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heme/theme2.xml" ContentType="application/vnd.openxmlformats-officedocument.them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1.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notesSlides/notesSlide2.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notesSlides/notesSlide3.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notesSlides/notesSlide4.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notesSlides/notesSlide5.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notesSlides/notesSlide6.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notesSlides/notesSlide7.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notesSlides/notesSlide8.xml" ContentType="application/vnd.openxmlformats-officedocument.presentationml.notesSlide+xml"/>
  <Override PartName="/ppt/tags/tag52.xml" ContentType="application/vnd.openxmlformats-officedocument.presentationml.tags+xml"/>
  <Override PartName="/ppt/tags/tag53.xml" ContentType="application/vnd.openxmlformats-officedocument.presentationml.tags+xml"/>
  <Override PartName="/ppt/notesSlides/notesSlide9.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ppt/notesSlides/notesSlide10.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notesSlides/notesSlide11.xml" ContentType="application/vnd.openxmlformats-officedocument.presentationml.notesSlide+xml"/>
  <Override PartName="/ppt/tags/tag58.xml" ContentType="application/vnd.openxmlformats-officedocument.presentationml.tags+xml"/>
  <Override PartName="/ppt/tags/tag59.xml" ContentType="application/vnd.openxmlformats-officedocument.presentationml.tags+xml"/>
  <Override PartName="/ppt/notesSlides/notesSlide12.xml" ContentType="application/vnd.openxmlformats-officedocument.presentationml.notesSlide+xml"/>
  <Override PartName="/ppt/tags/tag60.xml" ContentType="application/vnd.openxmlformats-officedocument.presentationml.tags+xml"/>
  <Override PartName="/ppt/tags/tag61.xml" ContentType="application/vnd.openxmlformats-officedocument.presentationml.tags+xml"/>
  <Override PartName="/ppt/notesSlides/notesSlide13.xml" ContentType="application/vnd.openxmlformats-officedocument.presentationml.notesSlid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notesSlides/notesSlide14.xml" ContentType="application/vnd.openxmlformats-officedocument.presentationml.notesSlide+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notesSlides/notesSlide15.xml" ContentType="application/vnd.openxmlformats-officedocument.presentationml.notesSlide+xml"/>
  <Override PartName="/ppt/tags/tag75.xml" ContentType="application/vnd.openxmlformats-officedocument.presentationml.tags+xml"/>
  <Override PartName="/ppt/tags/tag76.xml" ContentType="application/vnd.openxmlformats-officedocument.presentationml.tags+xml"/>
  <Override PartName="/ppt/notesSlides/notesSlide16.xml" ContentType="application/vnd.openxmlformats-officedocument.presentationml.notesSlide+xml"/>
  <Override PartName="/ppt/tags/tag77.xml" ContentType="application/vnd.openxmlformats-officedocument.presentationml.tags+xml"/>
  <Override PartName="/ppt/tags/tag78.xml" ContentType="application/vnd.openxmlformats-officedocument.presentationml.tags+xml"/>
  <Override PartName="/ppt/notesSlides/notesSlide17.xml" ContentType="application/vnd.openxmlformats-officedocument.presentationml.notesSlide+xml"/>
  <Override PartName="/ppt/tags/tag79.xml" ContentType="application/vnd.openxmlformats-officedocument.presentationml.tags+xml"/>
  <Override PartName="/ppt/tags/tag80.xml" ContentType="application/vnd.openxmlformats-officedocument.presentationml.tags+xml"/>
  <Override PartName="/ppt/notesSlides/notesSlide18.xml" ContentType="application/vnd.openxmlformats-officedocument.presentationml.notesSlide+xml"/>
  <Override PartName="/ppt/tags/tag81.xml" ContentType="application/vnd.openxmlformats-officedocument.presentationml.tags+xml"/>
  <Override PartName="/ppt/tags/tag82.xml" ContentType="application/vnd.openxmlformats-officedocument.presentationml.tags+xml"/>
  <Override PartName="/ppt/notesSlides/notesSlide19.xml" ContentType="application/vnd.openxmlformats-officedocument.presentationml.notesSlide+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notesSlides/notesSlide20.xml" ContentType="application/vnd.openxmlformats-officedocument.presentationml.notesSlide+xml"/>
  <Override PartName="/ppt/tags/tag86.xml" ContentType="application/vnd.openxmlformats-officedocument.presentationml.tags+xml"/>
  <Override PartName="/ppt/tags/tag87.xml" ContentType="application/vnd.openxmlformats-officedocument.presentationml.tags+xml"/>
  <Override PartName="/ppt/notesSlides/notesSlide21.xml" ContentType="application/vnd.openxmlformats-officedocument.presentationml.notesSlide+xml"/>
  <Override PartName="/ppt/tags/tag88.xml" ContentType="application/vnd.openxmlformats-officedocument.presentationml.tags+xml"/>
  <Override PartName="/ppt/tags/tag89.xml" ContentType="application/vnd.openxmlformats-officedocument.presentationml.tags+xml"/>
  <Override PartName="/ppt/notesSlides/notesSlide22.xml" ContentType="application/vnd.openxmlformats-officedocument.presentationml.notesSlide+xml"/>
  <Override PartName="/ppt/tags/tag90.xml" ContentType="application/vnd.openxmlformats-officedocument.presentationml.tags+xml"/>
  <Override PartName="/ppt/tags/tag91.xml" ContentType="application/vnd.openxmlformats-officedocument.presentationml.tags+xml"/>
  <Override PartName="/ppt/notesSlides/notesSlide23.xml" ContentType="application/vnd.openxmlformats-officedocument.presentationml.notesSlide+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notesSlides/notesSlide24.xml" ContentType="application/vnd.openxmlformats-officedocument.presentationml.notesSlide+xml"/>
  <Override PartName="/ppt/tags/tag96.xml" ContentType="application/vnd.openxmlformats-officedocument.presentationml.tags+xml"/>
  <Override PartName="/ppt/tags/tag97.xml" ContentType="application/vnd.openxmlformats-officedocument.presentationml.tags+xml"/>
  <Override PartName="/ppt/notesSlides/notesSlide25.xml" ContentType="application/vnd.openxmlformats-officedocument.presentationml.notesSlide+xml"/>
  <Override PartName="/ppt/tags/tag98.xml" ContentType="application/vnd.openxmlformats-officedocument.presentationml.tags+xml"/>
  <Override PartName="/ppt/tags/tag99.xml" ContentType="application/vnd.openxmlformats-officedocument.presentationml.tags+xml"/>
  <Override PartName="/ppt/notesSlides/notesSlide26.xml" ContentType="application/vnd.openxmlformats-officedocument.presentationml.notesSlide+xml"/>
  <Override PartName="/ppt/tags/tag100.xml" ContentType="application/vnd.openxmlformats-officedocument.presentationml.tags+xml"/>
  <Override PartName="/ppt/tags/tag101.xml" ContentType="application/vnd.openxmlformats-officedocument.presentationml.tags+xml"/>
  <Override PartName="/ppt/notesSlides/notesSlide27.xml" ContentType="application/vnd.openxmlformats-officedocument.presentationml.notesSlide+xml"/>
  <Override PartName="/ppt/tags/tag102.xml" ContentType="application/vnd.openxmlformats-officedocument.presentationml.tags+xml"/>
  <Override PartName="/ppt/tags/tag103.xml" ContentType="application/vnd.openxmlformats-officedocument.presentationml.tags+xml"/>
  <Override PartName="/ppt/notesSlides/notesSlide28.xml" ContentType="application/vnd.openxmlformats-officedocument.presentationml.notesSlide+xml"/>
  <Override PartName="/ppt/tags/tag104.xml" ContentType="application/vnd.openxmlformats-officedocument.presentationml.tags+xml"/>
  <Override PartName="/ppt/tags/tag105.xml" ContentType="application/vnd.openxmlformats-officedocument.presentationml.tags+xml"/>
  <Override PartName="/ppt/notesSlides/notesSlide29.xml" ContentType="application/vnd.openxmlformats-officedocument.presentationml.notesSlide+xml"/>
  <Override PartName="/ppt/tags/tag106.xml" ContentType="application/vnd.openxmlformats-officedocument.presentationml.tags+xml"/>
  <Override PartName="/ppt/tags/tag107.xml" ContentType="application/vnd.openxmlformats-officedocument.presentationml.tags+xml"/>
  <Override PartName="/ppt/notesSlides/notesSlide30.xml" ContentType="application/vnd.openxmlformats-officedocument.presentationml.notesSlide+xml"/>
  <Override PartName="/ppt/tags/tag108.xml" ContentType="application/vnd.openxmlformats-officedocument.presentationml.tags+xml"/>
  <Override PartName="/ppt/tags/tag109.xml" ContentType="application/vnd.openxmlformats-officedocument.presentationml.tags+xml"/>
  <Override PartName="/ppt/notesSlides/notesSlide31.xml" ContentType="application/vnd.openxmlformats-officedocument.presentationml.notesSlide+xml"/>
  <Override PartName="/ppt/tags/tag110.xml" ContentType="application/vnd.openxmlformats-officedocument.presentationml.tags+xml"/>
  <Override PartName="/ppt/tags/tag111.xml" ContentType="application/vnd.openxmlformats-officedocument.presentationml.tags+xml"/>
  <Override PartName="/ppt/notesSlides/notesSlide32.xml" ContentType="application/vnd.openxmlformats-officedocument.presentationml.notesSlide+xml"/>
  <Override PartName="/ppt/tags/tag112.xml" ContentType="application/vnd.openxmlformats-officedocument.presentationml.tags+xml"/>
  <Override PartName="/ppt/tags/tag113.xml" ContentType="application/vnd.openxmlformats-officedocument.presentationml.tags+xml"/>
  <Override PartName="/ppt/notesSlides/notesSlide33.xml" ContentType="application/vnd.openxmlformats-officedocument.presentationml.notesSlide+xml"/>
  <Override PartName="/ppt/tags/tag114.xml" ContentType="application/vnd.openxmlformats-officedocument.presentationml.tags+xml"/>
  <Override PartName="/ppt/tags/tag115.xml" ContentType="application/vnd.openxmlformats-officedocument.presentationml.tags+xml"/>
  <Override PartName="/ppt/notesSlides/notesSlide34.xml" ContentType="application/vnd.openxmlformats-officedocument.presentationml.notesSlide+xml"/>
  <Override PartName="/ppt/tags/tag116.xml" ContentType="application/vnd.openxmlformats-officedocument.presentationml.tags+xml"/>
  <Override PartName="/ppt/tags/tag117.xml" ContentType="application/vnd.openxmlformats-officedocument.presentationml.tags+xml"/>
  <Override PartName="/ppt/notesSlides/notesSlide35.xml" ContentType="application/vnd.openxmlformats-officedocument.presentationml.notesSlide+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notesSlides/notesSlide36.xml" ContentType="application/vnd.openxmlformats-officedocument.presentationml.notesSlide+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notesSlides/notesSlide37.xml" ContentType="application/vnd.openxmlformats-officedocument.presentationml.notesSlide+xml"/>
  <Override PartName="/ppt/tags/tag124.xml" ContentType="application/vnd.openxmlformats-officedocument.presentationml.tags+xml"/>
  <Override PartName="/ppt/tags/tag125.xml" ContentType="application/vnd.openxmlformats-officedocument.presentationml.tags+xml"/>
  <Override PartName="/ppt/notesSlides/notesSlide38.xml" ContentType="application/vnd.openxmlformats-officedocument.presentationml.notesSlide+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notesSlides/notesSlide39.xml" ContentType="application/vnd.openxmlformats-officedocument.presentationml.notesSlide+xml"/>
  <Override PartName="/ppt/tags/tag165.xml" ContentType="application/vnd.openxmlformats-officedocument.presentationml.tags+xml"/>
  <Override PartName="/ppt/notesSlides/notesSlide40.xml" ContentType="application/vnd.openxmlformats-officedocument.presentationml.notesSlide+xml"/>
  <Override PartName="/ppt/tags/tag166.xml" ContentType="application/vnd.openxmlformats-officedocument.presentationml.tags+xml"/>
  <Override PartName="/ppt/tags/tag167.xml" ContentType="application/vnd.openxmlformats-officedocument.presentationml.tags+xml"/>
  <Override PartName="/ppt/notesSlides/notesSlide41.xml" ContentType="application/vnd.openxmlformats-officedocument.presentationml.notesSlide+xml"/>
  <Override PartName="/ppt/tags/tag168.xml" ContentType="application/vnd.openxmlformats-officedocument.presentationml.tags+xml"/>
  <Override PartName="/ppt/tags/tag169.xml" ContentType="application/vnd.openxmlformats-officedocument.presentationml.tags+xml"/>
  <Override PartName="/ppt/notesSlides/notesSlide42.xml" ContentType="application/vnd.openxmlformats-officedocument.presentationml.notesSlide+xml"/>
  <Override PartName="/ppt/tags/tag170.xml" ContentType="application/vnd.openxmlformats-officedocument.presentationml.tags+xml"/>
  <Override PartName="/ppt/tags/tag171.xml" ContentType="application/vnd.openxmlformats-officedocument.presentationml.tags+xml"/>
  <Override PartName="/ppt/notesSlides/notesSlide43.xml" ContentType="application/vnd.openxmlformats-officedocument.presentationml.notesSlide+xml"/>
  <Override PartName="/ppt/tags/tag172.xml" ContentType="application/vnd.openxmlformats-officedocument.presentationml.tags+xml"/>
  <Override PartName="/ppt/tags/tag173.xml" ContentType="application/vnd.openxmlformats-officedocument.presentationml.tags+xml"/>
  <Override PartName="/ppt/notesSlides/notesSlide44.xml" ContentType="application/vnd.openxmlformats-officedocument.presentationml.notesSlide+xml"/>
  <Override PartName="/ppt/tags/tag174.xml" ContentType="application/vnd.openxmlformats-officedocument.presentationml.tags+xml"/>
  <Override PartName="/ppt/tags/tag175.xml" ContentType="application/vnd.openxmlformats-officedocument.presentationml.tags+xml"/>
  <Override PartName="/ppt/notesSlides/notesSlide45.xml" ContentType="application/vnd.openxmlformats-officedocument.presentationml.notesSlide+xml"/>
  <Override PartName="/ppt/tags/tag176.xml" ContentType="application/vnd.openxmlformats-officedocument.presentationml.tags+xml"/>
  <Override PartName="/ppt/tags/tag177.xml" ContentType="application/vnd.openxmlformats-officedocument.presentationml.tags+xml"/>
  <Override PartName="/ppt/notesSlides/notesSlide46.xml" ContentType="application/vnd.openxmlformats-officedocument.presentationml.notesSlide+xml"/>
  <Override PartName="/ppt/tags/tag178.xml" ContentType="application/vnd.openxmlformats-officedocument.presentationml.tags+xml"/>
  <Override PartName="/ppt/tags/tag179.xml" ContentType="application/vnd.openxmlformats-officedocument.presentationml.tags+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256" r:id="rId2"/>
    <p:sldId id="313" r:id="rId3"/>
    <p:sldId id="333" r:id="rId4"/>
    <p:sldId id="336" r:id="rId5"/>
    <p:sldId id="401" r:id="rId6"/>
    <p:sldId id="402" r:id="rId7"/>
    <p:sldId id="338" r:id="rId8"/>
    <p:sldId id="403" r:id="rId9"/>
    <p:sldId id="404" r:id="rId10"/>
    <p:sldId id="335" r:id="rId11"/>
    <p:sldId id="405" r:id="rId12"/>
    <p:sldId id="406" r:id="rId13"/>
    <p:sldId id="334" r:id="rId14"/>
    <p:sldId id="348" r:id="rId15"/>
    <p:sldId id="356" r:id="rId16"/>
    <p:sldId id="407" r:id="rId17"/>
    <p:sldId id="329" r:id="rId18"/>
    <p:sldId id="314" r:id="rId19"/>
    <p:sldId id="357" r:id="rId20"/>
    <p:sldId id="345" r:id="rId21"/>
    <p:sldId id="344" r:id="rId22"/>
    <p:sldId id="358" r:id="rId23"/>
    <p:sldId id="324" r:id="rId24"/>
    <p:sldId id="359" r:id="rId25"/>
    <p:sldId id="360" r:id="rId26"/>
    <p:sldId id="408" r:id="rId27"/>
    <p:sldId id="354" r:id="rId28"/>
    <p:sldId id="315" r:id="rId29"/>
    <p:sldId id="379" r:id="rId30"/>
    <p:sldId id="316" r:id="rId31"/>
    <p:sldId id="378" r:id="rId32"/>
    <p:sldId id="325" r:id="rId33"/>
    <p:sldId id="409" r:id="rId34"/>
    <p:sldId id="332" r:id="rId35"/>
    <p:sldId id="373" r:id="rId36"/>
    <p:sldId id="363" r:id="rId37"/>
    <p:sldId id="362" r:id="rId38"/>
    <p:sldId id="395" r:id="rId39"/>
    <p:sldId id="413" r:id="rId40"/>
    <p:sldId id="400" r:id="rId41"/>
    <p:sldId id="365" r:id="rId42"/>
    <p:sldId id="394" r:id="rId43"/>
    <p:sldId id="368" r:id="rId44"/>
    <p:sldId id="410" r:id="rId45"/>
    <p:sldId id="412" r:id="rId46"/>
    <p:sldId id="397" r:id="rId47"/>
    <p:sldId id="414" r:id="rId48"/>
  </p:sldIdLst>
  <p:sldSz cx="9144000" cy="6858000" type="screen4x3"/>
  <p:notesSz cx="6858000" cy="9144000"/>
  <p:custDataLst>
    <p:tags r:id="rId5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43" name="John A. Lamb" initials="JAL [41]" lastIdx="1" clrIdx="42">
    <p:extLst/>
  </p:cmAuthor>
  <p:cmAuthor id="1" name="Adria Fernandez" initials="AF" lastIdx="60" clrIdx="0">
    <p:extLst/>
  </p:cmAuthor>
  <p:cmAuthor id="2" name="Craig C Sheaffer" initials="CCS" lastIdx="24" clrIdx="1"/>
  <p:cmAuthor id="3" name="John A. Lamb" initials="JAL" lastIdx="1" clrIdx="2">
    <p:extLst/>
  </p:cmAuthor>
  <p:cmAuthor id="4" name="John A. Lamb" initials="JAL [2]" lastIdx="1" clrIdx="3">
    <p:extLst/>
  </p:cmAuthor>
  <p:cmAuthor id="5" name="John A. Lamb" initials="JAL [3]" lastIdx="1" clrIdx="4">
    <p:extLst/>
  </p:cmAuthor>
  <p:cmAuthor id="6" name="John A. Lamb" initials="JAL [4]" lastIdx="1" clrIdx="5">
    <p:extLst/>
  </p:cmAuthor>
  <p:cmAuthor id="7" name="John A. Lamb" initials="JAL [5]" lastIdx="1" clrIdx="6">
    <p:extLst/>
  </p:cmAuthor>
  <p:cmAuthor id="8" name="John A. Lamb" initials="JAL [6]" lastIdx="1" clrIdx="7">
    <p:extLst/>
  </p:cmAuthor>
  <p:cmAuthor id="9" name="John A. Lamb" initials="JAL [7]" lastIdx="1" clrIdx="8">
    <p:extLst/>
  </p:cmAuthor>
  <p:cmAuthor id="10" name="John A. Lamb" initials="JAL [8]" lastIdx="1" clrIdx="9">
    <p:extLst/>
  </p:cmAuthor>
  <p:cmAuthor id="11" name="John A. Lamb" initials="JAL [9]" lastIdx="1" clrIdx="10">
    <p:extLst/>
  </p:cmAuthor>
  <p:cmAuthor id="12" name="John A. Lamb" initials="JAL [10]" lastIdx="1" clrIdx="11">
    <p:extLst/>
  </p:cmAuthor>
  <p:cmAuthor id="13" name="John A. Lamb" initials="JAL [11]" lastIdx="1" clrIdx="12">
    <p:extLst/>
  </p:cmAuthor>
  <p:cmAuthor id="14" name="John A. Lamb" initials="JAL [12]" lastIdx="1" clrIdx="13">
    <p:extLst/>
  </p:cmAuthor>
  <p:cmAuthor id="15" name="John A. Lamb" initials="JAL [13]" lastIdx="1" clrIdx="14">
    <p:extLst/>
  </p:cmAuthor>
  <p:cmAuthor id="16" name="John A. Lamb" initials="JAL [14]" lastIdx="1" clrIdx="15">
    <p:extLst/>
  </p:cmAuthor>
  <p:cmAuthor id="17" name="John A. Lamb" initials="JAL [15]" lastIdx="1" clrIdx="16">
    <p:extLst/>
  </p:cmAuthor>
  <p:cmAuthor id="18" name="John A. Lamb" initials="JAL [16]" lastIdx="1" clrIdx="17">
    <p:extLst/>
  </p:cmAuthor>
  <p:cmAuthor id="19" name="John A. Lamb" initials="JAL [17]" lastIdx="1" clrIdx="18">
    <p:extLst/>
  </p:cmAuthor>
  <p:cmAuthor id="20" name="John A. Lamb" initials="JAL [18]" lastIdx="1" clrIdx="19">
    <p:extLst/>
  </p:cmAuthor>
  <p:cmAuthor id="21" name="John A. Lamb" initials="JAL [19]" lastIdx="1" clrIdx="20">
    <p:extLst/>
  </p:cmAuthor>
  <p:cmAuthor id="22" name="John A. Lamb" initials="JAL [20]" lastIdx="1" clrIdx="21">
    <p:extLst/>
  </p:cmAuthor>
  <p:cmAuthor id="23" name="John A. Lamb" initials="JAL [21]" lastIdx="1" clrIdx="22">
    <p:extLst/>
  </p:cmAuthor>
  <p:cmAuthor id="24" name="John A. Lamb" initials="JAL [22]" lastIdx="1" clrIdx="23">
    <p:extLst/>
  </p:cmAuthor>
  <p:cmAuthor id="25" name="John A. Lamb" initials="JAL [23]" lastIdx="1" clrIdx="24">
    <p:extLst/>
  </p:cmAuthor>
  <p:cmAuthor id="26" name="John A. Lamb" initials="JAL [24]" lastIdx="1" clrIdx="25">
    <p:extLst/>
  </p:cmAuthor>
  <p:cmAuthor id="27" name="John A. Lamb" initials="JAL [25]" lastIdx="1" clrIdx="26">
    <p:extLst/>
  </p:cmAuthor>
  <p:cmAuthor id="28" name="John A. Lamb" initials="JAL [26]" lastIdx="1" clrIdx="27">
    <p:extLst/>
  </p:cmAuthor>
  <p:cmAuthor id="29" name="John A. Lamb" initials="JAL [27]" lastIdx="1" clrIdx="28">
    <p:extLst/>
  </p:cmAuthor>
  <p:cmAuthor id="30" name="John A. Lamb" initials="JAL [28]" lastIdx="1" clrIdx="29">
    <p:extLst/>
  </p:cmAuthor>
  <p:cmAuthor id="31" name="John A. Lamb" initials="JAL [29]" lastIdx="1" clrIdx="30">
    <p:extLst/>
  </p:cmAuthor>
  <p:cmAuthor id="32" name="John A. Lamb" initials="JAL [30]" lastIdx="1" clrIdx="31">
    <p:extLst/>
  </p:cmAuthor>
  <p:cmAuthor id="33" name="John A. Lamb" initials="JAL [31]" lastIdx="1" clrIdx="32">
    <p:extLst/>
  </p:cmAuthor>
  <p:cmAuthor id="34" name="John A. Lamb" initials="JAL [32]" lastIdx="1" clrIdx="33">
    <p:extLst/>
  </p:cmAuthor>
  <p:cmAuthor id="35" name="John A. Lamb" initials="JAL [33]" lastIdx="1" clrIdx="34">
    <p:extLst/>
  </p:cmAuthor>
  <p:cmAuthor id="36" name="John A. Lamb" initials="JAL [34]" lastIdx="1" clrIdx="35">
    <p:extLst/>
  </p:cmAuthor>
  <p:cmAuthor id="37" name="John A. Lamb" initials="JAL [35]" lastIdx="1" clrIdx="36">
    <p:extLst/>
  </p:cmAuthor>
  <p:cmAuthor id="38" name="John A. Lamb" initials="JAL [36]" lastIdx="1" clrIdx="37">
    <p:extLst/>
  </p:cmAuthor>
  <p:cmAuthor id="39" name="John A. Lamb" initials="JAL [37]" lastIdx="1" clrIdx="38">
    <p:extLst/>
  </p:cmAuthor>
  <p:cmAuthor id="40" name="John A. Lamb" initials="JAL [38]" lastIdx="1" clrIdx="39">
    <p:extLst/>
  </p:cmAuthor>
  <p:cmAuthor id="41" name="John A. Lamb" initials="JAL [39]" lastIdx="1" clrIdx="40">
    <p:extLst/>
  </p:cmAuthor>
  <p:cmAuthor id="42" name="John A. Lamb" initials="JAL [40]" lastIdx="1" clrIdx="4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E180"/>
    <a:srgbClr val="800000"/>
    <a:srgbClr val="E0EBFE"/>
    <a:srgbClr val="E2E6BC"/>
    <a:srgbClr val="72C007"/>
    <a:srgbClr val="B7ACA0"/>
    <a:srgbClr val="5E554E"/>
    <a:srgbClr val="87794A"/>
    <a:srgbClr val="F9E695"/>
    <a:srgbClr val="8787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8" autoAdjust="0"/>
    <p:restoredTop sz="69601" autoAdjust="0"/>
  </p:normalViewPr>
  <p:slideViewPr>
    <p:cSldViewPr>
      <p:cViewPr varScale="1">
        <p:scale>
          <a:sx n="51" d="100"/>
          <a:sy n="51" d="100"/>
        </p:scale>
        <p:origin x="1488" y="67"/>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ags" Target="tags/tag1.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commentAuthors" Target="commentAuthors.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4AE66BE-791C-41E0-B860-D0765BCA0DFE}" type="datetimeFigureOut">
              <a:rPr lang="en-US" smtClean="0"/>
              <a:t>6/26/2018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1608847-16BB-4EEE-A0D2-583A44F23D8A}" type="slidenum">
              <a:rPr lang="en-US" smtClean="0"/>
              <a:t>‹#›</a:t>
            </a:fld>
            <a:endParaRPr lang="en-US"/>
          </a:p>
        </p:txBody>
      </p:sp>
    </p:spTree>
    <p:extLst>
      <p:ext uri="{BB962C8B-B14F-4D97-AF65-F5344CB8AC3E}">
        <p14:creationId xmlns:p14="http://schemas.microsoft.com/office/powerpoint/2010/main" val="1739108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Welcome to Part 1 of our Soils module – Soil Fertility in Organic Systems.
</a:t>
            </a:r>
            <a:r>
              <a:rPr lang="en-US" b="1" dirty="0" smtClean="0"/>
              <a:t>Image</a:t>
            </a:r>
            <a:r>
              <a:rPr lang="en-US" dirty="0" smtClean="0"/>
              <a:t>: Kristine </a:t>
            </a:r>
            <a:r>
              <a:rPr lang="en-US" dirty="0" err="1" smtClean="0"/>
              <a:t>Moncada</a:t>
            </a:r>
            <a:r>
              <a:rPr lang="en-US" dirty="0" smtClean="0"/>
              <a:t>, University </a:t>
            </a:r>
            <a:r>
              <a:rPr lang="en-US" smtClean="0"/>
              <a:t>of Minnesota</a:t>
            </a:r>
            <a:endParaRPr lang="en-US" dirty="0" smtClean="0"/>
          </a:p>
        </p:txBody>
      </p:sp>
      <p:sp>
        <p:nvSpPr>
          <p:cNvPr id="4" name="Slide Number Placeholder 3"/>
          <p:cNvSpPr>
            <a:spLocks noGrp="1"/>
          </p:cNvSpPr>
          <p:nvPr>
            <p:ph type="sldNum" sz="quarter" idx="10"/>
          </p:nvPr>
        </p:nvSpPr>
        <p:spPr/>
        <p:txBody>
          <a:bodyPr/>
          <a:lstStyle/>
          <a:p>
            <a:fld id="{C1608847-16BB-4EEE-A0D2-583A44F23D8A}" type="slidenum">
              <a:rPr lang="en-US" smtClean="0"/>
              <a:t>1</a:t>
            </a:fld>
            <a:endParaRPr lang="en-US"/>
          </a:p>
        </p:txBody>
      </p:sp>
    </p:spTree>
    <p:extLst>
      <p:ext uri="{BB962C8B-B14F-4D97-AF65-F5344CB8AC3E}">
        <p14:creationId xmlns:p14="http://schemas.microsoft.com/office/powerpoint/2010/main" val="24448760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The availability of soil nutrients for plant uptake depends on several factors, three of which we will discuss here. First, the accessibility of the nutrient—whether it is in a chemical form that can reach and be taken up by the root. Second, pH—the pH of the soil controls how much of the nutrient will be bound to mineral particles in the soil, and therefore inaccessible. </a:t>
            </a:r>
          </a:p>
          <a:p>
            <a:endParaRPr lang="en-US" baseline="0" dirty="0" smtClean="0"/>
          </a:p>
          <a:p>
            <a:r>
              <a:rPr lang="en-US" b="1" baseline="0" dirty="0" smtClean="0"/>
              <a:t>Image</a:t>
            </a:r>
            <a:r>
              <a:rPr lang="en-US" baseline="0" dirty="0" smtClean="0"/>
              <a:t>: PHscalenolang.png: myself, </a:t>
            </a:r>
            <a:r>
              <a:rPr lang="en-US" baseline="0" dirty="0" err="1" smtClean="0"/>
              <a:t>PatríciaRderivative</a:t>
            </a:r>
            <a:r>
              <a:rPr lang="en-US" baseline="0" dirty="0" smtClean="0"/>
              <a:t> work: Chris828 (talk) - PHscalenolang.png, CC BY-SA 2.5, https://commons.wikimedia.org/w/index.php?curid=5874975</a:t>
            </a:r>
            <a:endParaRPr lang="en-US" baseline="0" dirty="0"/>
          </a:p>
        </p:txBody>
      </p:sp>
      <p:sp>
        <p:nvSpPr>
          <p:cNvPr id="4" name="Slide Number Placeholder 3"/>
          <p:cNvSpPr>
            <a:spLocks noGrp="1"/>
          </p:cNvSpPr>
          <p:nvPr>
            <p:ph type="sldNum" sz="quarter" idx="10"/>
          </p:nvPr>
        </p:nvSpPr>
        <p:spPr/>
        <p:txBody>
          <a:bodyPr/>
          <a:lstStyle/>
          <a:p>
            <a:fld id="{C1608847-16BB-4EEE-A0D2-583A44F23D8A}" type="slidenum">
              <a:rPr lang="en-US" smtClean="0"/>
              <a:t>10</a:t>
            </a:fld>
            <a:endParaRPr lang="en-US"/>
          </a:p>
        </p:txBody>
      </p:sp>
    </p:spTree>
    <p:extLst>
      <p:ext uri="{BB962C8B-B14F-4D97-AF65-F5344CB8AC3E}">
        <p14:creationId xmlns:p14="http://schemas.microsoft.com/office/powerpoint/2010/main" val="1520981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Narration</a:t>
            </a:r>
            <a:r>
              <a:rPr lang="en-US" baseline="0" dirty="0" smtClean="0"/>
              <a:t>:  The third factor affecting nutrient availability is timing. Nutrient release from fertilizers and organic matter must coincide with the crop’s need for that nutrient. For example, in this figure, which shows corn uptake of nitrogen throughout the season, we see that crop N increases steeply in the late stages of vegetative development, indicating that corn has a strong need for soluble, accessible nitrogen at that time. If nitrogen is released from fertilizer too soon or too late, it will not be available when the corn needs it.</a:t>
            </a:r>
          </a:p>
        </p:txBody>
      </p:sp>
      <p:sp>
        <p:nvSpPr>
          <p:cNvPr id="4" name="Slide Number Placeholder 3"/>
          <p:cNvSpPr>
            <a:spLocks noGrp="1"/>
          </p:cNvSpPr>
          <p:nvPr>
            <p:ph type="sldNum" sz="quarter" idx="10"/>
          </p:nvPr>
        </p:nvSpPr>
        <p:spPr/>
        <p:txBody>
          <a:bodyPr/>
          <a:lstStyle/>
          <a:p>
            <a:fld id="{C1608847-16BB-4EEE-A0D2-583A44F23D8A}" type="slidenum">
              <a:rPr lang="en-US" smtClean="0"/>
              <a:t>11</a:t>
            </a:fld>
            <a:endParaRPr lang="en-US"/>
          </a:p>
        </p:txBody>
      </p:sp>
    </p:spTree>
    <p:extLst>
      <p:ext uri="{BB962C8B-B14F-4D97-AF65-F5344CB8AC3E}">
        <p14:creationId xmlns:p14="http://schemas.microsoft.com/office/powerpoint/2010/main" val="9345081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In some cases, nutrient availability can be improved by adjusting soil </a:t>
            </a:r>
            <a:r>
              <a:rPr lang="en-US" dirty="0" err="1" smtClean="0"/>
              <a:t>pH.</a:t>
            </a:r>
            <a:r>
              <a:rPr lang="en-US" dirty="0" smtClean="0"/>
              <a:t>
</a:t>
            </a:r>
            <a:r>
              <a:rPr lang="en-US" b="1" dirty="0" smtClean="0"/>
              <a:t>Image</a:t>
            </a:r>
            <a:r>
              <a:rPr lang="en-US" dirty="0" smtClean="0"/>
              <a:t>: Carmen </a:t>
            </a:r>
            <a:r>
              <a:rPr lang="en-US" dirty="0" err="1" smtClean="0"/>
              <a:t>Fernholz</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12</a:t>
            </a:fld>
            <a:endParaRPr lang="en-US"/>
          </a:p>
        </p:txBody>
      </p:sp>
    </p:spTree>
    <p:extLst>
      <p:ext uri="{BB962C8B-B14F-4D97-AF65-F5344CB8AC3E}">
        <p14:creationId xmlns:p14="http://schemas.microsoft.com/office/powerpoint/2010/main" val="2997768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Soil pH affects the availability of all soil nutrients. Each nutrient responds slightly differently to pH, but most are maximally available at a pH of between 6 and 7. The optimum soil pH of different crops also differs. A good pH target for most crops is 6.0, but a target of 6.5 is more appropriate for alfalfa. Many soils will benefit from raising the pH, which means reducing the acidity of the soil, by applying agricultural lime.</a:t>
            </a:r>
          </a:p>
          <a:p>
            <a:endParaRPr lang="en-US" dirty="0" smtClean="0"/>
          </a:p>
          <a:p>
            <a:r>
              <a:rPr lang="en-US" b="1" dirty="0" smtClean="0"/>
              <a:t>Image</a:t>
            </a:r>
            <a:r>
              <a:rPr lang="en-US" dirty="0" smtClean="0"/>
              <a:t>: University</a:t>
            </a:r>
            <a:r>
              <a:rPr lang="en-US" baseline="0" dirty="0" smtClean="0"/>
              <a:t> of Minnesota</a:t>
            </a:r>
            <a:r>
              <a:rPr lang="en-US" dirty="0" smtClean="0"/>
              <a:t> Extension</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13</a:t>
            </a:fld>
            <a:endParaRPr lang="en-US"/>
          </a:p>
        </p:txBody>
      </p:sp>
    </p:spTree>
    <p:extLst>
      <p:ext uri="{BB962C8B-B14F-4D97-AF65-F5344CB8AC3E}">
        <p14:creationId xmlns:p14="http://schemas.microsoft.com/office/powerpoint/2010/main" val="72454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Lime application is most likely to be needed in eastern MN, where most subsoils are acidic. You should sample your soils according to testing lab guidelines and consult the lab’s recommendations and Extension guidelines to determine appropriate lime application rates for your soils. When applying lime, be aware that it will also supply soil calcium, and some lime sources include magnesium as well. Not all available lime sources are permitted under the National Organic Rule.</a:t>
            </a:r>
          </a:p>
          <a:p>
            <a:endParaRPr lang="en-US" dirty="0" smtClean="0"/>
          </a:p>
          <a:p>
            <a:r>
              <a:rPr lang="en-US" b="1" dirty="0" smtClean="0"/>
              <a:t>Image</a:t>
            </a:r>
            <a:r>
              <a:rPr lang="en-US" dirty="0" smtClean="0"/>
              <a:t>: University</a:t>
            </a:r>
            <a:r>
              <a:rPr lang="en-US" baseline="0" dirty="0" smtClean="0"/>
              <a:t> of Minnesota</a:t>
            </a:r>
            <a:r>
              <a:rPr lang="en-US" dirty="0" smtClean="0"/>
              <a:t> Extension</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14</a:t>
            </a:fld>
            <a:endParaRPr lang="en-US"/>
          </a:p>
        </p:txBody>
      </p:sp>
    </p:spTree>
    <p:extLst>
      <p:ext uri="{BB962C8B-B14F-4D97-AF65-F5344CB8AC3E}">
        <p14:creationId xmlns:p14="http://schemas.microsoft.com/office/powerpoint/2010/main" val="6259072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Permitted liming materials in organic agriculture are limestone, or mined calcium carbonate, and dolomite, or magnesium carbonate. You are not permitted to use quicklime, burnt dolomite, slaked lime, milk of magnesia, lime derived from paper mill sludge, or lime that contains synthetic additives such as anti-caking agents.</a:t>
            </a:r>
          </a:p>
          <a:p>
            <a:endParaRPr lang="en-US" dirty="0" smtClean="0"/>
          </a:p>
          <a:p>
            <a:r>
              <a:rPr lang="en-US" b="1" dirty="0" smtClean="0"/>
              <a:t>Image</a:t>
            </a:r>
            <a:r>
              <a:rPr lang="en-US" dirty="0" smtClean="0"/>
              <a:t>: University of Minnesota</a:t>
            </a:r>
          </a:p>
          <a:p>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15</a:t>
            </a:fld>
            <a:endParaRPr lang="en-US"/>
          </a:p>
        </p:txBody>
      </p:sp>
    </p:spTree>
    <p:extLst>
      <p:ext uri="{BB962C8B-B14F-4D97-AF65-F5344CB8AC3E}">
        <p14:creationId xmlns:p14="http://schemas.microsoft.com/office/powerpoint/2010/main" val="34130516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Next, we’ll discuss the general principles of organic soil fertility.</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Image</a:t>
            </a:r>
            <a:r>
              <a:rPr lang="en-US" dirty="0" smtClean="0"/>
              <a:t>: Kristine </a:t>
            </a:r>
            <a:r>
              <a:rPr lang="en-US" dirty="0" err="1" smtClean="0"/>
              <a:t>Moncada</a:t>
            </a:r>
            <a:r>
              <a:rPr lang="en-US" dirty="0" smtClean="0"/>
              <a:t>,</a:t>
            </a:r>
            <a:r>
              <a:rPr lang="en-US" baseline="0" dirty="0" smtClean="0"/>
              <a:t> University of Minnesota</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C1608847-16BB-4EEE-A0D2-583A44F23D8A}" type="slidenum">
              <a:rPr lang="en-US" smtClean="0"/>
              <a:t>16</a:t>
            </a:fld>
            <a:endParaRPr lang="en-US"/>
          </a:p>
        </p:txBody>
      </p:sp>
    </p:spTree>
    <p:extLst>
      <p:ext uri="{BB962C8B-B14F-4D97-AF65-F5344CB8AC3E}">
        <p14:creationId xmlns:p14="http://schemas.microsoft.com/office/powerpoint/2010/main" val="8101328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Every organic farmer manages soil fertility a little differently, but organic fertility practices are based on very different principles than conventional crop fertilization. As an organic farmer, you are responsible for managing fertility through your rotations, which will build a foundation of soil organic matter. Organic nutrient sources tend to be slow-release, and organic practices focus on conserving nutrients on the farm and deriving fertility from on-farm sources, such as livestock manures and nitrogen-fixing legumes, as much as possible.</a:t>
            </a:r>
          </a:p>
          <a:p>
            <a:endParaRPr lang="en-US" dirty="0" smtClean="0"/>
          </a:p>
          <a:p>
            <a:r>
              <a:rPr lang="en-US" b="1" dirty="0" smtClean="0"/>
              <a:t>Image</a:t>
            </a:r>
            <a:r>
              <a:rPr lang="en-US" dirty="0" smtClean="0"/>
              <a:t>: David</a:t>
            </a:r>
            <a:r>
              <a:rPr lang="en-US" baseline="0" dirty="0" smtClean="0"/>
              <a:t> L.</a:t>
            </a:r>
            <a:r>
              <a:rPr lang="en-US" dirty="0" smtClean="0"/>
              <a:t> Hansen, University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17</a:t>
            </a:fld>
            <a:endParaRPr lang="en-US"/>
          </a:p>
        </p:txBody>
      </p:sp>
    </p:spTree>
    <p:extLst>
      <p:ext uri="{BB962C8B-B14F-4D97-AF65-F5344CB8AC3E}">
        <p14:creationId xmlns:p14="http://schemas.microsoft.com/office/powerpoint/2010/main" val="22134965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One theme that you will hear repeated over and over in organics is “Feed the soil, not the crop.” Your focus should be on managing soil fertility by creating rotations that build and protect the long-term health and integrity of the soil. This generally includes some fertilizer inputs, but the overarching goal is to manage your whole system in ways that promote fertile soil.</a:t>
            </a:r>
          </a:p>
          <a:p>
            <a:endParaRPr lang="en-US" dirty="0" smtClean="0"/>
          </a:p>
          <a:p>
            <a:r>
              <a:rPr lang="en-US" b="1" dirty="0" smtClean="0"/>
              <a:t>Image</a:t>
            </a:r>
            <a:r>
              <a:rPr lang="en-US" dirty="0" smtClean="0"/>
              <a:t>: Lynn Betts, USDA-NRCS</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18</a:t>
            </a:fld>
            <a:endParaRPr lang="en-US"/>
          </a:p>
        </p:txBody>
      </p:sp>
    </p:spTree>
    <p:extLst>
      <p:ext uri="{BB962C8B-B14F-4D97-AF65-F5344CB8AC3E}">
        <p14:creationId xmlns:p14="http://schemas.microsoft.com/office/powerpoint/2010/main" val="17694639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When building an organic rotation, you will choose diverse crops that can carry out diverse soil-building functions. By carefully choosing crops for your rotation, you can manage fertilizer demand; for example, by balancing heavy-feeding crops with crops with more modest nutrient needs. A good rotation can also facilitate biological nitrogen fixation, hold nutrients in your system, and keep your soils covered and protected.  You will notice that a diversity of crops in your rotation addresses many of the fertility principles of organic agriculture.  </a:t>
            </a:r>
          </a:p>
          <a:p>
            <a:endParaRPr lang="en-US" b="1" dirty="0" smtClean="0"/>
          </a:p>
          <a:p>
            <a:r>
              <a:rPr lang="en-US" b="1" dirty="0" smtClean="0"/>
              <a:t>Image</a:t>
            </a:r>
            <a:r>
              <a:rPr lang="en-US" dirty="0" smtClean="0"/>
              <a:t>: Kristine </a:t>
            </a:r>
            <a:r>
              <a:rPr lang="en-US" dirty="0" err="1" smtClean="0"/>
              <a:t>Moncada</a:t>
            </a:r>
            <a:r>
              <a:rPr lang="en-US" dirty="0" smtClean="0"/>
              <a:t>, University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19</a:t>
            </a:fld>
            <a:endParaRPr lang="en-US"/>
          </a:p>
        </p:txBody>
      </p:sp>
    </p:spTree>
    <p:extLst>
      <p:ext uri="{BB962C8B-B14F-4D97-AF65-F5344CB8AC3E}">
        <p14:creationId xmlns:p14="http://schemas.microsoft.com/office/powerpoint/2010/main" val="6177109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The first portion of this module will be an overview of soil fertility practices in organic systems. We will discuss crop nutrition, organic fertility principles, ways of meeting organic standards, and how to build fertility through your organic transition. </a:t>
            </a:r>
          </a:p>
          <a:p>
            <a:endParaRPr lang="en-US" dirty="0" smtClean="0"/>
          </a:p>
          <a:p>
            <a:r>
              <a:rPr lang="en-US" b="1" dirty="0" smtClean="0"/>
              <a:t>Image</a:t>
            </a:r>
            <a:r>
              <a:rPr lang="en-US" dirty="0" smtClean="0"/>
              <a:t>: Kristine </a:t>
            </a:r>
            <a:r>
              <a:rPr lang="en-US" dirty="0" err="1" smtClean="0"/>
              <a:t>Moncada</a:t>
            </a:r>
            <a:r>
              <a:rPr lang="en-US" dirty="0" smtClean="0"/>
              <a:t>,</a:t>
            </a:r>
            <a:r>
              <a:rPr lang="en-US" baseline="0" dirty="0" smtClean="0"/>
              <a:t> University of Minnesota</a:t>
            </a:r>
            <a:endParaRPr lang="en-US" dirty="0" smtClean="0"/>
          </a:p>
        </p:txBody>
      </p:sp>
      <p:sp>
        <p:nvSpPr>
          <p:cNvPr id="4" name="Slide Number Placeholder 3"/>
          <p:cNvSpPr>
            <a:spLocks noGrp="1"/>
          </p:cNvSpPr>
          <p:nvPr>
            <p:ph type="sldNum" sz="quarter" idx="10"/>
          </p:nvPr>
        </p:nvSpPr>
        <p:spPr/>
        <p:txBody>
          <a:bodyPr/>
          <a:lstStyle/>
          <a:p>
            <a:fld id="{C1608847-16BB-4EEE-A0D2-583A44F23D8A}" type="slidenum">
              <a:rPr lang="en-US" smtClean="0"/>
              <a:t>2</a:t>
            </a:fld>
            <a:endParaRPr lang="en-US"/>
          </a:p>
        </p:txBody>
      </p:sp>
    </p:spTree>
    <p:extLst>
      <p:ext uri="{BB962C8B-B14F-4D97-AF65-F5344CB8AC3E}">
        <p14:creationId xmlns:p14="http://schemas.microsoft.com/office/powerpoint/2010/main" val="21841586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Narration</a:t>
            </a:r>
            <a:r>
              <a:rPr lang="en-US" dirty="0" smtClean="0"/>
              <a:t>: The foundation of soil fertility is soil organic matter, the carbon-based materials derived from decomposition of plant, animal, and microbial biomass. This material is the basis for nutrient cycling in the soil, supporting the decomposer organisms that digest and release nutrients from organic materials, from microscopic bacteria and fungi to larger organisms like earthworms. This mixture of materials in various stages of decomposition will contain nutrients in varying forms and levels of availability.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Image</a:t>
            </a:r>
            <a:r>
              <a:rPr lang="en-US" dirty="0" smtClean="0"/>
              <a:t>: David</a:t>
            </a:r>
            <a:r>
              <a:rPr lang="en-US" baseline="0" dirty="0" smtClean="0"/>
              <a:t> L.</a:t>
            </a:r>
            <a:r>
              <a:rPr lang="en-US" dirty="0" smtClean="0"/>
              <a:t> Hansen, University of Minnesota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 </a:t>
            </a:r>
          </a:p>
          <a:p>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20</a:t>
            </a:fld>
            <a:endParaRPr lang="en-US"/>
          </a:p>
        </p:txBody>
      </p:sp>
    </p:spTree>
    <p:extLst>
      <p:ext uri="{BB962C8B-B14F-4D97-AF65-F5344CB8AC3E}">
        <p14:creationId xmlns:p14="http://schemas.microsoft.com/office/powerpoint/2010/main" val="14375992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Soil organic matter that is relatively stable is known as humus. Humus serves as a reservoir of nutrients in the soil, and its presence supports good soil tilth, a collection of properties including soil structure and ease of tillage, aeration, water infiltration and water holding capacity, and resistance to erosion.</a:t>
            </a:r>
          </a:p>
          <a:p>
            <a:endParaRPr lang="en-US" dirty="0" smtClean="0"/>
          </a:p>
          <a:p>
            <a:r>
              <a:rPr lang="en-US" b="1" dirty="0" smtClean="0"/>
              <a:t>Image</a:t>
            </a:r>
            <a:r>
              <a:rPr lang="en-US" dirty="0" smtClean="0"/>
              <a:t>: Lynn Betts, USDA-NRCS</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21</a:t>
            </a:fld>
            <a:endParaRPr lang="en-US"/>
          </a:p>
        </p:txBody>
      </p:sp>
    </p:spTree>
    <p:extLst>
      <p:ext uri="{BB962C8B-B14F-4D97-AF65-F5344CB8AC3E}">
        <p14:creationId xmlns:p14="http://schemas.microsoft.com/office/powerpoint/2010/main" val="29265273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In general, the materials that are used for soil fertility in organic farming are slow-release nutrient sources. Materials like plant residues and compost have low concentrations of soluble nutrients compared to synthetic fertilizers. Instead, their nutrient content is released over the course of months to years into plant-available forms through microbial decomposition processes.
</a:t>
            </a:r>
            <a:r>
              <a:rPr lang="en-US" b="1" dirty="0" smtClean="0"/>
              <a:t>Image</a:t>
            </a:r>
            <a:r>
              <a:rPr lang="en-US" dirty="0" smtClean="0"/>
              <a:t>: Carmen </a:t>
            </a:r>
            <a:r>
              <a:rPr lang="en-US" dirty="0" err="1" smtClean="0"/>
              <a:t>Fernholz</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22</a:t>
            </a:fld>
            <a:endParaRPr lang="en-US"/>
          </a:p>
        </p:txBody>
      </p:sp>
    </p:spTree>
    <p:extLst>
      <p:ext uri="{BB962C8B-B14F-4D97-AF65-F5344CB8AC3E}">
        <p14:creationId xmlns:p14="http://schemas.microsoft.com/office/powerpoint/2010/main" val="24170598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Good organic fertility practices include measures to conserve the nutrients that are already present in the soil. Nutrients are inevitably exported from the farm whenever you harvest a crop, but you can retain as much as possible of the straw, </a:t>
            </a:r>
            <a:r>
              <a:rPr lang="en-US" dirty="0" err="1" smtClean="0"/>
              <a:t>stover</a:t>
            </a:r>
            <a:r>
              <a:rPr lang="en-US" dirty="0" smtClean="0"/>
              <a:t>, residues, and other biomass that is produced on the farm, and return their nutrients to the soil.</a:t>
            </a:r>
          </a:p>
          <a:p>
            <a:endParaRPr lang="en-US" dirty="0" smtClean="0"/>
          </a:p>
          <a:p>
            <a:r>
              <a:rPr lang="en-US" b="1" dirty="0" smtClean="0"/>
              <a:t>Image</a:t>
            </a:r>
            <a:r>
              <a:rPr lang="en-US" dirty="0" smtClean="0"/>
              <a:t>:  University of Minnesota</a:t>
            </a:r>
          </a:p>
          <a:p>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23</a:t>
            </a:fld>
            <a:endParaRPr lang="en-US"/>
          </a:p>
        </p:txBody>
      </p:sp>
    </p:spTree>
    <p:extLst>
      <p:ext uri="{BB962C8B-B14F-4D97-AF65-F5344CB8AC3E}">
        <p14:creationId xmlns:p14="http://schemas.microsoft.com/office/powerpoint/2010/main" val="33715462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An important aspect of nutrient conservation is preventing soil and nutrients from leaving your farm through erosion, runoff, or leaching. Including cover crops and perennials in your rotation will provide physical protection for your soil from wind and water erosion. Winter-hardy crops can use the late fall and early spring to scavenge and hold excess nutrients in their biomass that might otherwise have been vulnerable to loss. And conservation tillage practices can also prevent the loss of fertile topsoil. Conservation tillage practices are those that retain greater than 30% crop residue on the soil surface.  </a:t>
            </a:r>
          </a:p>
          <a:p>
            <a:endParaRPr lang="en-US" b="1" dirty="0" smtClean="0"/>
          </a:p>
          <a:p>
            <a:r>
              <a:rPr lang="en-US" b="1" dirty="0" smtClean="0"/>
              <a:t>Image</a:t>
            </a:r>
            <a:r>
              <a:rPr lang="en-US" dirty="0" smtClean="0"/>
              <a:t>: Craig </a:t>
            </a:r>
            <a:r>
              <a:rPr lang="en-US" dirty="0" err="1" smtClean="0"/>
              <a:t>Sheaffer</a:t>
            </a:r>
            <a:r>
              <a:rPr lang="en-US" dirty="0" smtClean="0"/>
              <a:t>, University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24</a:t>
            </a:fld>
            <a:endParaRPr lang="en-US"/>
          </a:p>
        </p:txBody>
      </p:sp>
    </p:spTree>
    <p:extLst>
      <p:ext uri="{BB962C8B-B14F-4D97-AF65-F5344CB8AC3E}">
        <p14:creationId xmlns:p14="http://schemas.microsoft.com/office/powerpoint/2010/main" val="20530650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Many organic farmers try to rely as much as possible on on-farm nutrient sources. These can include legumes, which partner with symbiotic Rhizobium bacteria to biologically fix nitrogen from the atmosphere; and livestock, which take in nutrients from feed crops, forages, and pasture, and return them to the soil in the form of manure. We will cover biological nitrogen fixation in more detail in Part 2 of our Soils module series.</a:t>
            </a:r>
          </a:p>
          <a:p>
            <a:endParaRPr lang="en-US" dirty="0" smtClean="0"/>
          </a:p>
          <a:p>
            <a:r>
              <a:rPr lang="en-US" b="1" dirty="0" smtClean="0"/>
              <a:t>Image</a:t>
            </a:r>
            <a:r>
              <a:rPr lang="en-US" dirty="0" smtClean="0"/>
              <a:t>: David L. Hansen,</a:t>
            </a:r>
            <a:r>
              <a:rPr lang="en-US" baseline="0" dirty="0" smtClean="0"/>
              <a:t> University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25</a:t>
            </a:fld>
            <a:endParaRPr lang="en-US"/>
          </a:p>
        </p:txBody>
      </p:sp>
    </p:spTree>
    <p:extLst>
      <p:ext uri="{BB962C8B-B14F-4D97-AF65-F5344CB8AC3E}">
        <p14:creationId xmlns:p14="http://schemas.microsoft.com/office/powerpoint/2010/main" val="20783751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The National Organic Rule has stringent standards for how soil fertility needs can be met in organic systems.</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Image</a:t>
            </a:r>
            <a:r>
              <a:rPr lang="en-US" dirty="0" smtClean="0"/>
              <a:t>: Kristine </a:t>
            </a:r>
            <a:r>
              <a:rPr lang="en-US" dirty="0" err="1" smtClean="0"/>
              <a:t>Moncada</a:t>
            </a:r>
            <a:r>
              <a:rPr lang="en-US" dirty="0" smtClean="0"/>
              <a:t>,</a:t>
            </a:r>
            <a:r>
              <a:rPr lang="en-US" baseline="0" dirty="0" smtClean="0"/>
              <a:t> University of Minnesota</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C1608847-16BB-4EEE-A0D2-583A44F23D8A}" type="slidenum">
              <a:rPr lang="en-US" smtClean="0"/>
              <a:t>26</a:t>
            </a:fld>
            <a:endParaRPr lang="en-US"/>
          </a:p>
        </p:txBody>
      </p:sp>
    </p:spTree>
    <p:extLst>
      <p:ext uri="{BB962C8B-B14F-4D97-AF65-F5344CB8AC3E}">
        <p14:creationId xmlns:p14="http://schemas.microsoft.com/office/powerpoint/2010/main" val="25113480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Narration</a:t>
            </a:r>
            <a:r>
              <a:rPr lang="en-US" dirty="0" smtClean="0"/>
              <a:t>: We will briefly discuss the legal requirements for organic fertility, and will outline which inputs are permitted and which are prohibited.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Image</a:t>
            </a:r>
            <a:r>
              <a:rPr lang="en-US" dirty="0" smtClean="0"/>
              <a:t>: USDA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27</a:t>
            </a:fld>
            <a:endParaRPr lang="en-US"/>
          </a:p>
        </p:txBody>
      </p:sp>
    </p:spTree>
    <p:extLst>
      <p:ext uri="{BB962C8B-B14F-4D97-AF65-F5344CB8AC3E}">
        <p14:creationId xmlns:p14="http://schemas.microsoft.com/office/powerpoint/2010/main" val="14699409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The National Organic Program states that organic farmers “must manage crop nutrients and soil fertility through rotations, cover crops, and the application of plant and animal materials.” Specifically, you must “manage plant and animal materials to maintain or improve soil organic matter content.”</a:t>
            </a:r>
          </a:p>
          <a:p>
            <a:endParaRPr lang="en-US" dirty="0" smtClean="0"/>
          </a:p>
          <a:p>
            <a:r>
              <a:rPr lang="en-US" b="1" dirty="0" smtClean="0"/>
              <a:t>Image</a:t>
            </a:r>
            <a:r>
              <a:rPr lang="en-US" dirty="0" smtClean="0"/>
              <a:t>: Carmen</a:t>
            </a:r>
            <a:r>
              <a:rPr lang="en-US" baseline="0" dirty="0" smtClean="0"/>
              <a:t> </a:t>
            </a:r>
            <a:r>
              <a:rPr lang="en-US" baseline="0" dirty="0" err="1" smtClean="0"/>
              <a:t>Fernholz</a:t>
            </a:r>
            <a:endParaRPr lang="en-US" dirty="0" smtClean="0"/>
          </a:p>
          <a:p>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28</a:t>
            </a:fld>
            <a:endParaRPr lang="en-US"/>
          </a:p>
        </p:txBody>
      </p:sp>
    </p:spTree>
    <p:extLst>
      <p:ext uri="{BB962C8B-B14F-4D97-AF65-F5344CB8AC3E}">
        <p14:creationId xmlns:p14="http://schemas.microsoft.com/office/powerpoint/2010/main" val="15216645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To verify that you are meeting organic certification requirements, you must document all applications of fertilizer, lime, or other soil amendments in your Organic System Plan. Certifiers may have differing interpretations of exactly which amendments are allowable under what circumstances: when in doubt, ask your certifier before applying.</a:t>
            </a:r>
          </a:p>
          <a:p>
            <a:endParaRPr lang="en-US" dirty="0" smtClean="0"/>
          </a:p>
          <a:p>
            <a:r>
              <a:rPr lang="en-US" b="1" dirty="0" smtClean="0"/>
              <a:t>Image</a:t>
            </a:r>
            <a:r>
              <a:rPr lang="en-US" dirty="0" smtClean="0"/>
              <a:t>: Kristine </a:t>
            </a:r>
            <a:r>
              <a:rPr lang="en-US" dirty="0" err="1" smtClean="0"/>
              <a:t>Moncada</a:t>
            </a:r>
            <a:r>
              <a:rPr lang="en-US" dirty="0" smtClean="0"/>
              <a:t>, University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29</a:t>
            </a:fld>
            <a:endParaRPr lang="en-US"/>
          </a:p>
        </p:txBody>
      </p:sp>
    </p:spTree>
    <p:extLst>
      <p:ext uri="{BB962C8B-B14F-4D97-AF65-F5344CB8AC3E}">
        <p14:creationId xmlns:p14="http://schemas.microsoft.com/office/powerpoint/2010/main" val="10490738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First, we’ll talk a little about crop nutrition.  We’ll discuss the macronutrients and micronutrients that crops need to survive, the effects of nutrient deficiency, nutrient availability in soils, and how to adjust soil </a:t>
            </a:r>
            <a:r>
              <a:rPr lang="en-US" dirty="0" err="1" smtClean="0"/>
              <a:t>pH.</a:t>
            </a:r>
            <a:endParaRPr lang="en-US" dirty="0" smtClean="0"/>
          </a:p>
          <a:p>
            <a:endParaRPr lang="en-US" dirty="0" smtClean="0"/>
          </a:p>
          <a:p>
            <a:r>
              <a:rPr lang="en-US" b="1" dirty="0" smtClean="0"/>
              <a:t>Image</a:t>
            </a:r>
            <a:r>
              <a:rPr lang="en-US" dirty="0" smtClean="0"/>
              <a:t>: Carmen </a:t>
            </a:r>
            <a:r>
              <a:rPr lang="en-US" dirty="0" err="1" smtClean="0"/>
              <a:t>Fernholtz</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3</a:t>
            </a:fld>
            <a:endParaRPr lang="en-US"/>
          </a:p>
        </p:txBody>
      </p:sp>
    </p:spTree>
    <p:extLst>
      <p:ext uri="{BB962C8B-B14F-4D97-AF65-F5344CB8AC3E}">
        <p14:creationId xmlns:p14="http://schemas.microsoft.com/office/powerpoint/2010/main" val="1041412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The organic standards permit you to manage crop and soil health using naturally occurring, non-synthetic substances. The rule also provides limited specific exemptions for certain synthetic substances. The best source of guidance on the status of particular substances is the Organic Materials Review Institute, which provides regularly updated lists of generic and commercial products permitted for use in organic farming.</a:t>
            </a:r>
          </a:p>
          <a:p>
            <a:endParaRPr lang="en-US" dirty="0" smtClean="0"/>
          </a:p>
          <a:p>
            <a:r>
              <a:rPr lang="en-US" b="1" dirty="0" smtClean="0"/>
              <a:t>Image</a:t>
            </a:r>
            <a:r>
              <a:rPr lang="en-US" dirty="0" smtClean="0"/>
              <a:t>: Organic Materials Review Institute</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30</a:t>
            </a:fld>
            <a:endParaRPr lang="en-US"/>
          </a:p>
        </p:txBody>
      </p:sp>
    </p:spTree>
    <p:extLst>
      <p:ext uri="{BB962C8B-B14F-4D97-AF65-F5344CB8AC3E}">
        <p14:creationId xmlns:p14="http://schemas.microsoft.com/office/powerpoint/2010/main" val="27034135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smtClean="0"/>
              <a:t>Narration</a:t>
            </a:r>
            <a:r>
              <a:rPr lang="en-US" baseline="0" dirty="0" smtClean="0"/>
              <a:t>: The National Organic program states that materials cannot be used in a manner that will cause contamination of crops, soil, or water. This means that, even if a substance is not prohibited, its use may be restricted. For example: the timing of application of raw animal manures is subject to restrictions, certain highly soluble mined fertilizers such as Chilean nitrate are permitted only in defined amounts and circumstances, and some nutrients can be applied only if you have tests documenting a deficiency.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smtClean="0"/>
              <a:t>Image</a:t>
            </a:r>
            <a:r>
              <a:rPr lang="en-US" baseline="0" dirty="0" smtClean="0"/>
              <a:t>: University of Minnesota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31</a:t>
            </a:fld>
            <a:endParaRPr lang="en-US"/>
          </a:p>
        </p:txBody>
      </p:sp>
    </p:spTree>
    <p:extLst>
      <p:ext uri="{BB962C8B-B14F-4D97-AF65-F5344CB8AC3E}">
        <p14:creationId xmlns:p14="http://schemas.microsoft.com/office/powerpoint/2010/main" val="7047503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The organic standards prohibit the use of all synthetic substances except for specifically defined exemptions. This includes common conventional fertilizers like anhydrous ammonia, urea, and superphosphate. Sewage sludge is not a permitted fertilizer, nor are substances derived from genetically modified organisms, or GMOs. Certain toxic natural substances, like arsenic, are also specifically prohibited.</a:t>
            </a:r>
          </a:p>
          <a:p>
            <a:endParaRPr lang="en-US" dirty="0" smtClean="0"/>
          </a:p>
          <a:p>
            <a:r>
              <a:rPr lang="en-US" b="1" dirty="0" smtClean="0"/>
              <a:t>Image</a:t>
            </a:r>
            <a:r>
              <a:rPr lang="en-US" dirty="0" smtClean="0"/>
              <a:t>: Jeff</a:t>
            </a:r>
            <a:r>
              <a:rPr lang="en-US" baseline="0" dirty="0" smtClean="0"/>
              <a:t> Coulter, University of Minnesota</a:t>
            </a:r>
            <a:endParaRPr lang="en-US" dirty="0" smtClean="0"/>
          </a:p>
          <a:p>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32</a:t>
            </a:fld>
            <a:endParaRPr lang="en-US"/>
          </a:p>
        </p:txBody>
      </p:sp>
    </p:spTree>
    <p:extLst>
      <p:ext uri="{BB962C8B-B14F-4D97-AF65-F5344CB8AC3E}">
        <p14:creationId xmlns:p14="http://schemas.microsoft.com/office/powerpoint/2010/main" val="24667441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Next we’ll discuss how to build soil fertility through your transition to organic.</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Image</a:t>
            </a:r>
            <a:r>
              <a:rPr lang="en-US" dirty="0" smtClean="0"/>
              <a:t>: Kristine </a:t>
            </a:r>
            <a:r>
              <a:rPr lang="en-US" dirty="0" err="1" smtClean="0"/>
              <a:t>Moncada</a:t>
            </a:r>
            <a:r>
              <a:rPr lang="en-US" dirty="0" smtClean="0"/>
              <a:t>,</a:t>
            </a:r>
            <a:r>
              <a:rPr lang="en-US" baseline="0" dirty="0" smtClean="0"/>
              <a:t> University of Minnesota</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C1608847-16BB-4EEE-A0D2-583A44F23D8A}" type="slidenum">
              <a:rPr lang="en-US" smtClean="0"/>
              <a:t>33</a:t>
            </a:fld>
            <a:endParaRPr lang="en-US"/>
          </a:p>
        </p:txBody>
      </p:sp>
    </p:spTree>
    <p:extLst>
      <p:ext uri="{BB962C8B-B14F-4D97-AF65-F5344CB8AC3E}">
        <p14:creationId xmlns:p14="http://schemas.microsoft.com/office/powerpoint/2010/main" val="37766212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Building fertility in transitional soils involves supporting crop yields, monitoring soil health, and finding appropriate recommendations.</a:t>
            </a:r>
          </a:p>
          <a:p>
            <a:endParaRPr lang="en-US" dirty="0" smtClean="0"/>
          </a:p>
          <a:p>
            <a:r>
              <a:rPr lang="en-US" b="1" dirty="0" smtClean="0"/>
              <a:t>Image</a:t>
            </a:r>
            <a:r>
              <a:rPr lang="en-US" dirty="0" smtClean="0"/>
              <a:t>: David</a:t>
            </a:r>
            <a:r>
              <a:rPr lang="en-US" baseline="0" dirty="0" smtClean="0"/>
              <a:t> L.</a:t>
            </a:r>
            <a:r>
              <a:rPr lang="en-US" dirty="0" smtClean="0"/>
              <a:t> Hansen, University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34</a:t>
            </a:fld>
            <a:endParaRPr lang="en-US"/>
          </a:p>
        </p:txBody>
      </p:sp>
    </p:spTree>
    <p:extLst>
      <p:ext uri="{BB962C8B-B14F-4D97-AF65-F5344CB8AC3E}">
        <p14:creationId xmlns:p14="http://schemas.microsoft.com/office/powerpoint/2010/main" val="150536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You may find that your soil nutrient levels will dip somewhat during the transition period. This is the time when application of conventional, highly available fertilizers has stopped, but the soil is still just beginning to be “fed” with the organic materials that will build the soil organic matter that promotes long-term stable fertility. During this less-fertile period, you will need to ensure that your crops are provided with adequate supplies of available nutrients in the form of manures and other permitted inputs.</a:t>
            </a:r>
          </a:p>
          <a:p>
            <a:endParaRPr lang="en-US" dirty="0" smtClean="0"/>
          </a:p>
          <a:p>
            <a:r>
              <a:rPr lang="en-US" b="1" dirty="0" smtClean="0"/>
              <a:t>Image</a:t>
            </a:r>
            <a:r>
              <a:rPr lang="en-US" dirty="0" smtClean="0"/>
              <a:t>: University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35</a:t>
            </a:fld>
            <a:endParaRPr lang="en-US"/>
          </a:p>
        </p:txBody>
      </p:sp>
    </p:spTree>
    <p:extLst>
      <p:ext uri="{BB962C8B-B14F-4D97-AF65-F5344CB8AC3E}">
        <p14:creationId xmlns:p14="http://schemas.microsoft.com/office/powerpoint/2010/main" val="16392209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r>
              <a:rPr lang="en-US" b="1" dirty="0" smtClean="0"/>
              <a:t>Narration</a:t>
            </a:r>
            <a:r>
              <a:rPr lang="en-US" dirty="0" smtClean="0"/>
              <a:t>: Your Organic System Plan must describe how you intend to maintain or improve soil health, and the outcomes of your soil health and fertility practices must be recorded. Your certifier may have particular ways that they want you to use to monitor soil health, but you will definitely want to document yield trends in your fields, as well as the results of all soil and plant tissue tests, so that outcomes can be tracked over time. </a:t>
            </a:r>
          </a:p>
          <a:p>
            <a:endParaRPr lang="en-US" dirty="0" smtClean="0"/>
          </a:p>
          <a:p>
            <a:r>
              <a:rPr lang="en-US" b="1" dirty="0" smtClean="0"/>
              <a:t>Image</a:t>
            </a:r>
            <a:r>
              <a:rPr lang="en-US" dirty="0" smtClean="0"/>
              <a:t>: Craig </a:t>
            </a:r>
            <a:r>
              <a:rPr lang="en-US" dirty="0" err="1" smtClean="0"/>
              <a:t>Sheaffer</a:t>
            </a:r>
            <a:r>
              <a:rPr lang="en-US" dirty="0" smtClean="0"/>
              <a:t>, University of Minnesota.</a:t>
            </a:r>
            <a:endParaRPr lang="en-US" dirty="0"/>
          </a:p>
        </p:txBody>
      </p:sp>
    </p:spTree>
    <p:extLst>
      <p:ext uri="{BB962C8B-B14F-4D97-AF65-F5344CB8AC3E}">
        <p14:creationId xmlns:p14="http://schemas.microsoft.com/office/powerpoint/2010/main" val="17290275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Soil testing is a valuable guide during transition. Soil tests will help you determine the baseline fertility that you are starting from, both in terms of nutrient levels and organic matter. With these test results in hand, you can choose crops that are suited to your soil’s nutrient levels, and will contribute to building organic matter. You can continue to monitor soil fertility by testing throughout your transition and afterward, to ensure that your practices are succeeding in improving fertility in the long term.</a:t>
            </a:r>
          </a:p>
          <a:p>
            <a:endParaRPr lang="en-US" dirty="0" smtClean="0"/>
          </a:p>
          <a:p>
            <a:r>
              <a:rPr lang="en-US" b="1" dirty="0" smtClean="0"/>
              <a:t>Photo</a:t>
            </a:r>
            <a:r>
              <a:rPr lang="en-US" dirty="0" smtClean="0"/>
              <a:t>: John Lamb, University of Minnesota</a:t>
            </a:r>
            <a:endParaRPr lang="en-US" baseline="0" dirty="0"/>
          </a:p>
        </p:txBody>
      </p:sp>
      <p:sp>
        <p:nvSpPr>
          <p:cNvPr id="4" name="Slide Number Placeholder 3"/>
          <p:cNvSpPr>
            <a:spLocks noGrp="1"/>
          </p:cNvSpPr>
          <p:nvPr>
            <p:ph type="sldNum" sz="quarter" idx="10"/>
          </p:nvPr>
        </p:nvSpPr>
        <p:spPr/>
        <p:txBody>
          <a:bodyPr/>
          <a:lstStyle/>
          <a:p>
            <a:fld id="{C1608847-16BB-4EEE-A0D2-583A44F23D8A}" type="slidenum">
              <a:rPr lang="en-US" smtClean="0"/>
              <a:t>37</a:t>
            </a:fld>
            <a:endParaRPr lang="en-US"/>
          </a:p>
        </p:txBody>
      </p:sp>
    </p:spTree>
    <p:extLst>
      <p:ext uri="{BB962C8B-B14F-4D97-AF65-F5344CB8AC3E}">
        <p14:creationId xmlns:p14="http://schemas.microsoft.com/office/powerpoint/2010/main" val="38326543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The best time to test your soil is before planting, so that you can manage any nutrient deficiencies proactively. When you start seeing nutrient deficiency symptoms on your crops, you’ve waited too long—yields will already have been reduced. </a:t>
            </a:r>
          </a:p>
          <a:p>
            <a:endParaRPr lang="en-US" b="1" dirty="0" smtClean="0"/>
          </a:p>
          <a:p>
            <a:r>
              <a:rPr lang="en-US" b="1" dirty="0" smtClean="0"/>
              <a:t>Image</a:t>
            </a:r>
            <a:r>
              <a:rPr lang="en-US" dirty="0" smtClean="0"/>
              <a:t>: Kristine </a:t>
            </a:r>
            <a:r>
              <a:rPr lang="en-US" dirty="0" err="1" smtClean="0"/>
              <a:t>Moncada</a:t>
            </a:r>
            <a:r>
              <a:rPr lang="en-US" dirty="0" smtClean="0"/>
              <a:t>, University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38</a:t>
            </a:fld>
            <a:endParaRPr lang="en-US"/>
          </a:p>
        </p:txBody>
      </p:sp>
    </p:spTree>
    <p:extLst>
      <p:ext uri="{BB962C8B-B14F-4D97-AF65-F5344CB8AC3E}">
        <p14:creationId xmlns:p14="http://schemas.microsoft.com/office/powerpoint/2010/main" val="11156848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To obtain a representative sample of your field, divide it into areas that are relatively uniform. Each area should be no more than about 20 acres on level ground, or 5 acres on hilly or variable land. Submit a sample from each area consisting of 15-30 soil cores taken to a depth of 6-8 inches in a zigzag pattern across the area. </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Image</a:t>
            </a:r>
            <a:r>
              <a:rPr lang="en-US" dirty="0" smtClean="0"/>
              <a:t>: John Lamb, University of Minnesota</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39</a:t>
            </a:fld>
            <a:endParaRPr lang="en-US"/>
          </a:p>
        </p:txBody>
      </p:sp>
    </p:spTree>
    <p:extLst>
      <p:ext uri="{BB962C8B-B14F-4D97-AF65-F5344CB8AC3E}">
        <p14:creationId xmlns:p14="http://schemas.microsoft.com/office/powerpoint/2010/main" val="39204462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Every crop will need a slightly different balance of nutrients. The nutrients that plants need in larger quantities are called macronutrients. Nitrogen, phosphorus, and potassium, or N-P-K, are the “big three” or primary nutrients that plants obtain from soil. However, calcium, magnesium, and sulfur are also essential macronutrients for all plants. </a:t>
            </a:r>
          </a:p>
          <a:p>
            <a:endParaRPr lang="en-US" dirty="0" smtClean="0"/>
          </a:p>
          <a:p>
            <a:r>
              <a:rPr lang="en-US" b="1" dirty="0" smtClean="0"/>
              <a:t>Image</a:t>
            </a:r>
            <a:r>
              <a:rPr lang="en-US" dirty="0" smtClean="0"/>
              <a:t>: </a:t>
            </a:r>
            <a:r>
              <a:rPr lang="en-US" dirty="0" err="1" smtClean="0"/>
              <a:t>Offnfopt</a:t>
            </a:r>
            <a:r>
              <a:rPr lang="en-US" dirty="0" smtClean="0"/>
              <a:t>, Wikipedia (public domain)</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4</a:t>
            </a:fld>
            <a:endParaRPr lang="en-US"/>
          </a:p>
        </p:txBody>
      </p:sp>
    </p:spTree>
    <p:extLst>
      <p:ext uri="{BB962C8B-B14F-4D97-AF65-F5344CB8AC3E}">
        <p14:creationId xmlns:p14="http://schemas.microsoft.com/office/powerpoint/2010/main" val="4522665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An appropriate sampling pattern in the field might look something like this.</a:t>
            </a:r>
          </a:p>
          <a:p>
            <a:endParaRPr lang="en-US" dirty="0" smtClean="0"/>
          </a:p>
          <a:p>
            <a:r>
              <a:rPr lang="en-US" b="1" dirty="0" smtClean="0"/>
              <a:t>Image</a:t>
            </a:r>
            <a:r>
              <a:rPr lang="en-US" dirty="0" smtClean="0"/>
              <a:t>: John Lamb, University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40</a:t>
            </a:fld>
            <a:endParaRPr lang="en-US"/>
          </a:p>
        </p:txBody>
      </p:sp>
    </p:spTree>
    <p:extLst>
      <p:ext uri="{BB962C8B-B14F-4D97-AF65-F5344CB8AC3E}">
        <p14:creationId xmlns:p14="http://schemas.microsoft.com/office/powerpoint/2010/main" val="24815533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In many cases, the results that soil testing labs provide will include recommendations for nutrient, lime, or other amendment applications. As we mentioned, some amendments are only permitted in organics if you have test results documenting the need for them. The University Extension is also a good source for recommendations for amendments and application rates. However, it’s important to keep in mind that laboratory and University recommendations are rarely targeted specifically to organic farmers, so you must still stay within the bounds of the organic standards. If you have any doubt about whether a recommended application is permitted, ask your certifier.</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41</a:t>
            </a:fld>
            <a:endParaRPr lang="en-US"/>
          </a:p>
        </p:txBody>
      </p:sp>
    </p:spTree>
    <p:extLst>
      <p:ext uri="{BB962C8B-B14F-4D97-AF65-F5344CB8AC3E}">
        <p14:creationId xmlns:p14="http://schemas.microsoft.com/office/powerpoint/2010/main" val="24155252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We hope this module has helped you understand how to build healthy, fertile soils as you transition your farm to organic. Here are some key points to remember: focus on building and maintaining soil organic matter, the foundation of organic fertility. Use soil tests to identify and tackle nutrient deficiencies pro-actively. And, whenever you are uncertain about an input or practice, check in with your certifier. </a:t>
            </a:r>
          </a:p>
          <a:p>
            <a:endParaRPr lang="en-US" baseline="0" dirty="0" smtClean="0"/>
          </a:p>
          <a:p>
            <a:r>
              <a:rPr lang="en-US" b="1" baseline="0" dirty="0" smtClean="0"/>
              <a:t>Image</a:t>
            </a:r>
            <a:r>
              <a:rPr lang="en-US" baseline="0" dirty="0" smtClean="0"/>
              <a:t>: University of Minnesota</a:t>
            </a:r>
            <a:endParaRPr lang="en-US" baseline="0" dirty="0"/>
          </a:p>
        </p:txBody>
      </p:sp>
      <p:sp>
        <p:nvSpPr>
          <p:cNvPr id="4" name="Slide Number Placeholder 3"/>
          <p:cNvSpPr>
            <a:spLocks noGrp="1"/>
          </p:cNvSpPr>
          <p:nvPr>
            <p:ph type="sldNum" sz="quarter" idx="10"/>
          </p:nvPr>
        </p:nvSpPr>
        <p:spPr/>
        <p:txBody>
          <a:bodyPr/>
          <a:lstStyle/>
          <a:p>
            <a:fld id="{C1608847-16BB-4EEE-A0D2-583A44F23D8A}" type="slidenum">
              <a:rPr lang="en-US" smtClean="0"/>
              <a:t>42</a:t>
            </a:fld>
            <a:endParaRPr lang="en-US"/>
          </a:p>
        </p:txBody>
      </p:sp>
    </p:spTree>
    <p:extLst>
      <p:ext uri="{BB962C8B-B14F-4D97-AF65-F5344CB8AC3E}">
        <p14:creationId xmlns:p14="http://schemas.microsoft.com/office/powerpoint/2010/main" val="7846130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Here are some resources you may find helpful to learn more about topics we covered in this module.  </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43</a:t>
            </a:fld>
            <a:endParaRPr lang="en-US"/>
          </a:p>
        </p:txBody>
      </p:sp>
    </p:spTree>
    <p:extLst>
      <p:ext uri="{BB962C8B-B14F-4D97-AF65-F5344CB8AC3E}">
        <p14:creationId xmlns:p14="http://schemas.microsoft.com/office/powerpoint/2010/main" val="38875648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Thank you for watching!  Please continue with the Soils Part 2: Sources of Organic Nutrients module to complete the Soil series.</a:t>
            </a:r>
          </a:p>
          <a:p>
            <a:endParaRPr lang="en-US" dirty="0" smtClean="0"/>
          </a:p>
          <a:p>
            <a:r>
              <a:rPr lang="en-US" b="1" dirty="0" smtClean="0"/>
              <a:t>Image</a:t>
            </a:r>
            <a:r>
              <a:rPr lang="en-US" dirty="0" smtClean="0"/>
              <a:t>: Kristine </a:t>
            </a:r>
            <a:r>
              <a:rPr lang="en-US" dirty="0" err="1" smtClean="0"/>
              <a:t>Moncada</a:t>
            </a:r>
            <a:r>
              <a:rPr lang="en-US" dirty="0" smtClean="0"/>
              <a:t>,</a:t>
            </a:r>
            <a:r>
              <a:rPr lang="en-US" baseline="0" dirty="0" smtClean="0"/>
              <a:t> University of Minnesota</a:t>
            </a:r>
            <a:endParaRPr lang="en-US" dirty="0" smtClean="0"/>
          </a:p>
        </p:txBody>
      </p:sp>
      <p:sp>
        <p:nvSpPr>
          <p:cNvPr id="4" name="Slide Number Placeholder 3"/>
          <p:cNvSpPr>
            <a:spLocks noGrp="1"/>
          </p:cNvSpPr>
          <p:nvPr>
            <p:ph type="sldNum" sz="quarter" idx="10"/>
          </p:nvPr>
        </p:nvSpPr>
        <p:spPr/>
        <p:txBody>
          <a:bodyPr/>
          <a:lstStyle/>
          <a:p>
            <a:fld id="{C1608847-16BB-4EEE-A0D2-583A44F23D8A}" type="slidenum">
              <a:rPr lang="en-US" smtClean="0"/>
              <a:t>44</a:t>
            </a:fld>
            <a:endParaRPr lang="en-US"/>
          </a:p>
        </p:txBody>
      </p:sp>
    </p:spTree>
    <p:extLst>
      <p:ext uri="{BB962C8B-B14F-4D97-AF65-F5344CB8AC3E}">
        <p14:creationId xmlns:p14="http://schemas.microsoft.com/office/powerpoint/2010/main" val="36434952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This material is based upon work that is supported by the National Institute of Food and Agriculture.</a:t>
            </a:r>
          </a:p>
          <a:p>
            <a:endParaRPr lang="en-US" dirty="0" smtClean="0"/>
          </a:p>
          <a:p>
            <a:r>
              <a:rPr lang="en-US" b="1" dirty="0" smtClean="0"/>
              <a:t>Image</a:t>
            </a:r>
            <a:r>
              <a:rPr lang="en-US" dirty="0" smtClean="0"/>
              <a:t>: Constance Carlson, University</a:t>
            </a:r>
            <a:r>
              <a:rPr lang="en-US" baseline="0" dirty="0" smtClean="0"/>
              <a:t> of Minnesota</a:t>
            </a:r>
          </a:p>
        </p:txBody>
      </p:sp>
      <p:sp>
        <p:nvSpPr>
          <p:cNvPr id="4" name="Slide Number Placeholder 3"/>
          <p:cNvSpPr>
            <a:spLocks noGrp="1"/>
          </p:cNvSpPr>
          <p:nvPr>
            <p:ph type="sldNum" sz="quarter" idx="10"/>
          </p:nvPr>
        </p:nvSpPr>
        <p:spPr/>
        <p:txBody>
          <a:bodyPr/>
          <a:lstStyle/>
          <a:p>
            <a:fld id="{C1608847-16BB-4EEE-A0D2-583A44F23D8A}" type="slidenum">
              <a:rPr lang="en-US" smtClean="0"/>
              <a:t>45</a:t>
            </a:fld>
            <a:endParaRPr lang="en-US"/>
          </a:p>
        </p:txBody>
      </p:sp>
    </p:spTree>
    <p:extLst>
      <p:ext uri="{BB962C8B-B14F-4D97-AF65-F5344CB8AC3E}">
        <p14:creationId xmlns:p14="http://schemas.microsoft.com/office/powerpoint/2010/main" val="6029137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46</a:t>
            </a:fld>
            <a:endParaRPr lang="en-US"/>
          </a:p>
        </p:txBody>
      </p:sp>
    </p:spTree>
    <p:extLst>
      <p:ext uri="{BB962C8B-B14F-4D97-AF65-F5344CB8AC3E}">
        <p14:creationId xmlns:p14="http://schemas.microsoft.com/office/powerpoint/2010/main" val="371499103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47</a:t>
            </a:fld>
            <a:endParaRPr lang="en-US"/>
          </a:p>
        </p:txBody>
      </p:sp>
    </p:spTree>
    <p:extLst>
      <p:ext uri="{BB962C8B-B14F-4D97-AF65-F5344CB8AC3E}">
        <p14:creationId xmlns:p14="http://schemas.microsoft.com/office/powerpoint/2010/main" val="32379338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Narration</a:t>
            </a:r>
            <a:r>
              <a:rPr lang="en-US" baseline="0" dirty="0" smtClean="0"/>
              <a:t>: Micronutrients are crucial to plant health, but are needed only in very small quantities.  They include chlorine, iron, boron, manganese, zinc, copper, molybdenum, and nickel.</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Image</a:t>
            </a:r>
            <a:r>
              <a:rPr lang="en-US" dirty="0" smtClean="0"/>
              <a:t>: </a:t>
            </a:r>
            <a:r>
              <a:rPr lang="en-US" dirty="0" err="1" smtClean="0"/>
              <a:t>Offnfopt</a:t>
            </a:r>
            <a:r>
              <a:rPr lang="en-US" dirty="0" smtClean="0"/>
              <a:t>, Wikipedia (public domain)</a:t>
            </a:r>
          </a:p>
          <a:p>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5</a:t>
            </a:fld>
            <a:endParaRPr lang="en-US"/>
          </a:p>
        </p:txBody>
      </p:sp>
    </p:spTree>
    <p:extLst>
      <p:ext uri="{BB962C8B-B14F-4D97-AF65-F5344CB8AC3E}">
        <p14:creationId xmlns:p14="http://schemas.microsoft.com/office/powerpoint/2010/main" val="17826793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What happens when plants don’t get enough of the nutrients they need?</a:t>
            </a:r>
          </a:p>
          <a:p>
            <a:endParaRPr lang="en-US" dirty="0" smtClean="0"/>
          </a:p>
          <a:p>
            <a:r>
              <a:rPr lang="en-US" b="1" dirty="0" smtClean="0"/>
              <a:t>Image</a:t>
            </a:r>
            <a:r>
              <a:rPr lang="en-US" dirty="0" smtClean="0"/>
              <a:t>: Carmen </a:t>
            </a:r>
            <a:r>
              <a:rPr lang="en-US" dirty="0" err="1" smtClean="0"/>
              <a:t>Fernholtz</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6</a:t>
            </a:fld>
            <a:endParaRPr lang="en-US"/>
          </a:p>
        </p:txBody>
      </p:sp>
    </p:spTree>
    <p:extLst>
      <p:ext uri="{BB962C8B-B14F-4D97-AF65-F5344CB8AC3E}">
        <p14:creationId xmlns:p14="http://schemas.microsoft.com/office/powerpoint/2010/main" val="30137418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Narration</a:t>
            </a:r>
            <a:r>
              <a:rPr lang="en-US" dirty="0" smtClean="0"/>
              <a:t>: When crops do not get as much as they need of a particular nutrient, either because it is not present in the soil, or because it is present but not available to the plant, you may observe symptoms of nutrient deficiency. These will often include yellow, discolored, or curling leaves, and stunted growth.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Images</a:t>
            </a:r>
            <a:r>
              <a:rPr lang="en-US" dirty="0" smtClean="0"/>
              <a:t>: John Lamb, University of Minnesota (N</a:t>
            </a:r>
            <a:r>
              <a:rPr lang="en-US" baseline="0" dirty="0" smtClean="0"/>
              <a:t> deficiency</a:t>
            </a:r>
            <a:r>
              <a:rPr lang="en-US" dirty="0" smtClean="0"/>
              <a:t>); R.L. Croissant, Colorado State University (P</a:t>
            </a:r>
            <a:r>
              <a:rPr lang="en-US" baseline="0" dirty="0" smtClean="0"/>
              <a:t> deficiency</a:t>
            </a:r>
            <a:r>
              <a:rPr lang="en-US" dirty="0" smtClean="0"/>
              <a:t>).</a:t>
            </a:r>
          </a:p>
          <a:p>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7</a:t>
            </a:fld>
            <a:endParaRPr lang="en-US"/>
          </a:p>
        </p:txBody>
      </p:sp>
    </p:spTree>
    <p:extLst>
      <p:ext uri="{BB962C8B-B14F-4D97-AF65-F5344CB8AC3E}">
        <p14:creationId xmlns:p14="http://schemas.microsoft.com/office/powerpoint/2010/main" val="18869847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Narration</a:t>
            </a:r>
            <a:r>
              <a:rPr lang="en-US" dirty="0" smtClean="0"/>
              <a:t>: Sometimes deficiencies can be diagnosed by their symptoms, but in some cases you may wish to confirm and document the deficiency with laboratory testing of plant tissue. Tissue test results are not necessarily conclusive by themselves, and should be confirmed by comparing soil nutrient levels between symptomatic and healthy portions of the field.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Image</a:t>
            </a:r>
            <a:r>
              <a:rPr lang="en-US" dirty="0" smtClean="0"/>
              <a:t>: Carmen </a:t>
            </a:r>
            <a:r>
              <a:rPr lang="en-US" dirty="0" err="1" smtClean="0"/>
              <a:t>Fernholz</a:t>
            </a:r>
            <a:endParaRPr lang="en-US" dirty="0" smtClean="0"/>
          </a:p>
          <a:p>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8</a:t>
            </a:fld>
            <a:endParaRPr lang="en-US"/>
          </a:p>
        </p:txBody>
      </p:sp>
    </p:spTree>
    <p:extLst>
      <p:ext uri="{BB962C8B-B14F-4D97-AF65-F5344CB8AC3E}">
        <p14:creationId xmlns:p14="http://schemas.microsoft.com/office/powerpoint/2010/main" val="40222104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Sometimes nutrients are in the soil, but they are just not available for the plant to use.</a:t>
            </a:r>
          </a:p>
          <a:p>
            <a:endParaRPr lang="en-US" dirty="0" smtClean="0"/>
          </a:p>
          <a:p>
            <a:r>
              <a:rPr lang="en-US" b="1" dirty="0" smtClean="0"/>
              <a:t>Image</a:t>
            </a:r>
            <a:r>
              <a:rPr lang="en-US" dirty="0" smtClean="0"/>
              <a:t>: Carmen </a:t>
            </a:r>
            <a:r>
              <a:rPr lang="en-US" dirty="0" err="1" smtClean="0"/>
              <a:t>Fernholtz</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9</a:t>
            </a:fld>
            <a:endParaRPr lang="en-US"/>
          </a:p>
        </p:txBody>
      </p:sp>
    </p:spTree>
    <p:extLst>
      <p:ext uri="{BB962C8B-B14F-4D97-AF65-F5344CB8AC3E}">
        <p14:creationId xmlns:p14="http://schemas.microsoft.com/office/powerpoint/2010/main" val="31527174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1.xml"/><Relationship Id="rId5" Type="http://schemas.openxmlformats.org/officeDocument/2006/relationships/tags" Target="../tags/tag16.xml"/><Relationship Id="rId4" Type="http://schemas.openxmlformats.org/officeDocument/2006/relationships/tags" Target="../tags/tag1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19.xml"/><Relationship Id="rId7" Type="http://schemas.openxmlformats.org/officeDocument/2006/relationships/slideMaster" Target="../slideMasters/slideMaster1.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0.xml"/><Relationship Id="rId3" Type="http://schemas.openxmlformats.org/officeDocument/2006/relationships/tags" Target="../tags/tag25.xml"/><Relationship Id="rId7" Type="http://schemas.openxmlformats.org/officeDocument/2006/relationships/tags" Target="../tags/tag29.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custDataLst>
              <p:tags r:id="rId1"/>
            </p:custDataLst>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custDataLst>
              <p:tags r:id="rId2"/>
            </p:custDataLst>
          </p:nvPr>
        </p:nvSpPr>
        <p:spPr>
          <a:xfrm>
            <a:off x="1371600" y="3886200"/>
            <a:ext cx="6400800" cy="1752600"/>
          </a:xfrm>
        </p:spPr>
        <p:txBody>
          <a:bodyPr/>
          <a:lstStyle>
            <a:lvl1pPr marL="0" indent="0" algn="ctr">
              <a:buNone/>
              <a:defRPr>
                <a:solidFill>
                  <a:srgbClr val="8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custDataLst>
              <p:tags r:id="rId3"/>
            </p:custDataLst>
          </p:nvPr>
        </p:nvSpPr>
        <p:spPr/>
        <p:txBody>
          <a:bodyPr/>
          <a:lstStyle/>
          <a:p>
            <a:fld id="{5D7A4A43-55BD-44EB-9729-49601AE8D0BD}" type="datetimeFigureOut">
              <a:rPr lang="en-US" smtClean="0"/>
              <a:t>6/26/2018</a:t>
            </a:fld>
            <a:endParaRPr lang="en-US"/>
          </a:p>
        </p:txBody>
      </p:sp>
      <p:sp>
        <p:nvSpPr>
          <p:cNvPr id="5" name="Footer Placeholder 4"/>
          <p:cNvSpPr>
            <a:spLocks noGrp="1"/>
          </p:cNvSpPr>
          <p:nvPr>
            <p:ph type="ftr" sz="quarter" idx="11"/>
            <p:custDataLst>
              <p:tags r:id="rId4"/>
            </p:custDataLst>
          </p:nvPr>
        </p:nvSpPr>
        <p:spPr/>
        <p:txBody>
          <a:bodyPr/>
          <a:lstStyle/>
          <a:p>
            <a:endParaRPr lang="en-US"/>
          </a:p>
        </p:txBody>
      </p:sp>
      <p:sp>
        <p:nvSpPr>
          <p:cNvPr id="6" name="Slide Number Placeholder 5"/>
          <p:cNvSpPr>
            <a:spLocks noGrp="1"/>
          </p:cNvSpPr>
          <p:nvPr>
            <p:ph type="sldNum" sz="quarter" idx="12"/>
            <p:custDataLst>
              <p:tags r:id="rId5"/>
            </p:custDataLst>
          </p:nvPr>
        </p:nvSpPr>
        <p:spPr/>
        <p:txBody>
          <a:bodyPr/>
          <a:lstStyle/>
          <a:p>
            <a:fld id="{A16B21DD-04FE-4E03-8962-3AD9D6A28477}" type="slidenum">
              <a:rPr lang="en-US" smtClean="0"/>
              <a:t>‹#›</a:t>
            </a:fld>
            <a:endParaRPr lang="en-US"/>
          </a:p>
        </p:txBody>
      </p:sp>
    </p:spTree>
    <p:extLst>
      <p:ext uri="{BB962C8B-B14F-4D97-AF65-F5344CB8AC3E}">
        <p14:creationId xmlns:p14="http://schemas.microsoft.com/office/powerpoint/2010/main" val="299379611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7A4A43-55BD-44EB-9729-49601AE8D0BD}" type="datetimeFigureOut">
              <a:rPr lang="en-US" smtClean="0"/>
              <a:t>6/26/2018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6B21DD-04FE-4E03-8962-3AD9D6A28477}" type="slidenum">
              <a:rPr lang="en-US" smtClean="0"/>
              <a:t>‹#›</a:t>
            </a:fld>
            <a:endParaRPr lang="en-US"/>
          </a:p>
        </p:txBody>
      </p:sp>
    </p:spTree>
    <p:extLst>
      <p:ext uri="{BB962C8B-B14F-4D97-AF65-F5344CB8AC3E}">
        <p14:creationId xmlns:p14="http://schemas.microsoft.com/office/powerpoint/2010/main" val="22880711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7A4A43-55BD-44EB-9729-49601AE8D0BD}" type="datetimeFigureOut">
              <a:rPr lang="en-US" smtClean="0"/>
              <a:t>6/26/2018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6B21DD-04FE-4E03-8962-3AD9D6A28477}" type="slidenum">
              <a:rPr lang="en-US" smtClean="0"/>
              <a:t>‹#›</a:t>
            </a:fld>
            <a:endParaRPr lang="en-US"/>
          </a:p>
        </p:txBody>
      </p:sp>
    </p:spTree>
    <p:extLst>
      <p:ext uri="{BB962C8B-B14F-4D97-AF65-F5344CB8AC3E}">
        <p14:creationId xmlns:p14="http://schemas.microsoft.com/office/powerpoint/2010/main" val="1957573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t>Click to edit Master title style</a:t>
            </a:r>
          </a:p>
        </p:txBody>
      </p:sp>
      <p:sp>
        <p:nvSpPr>
          <p:cNvPr id="3" name="Content Placeholder 2"/>
          <p:cNvSpPr>
            <a:spLocks noGrp="1"/>
          </p:cNvSpPr>
          <p:nvPr>
            <p:ph idx="1"/>
            <p:custDataLst>
              <p:tags r:id="rId2"/>
            </p:custDataLst>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3"/>
            </p:custDataLst>
          </p:nvPr>
        </p:nvSpPr>
        <p:spPr/>
        <p:txBody>
          <a:bodyPr/>
          <a:lstStyle/>
          <a:p>
            <a:fld id="{5D7A4A43-55BD-44EB-9729-49601AE8D0BD}" type="datetimeFigureOut">
              <a:rPr lang="en-US" smtClean="0"/>
              <a:t>6/26/2018</a:t>
            </a:fld>
            <a:endParaRPr lang="en-US"/>
          </a:p>
        </p:txBody>
      </p:sp>
      <p:sp>
        <p:nvSpPr>
          <p:cNvPr id="5" name="Footer Placeholder 4"/>
          <p:cNvSpPr>
            <a:spLocks noGrp="1"/>
          </p:cNvSpPr>
          <p:nvPr>
            <p:ph type="ftr" sz="quarter" idx="11"/>
            <p:custDataLst>
              <p:tags r:id="rId4"/>
            </p:custDataLst>
          </p:nvPr>
        </p:nvSpPr>
        <p:spPr/>
        <p:txBody>
          <a:bodyPr/>
          <a:lstStyle/>
          <a:p>
            <a:endParaRPr lang="en-US"/>
          </a:p>
        </p:txBody>
      </p:sp>
      <p:sp>
        <p:nvSpPr>
          <p:cNvPr id="6" name="Slide Number Placeholder 5"/>
          <p:cNvSpPr>
            <a:spLocks noGrp="1"/>
          </p:cNvSpPr>
          <p:nvPr>
            <p:ph type="sldNum" sz="quarter" idx="12"/>
            <p:custDataLst>
              <p:tags r:id="rId5"/>
            </p:custDataLst>
          </p:nvPr>
        </p:nvSpPr>
        <p:spPr/>
        <p:txBody>
          <a:bodyPr/>
          <a:lstStyle/>
          <a:p>
            <a:fld id="{A16B21DD-04FE-4E03-8962-3AD9D6A28477}" type="slidenum">
              <a:rPr lang="en-US" smtClean="0"/>
              <a:t>‹#›</a:t>
            </a:fld>
            <a:endParaRPr lang="en-US"/>
          </a:p>
        </p:txBody>
      </p:sp>
    </p:spTree>
    <p:extLst>
      <p:ext uri="{BB962C8B-B14F-4D97-AF65-F5344CB8AC3E}">
        <p14:creationId xmlns:p14="http://schemas.microsoft.com/office/powerpoint/2010/main" val="20927522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8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5D7A4A43-55BD-44EB-9729-49601AE8D0BD}" type="datetimeFigureOut">
              <a:rPr lang="en-US" smtClean="0"/>
              <a:t>6/26/2018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6B21DD-04FE-4E03-8962-3AD9D6A28477}" type="slidenum">
              <a:rPr lang="en-US" smtClean="0"/>
              <a:t>‹#›</a:t>
            </a:fld>
            <a:endParaRPr lang="en-US"/>
          </a:p>
        </p:txBody>
      </p:sp>
    </p:spTree>
    <p:extLst>
      <p:ext uri="{BB962C8B-B14F-4D97-AF65-F5344CB8AC3E}">
        <p14:creationId xmlns:p14="http://schemas.microsoft.com/office/powerpoint/2010/main" val="9526499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t>Click to edit Master title style</a:t>
            </a:r>
          </a:p>
        </p:txBody>
      </p:sp>
      <p:sp>
        <p:nvSpPr>
          <p:cNvPr id="3" name="Content Placeholder 2"/>
          <p:cNvSpPr>
            <a:spLocks noGrp="1"/>
          </p:cNvSpPr>
          <p:nvPr>
            <p:ph sz="half" idx="1"/>
            <p:custDataLst>
              <p:tags r:id="rId2"/>
            </p:custDataLst>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custDataLst>
              <p:tags r:id="rId3"/>
            </p:custDataLst>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custDataLst>
              <p:tags r:id="rId4"/>
            </p:custDataLst>
          </p:nvPr>
        </p:nvSpPr>
        <p:spPr/>
        <p:txBody>
          <a:bodyPr/>
          <a:lstStyle/>
          <a:p>
            <a:fld id="{5D7A4A43-55BD-44EB-9729-49601AE8D0BD}" type="datetimeFigureOut">
              <a:rPr lang="en-US" smtClean="0"/>
              <a:t>6/26/2018</a:t>
            </a:fld>
            <a:endParaRPr lang="en-US"/>
          </a:p>
        </p:txBody>
      </p:sp>
      <p:sp>
        <p:nvSpPr>
          <p:cNvPr id="6" name="Footer Placeholder 5"/>
          <p:cNvSpPr>
            <a:spLocks noGrp="1"/>
          </p:cNvSpPr>
          <p:nvPr>
            <p:ph type="ftr" sz="quarter" idx="11"/>
            <p:custDataLst>
              <p:tags r:id="rId5"/>
            </p:custDataLst>
          </p:nvPr>
        </p:nvSpPr>
        <p:spPr/>
        <p:txBody>
          <a:bodyPr/>
          <a:lstStyle/>
          <a:p>
            <a:endParaRPr lang="en-US"/>
          </a:p>
        </p:txBody>
      </p:sp>
      <p:sp>
        <p:nvSpPr>
          <p:cNvPr id="7" name="Slide Number Placeholder 6"/>
          <p:cNvSpPr>
            <a:spLocks noGrp="1"/>
          </p:cNvSpPr>
          <p:nvPr>
            <p:ph type="sldNum" sz="quarter" idx="12"/>
            <p:custDataLst>
              <p:tags r:id="rId6"/>
            </p:custDataLst>
          </p:nvPr>
        </p:nvSpPr>
        <p:spPr/>
        <p:txBody>
          <a:bodyPr/>
          <a:lstStyle/>
          <a:p>
            <a:fld id="{A16B21DD-04FE-4E03-8962-3AD9D6A28477}" type="slidenum">
              <a:rPr lang="en-US" smtClean="0"/>
              <a:t>‹#›</a:t>
            </a:fld>
            <a:endParaRPr lang="en-US"/>
          </a:p>
        </p:txBody>
      </p:sp>
    </p:spTree>
    <p:extLst>
      <p:ext uri="{BB962C8B-B14F-4D97-AF65-F5344CB8AC3E}">
        <p14:creationId xmlns:p14="http://schemas.microsoft.com/office/powerpoint/2010/main" val="421573408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lvl1pPr>
              <a:defRPr/>
            </a:lvl1pPr>
          </a:lstStyle>
          <a:p>
            <a:r>
              <a:rPr lang="en-US"/>
              <a:t>Click to edit Master title style</a:t>
            </a:r>
          </a:p>
        </p:txBody>
      </p:sp>
      <p:sp>
        <p:nvSpPr>
          <p:cNvPr id="3" name="Text Placeholder 2"/>
          <p:cNvSpPr>
            <a:spLocks noGrp="1"/>
          </p:cNvSpPr>
          <p:nvPr>
            <p:ph type="body" idx="1"/>
            <p:custDataLst>
              <p:tags r:id="rId2"/>
            </p:custDataLst>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custDataLst>
              <p:tags r:id="rId3"/>
            </p:custDataLst>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custDataLst>
              <p:tags r:id="rId4"/>
            </p:custDataLst>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custDataLst>
              <p:tags r:id="rId5"/>
            </p:custDataLst>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custDataLst>
              <p:tags r:id="rId6"/>
            </p:custDataLst>
          </p:nvPr>
        </p:nvSpPr>
        <p:spPr/>
        <p:txBody>
          <a:bodyPr/>
          <a:lstStyle/>
          <a:p>
            <a:fld id="{5D7A4A43-55BD-44EB-9729-49601AE8D0BD}" type="datetimeFigureOut">
              <a:rPr lang="en-US" smtClean="0"/>
              <a:t>6/26/2018</a:t>
            </a:fld>
            <a:endParaRPr lang="en-US"/>
          </a:p>
        </p:txBody>
      </p:sp>
      <p:sp>
        <p:nvSpPr>
          <p:cNvPr id="8" name="Footer Placeholder 7"/>
          <p:cNvSpPr>
            <a:spLocks noGrp="1"/>
          </p:cNvSpPr>
          <p:nvPr>
            <p:ph type="ftr" sz="quarter" idx="11"/>
            <p:custDataLst>
              <p:tags r:id="rId7"/>
            </p:custDataLst>
          </p:nvPr>
        </p:nvSpPr>
        <p:spPr/>
        <p:txBody>
          <a:bodyPr/>
          <a:lstStyle/>
          <a:p>
            <a:endParaRPr lang="en-US"/>
          </a:p>
        </p:txBody>
      </p:sp>
      <p:sp>
        <p:nvSpPr>
          <p:cNvPr id="9" name="Slide Number Placeholder 8"/>
          <p:cNvSpPr>
            <a:spLocks noGrp="1"/>
          </p:cNvSpPr>
          <p:nvPr>
            <p:ph type="sldNum" sz="quarter" idx="12"/>
            <p:custDataLst>
              <p:tags r:id="rId8"/>
            </p:custDataLst>
          </p:nvPr>
        </p:nvSpPr>
        <p:spPr/>
        <p:txBody>
          <a:bodyPr/>
          <a:lstStyle/>
          <a:p>
            <a:fld id="{A16B21DD-04FE-4E03-8962-3AD9D6A28477}" type="slidenum">
              <a:rPr lang="en-US" smtClean="0"/>
              <a:t>‹#›</a:t>
            </a:fld>
            <a:endParaRPr lang="en-US"/>
          </a:p>
        </p:txBody>
      </p:sp>
    </p:spTree>
    <p:extLst>
      <p:ext uri="{BB962C8B-B14F-4D97-AF65-F5344CB8AC3E}">
        <p14:creationId xmlns:p14="http://schemas.microsoft.com/office/powerpoint/2010/main" val="64767186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D7A4A43-55BD-44EB-9729-49601AE8D0BD}" type="datetimeFigureOut">
              <a:rPr lang="en-US" smtClean="0"/>
              <a:t>6/26/2018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16B21DD-04FE-4E03-8962-3AD9D6A28477}" type="slidenum">
              <a:rPr lang="en-US" smtClean="0"/>
              <a:t>‹#›</a:t>
            </a:fld>
            <a:endParaRPr lang="en-US"/>
          </a:p>
        </p:txBody>
      </p:sp>
    </p:spTree>
    <p:extLst>
      <p:ext uri="{BB962C8B-B14F-4D97-AF65-F5344CB8AC3E}">
        <p14:creationId xmlns:p14="http://schemas.microsoft.com/office/powerpoint/2010/main" val="41260483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7A4A43-55BD-44EB-9729-49601AE8D0BD}" type="datetimeFigureOut">
              <a:rPr lang="en-US" smtClean="0"/>
              <a:t>6/26/2018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16B21DD-04FE-4E03-8962-3AD9D6A28477}" type="slidenum">
              <a:rPr lang="en-US" smtClean="0"/>
              <a:t>‹#›</a:t>
            </a:fld>
            <a:endParaRPr lang="en-US"/>
          </a:p>
        </p:txBody>
      </p:sp>
    </p:spTree>
    <p:extLst>
      <p:ext uri="{BB962C8B-B14F-4D97-AF65-F5344CB8AC3E}">
        <p14:creationId xmlns:p14="http://schemas.microsoft.com/office/powerpoint/2010/main" val="21466951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D7A4A43-55BD-44EB-9729-49601AE8D0BD}" type="datetimeFigureOut">
              <a:rPr lang="en-US" smtClean="0"/>
              <a:t>6/26/2018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6B21DD-04FE-4E03-8962-3AD9D6A28477}" type="slidenum">
              <a:rPr lang="en-US" smtClean="0"/>
              <a:t>‹#›</a:t>
            </a:fld>
            <a:endParaRPr lang="en-US"/>
          </a:p>
        </p:txBody>
      </p:sp>
    </p:spTree>
    <p:extLst>
      <p:ext uri="{BB962C8B-B14F-4D97-AF65-F5344CB8AC3E}">
        <p14:creationId xmlns:p14="http://schemas.microsoft.com/office/powerpoint/2010/main" val="39547150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D7A4A43-55BD-44EB-9729-49601AE8D0BD}" type="datetimeFigureOut">
              <a:rPr lang="en-US" smtClean="0"/>
              <a:t>6/26/2018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6B21DD-04FE-4E03-8962-3AD9D6A28477}" type="slidenum">
              <a:rPr lang="en-US" smtClean="0"/>
              <a:t>‹#›</a:t>
            </a:fld>
            <a:endParaRPr lang="en-US"/>
          </a:p>
        </p:txBody>
      </p:sp>
    </p:spTree>
    <p:extLst>
      <p:ext uri="{BB962C8B-B14F-4D97-AF65-F5344CB8AC3E}">
        <p14:creationId xmlns:p14="http://schemas.microsoft.com/office/powerpoint/2010/main" val="39450624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6.xml"/><Relationship Id="rId2" Type="http://schemas.openxmlformats.org/officeDocument/2006/relationships/slideLayout" Target="../slideLayouts/slideLayout2.xml"/><Relationship Id="rId16" Type="http://schemas.openxmlformats.org/officeDocument/2006/relationships/tags" Target="../tags/tag5.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4.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custDataLst>
              <p:tags r:id="rId13"/>
            </p:custDataLst>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custDataLst>
              <p:tags r:id="rId14"/>
            </p:custDataLst>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custDataLst>
              <p:tags r:id="rId15"/>
            </p:custDataLst>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7A4A43-55BD-44EB-9729-49601AE8D0BD}" type="datetimeFigureOut">
              <a:rPr lang="en-US" smtClean="0"/>
              <a:t>6/26/2018</a:t>
            </a:fld>
            <a:endParaRPr lang="en-US" dirty="0"/>
          </a:p>
        </p:txBody>
      </p:sp>
      <p:sp>
        <p:nvSpPr>
          <p:cNvPr id="5" name="Footer Placeholder 4"/>
          <p:cNvSpPr>
            <a:spLocks noGrp="1"/>
          </p:cNvSpPr>
          <p:nvPr>
            <p:ph type="ftr" sz="quarter" idx="3"/>
            <p:custDataLst>
              <p:tags r:id="rId16"/>
            </p:custDataLst>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custDataLst>
              <p:tags r:id="rId17"/>
            </p:custDataLst>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6B21DD-04FE-4E03-8962-3AD9D6A28477}" type="slidenum">
              <a:rPr lang="en-US" smtClean="0"/>
              <a:t>‹#›</a:t>
            </a:fld>
            <a:endParaRPr lang="en-US"/>
          </a:p>
        </p:txBody>
      </p:sp>
    </p:spTree>
    <p:extLst>
      <p:ext uri="{BB962C8B-B14F-4D97-AF65-F5344CB8AC3E}">
        <p14:creationId xmlns:p14="http://schemas.microsoft.com/office/powerpoint/2010/main" val="40758234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b="0" i="0" u="none" kern="1200">
          <a:solidFill>
            <a:srgbClr val="800000"/>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rgbClr val="800000"/>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b="0" i="0" u="none" kern="1200">
          <a:solidFill>
            <a:srgbClr val="80000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rgbClr val="80000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rgbClr val="80000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rgbClr val="8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image" Target="../media/image2.jpe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image" Target="../media/image2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7.xml"/><Relationship Id="rId1" Type="http://schemas.openxmlformats.org/officeDocument/2006/relationships/tags" Target="../tags/tag56.xml"/><Relationship Id="rId5" Type="http://schemas.openxmlformats.org/officeDocument/2006/relationships/image" Target="../media/image2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9.xml"/><Relationship Id="rId1" Type="http://schemas.openxmlformats.org/officeDocument/2006/relationships/tags" Target="../tags/tag58.xml"/><Relationship Id="rId5" Type="http://schemas.openxmlformats.org/officeDocument/2006/relationships/image" Target="../media/image4.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1.xml"/><Relationship Id="rId1" Type="http://schemas.openxmlformats.org/officeDocument/2006/relationships/tags" Target="../tags/tag60.xml"/><Relationship Id="rId5" Type="http://schemas.openxmlformats.org/officeDocument/2006/relationships/image" Target="../media/image24.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tags" Target="../tags/tag69.xml"/><Relationship Id="rId3" Type="http://schemas.openxmlformats.org/officeDocument/2006/relationships/tags" Target="../tags/tag64.xml"/><Relationship Id="rId7" Type="http://schemas.openxmlformats.org/officeDocument/2006/relationships/tags" Target="../tags/tag68.xml"/><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tags" Target="../tags/tag67.xml"/><Relationship Id="rId11" Type="http://schemas.openxmlformats.org/officeDocument/2006/relationships/image" Target="../media/image25.jpg"/><Relationship Id="rId5" Type="http://schemas.openxmlformats.org/officeDocument/2006/relationships/tags" Target="../tags/tag66.xml"/><Relationship Id="rId10" Type="http://schemas.openxmlformats.org/officeDocument/2006/relationships/notesSlide" Target="../notesSlides/notesSlide14.xml"/><Relationship Id="rId4" Type="http://schemas.openxmlformats.org/officeDocument/2006/relationships/tags" Target="../tags/tag65.xml"/><Relationship Id="rId9"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tags" Target="../tags/tag72.xml"/><Relationship Id="rId7" Type="http://schemas.openxmlformats.org/officeDocument/2006/relationships/notesSlide" Target="../notesSlides/notesSlide15.xml"/><Relationship Id="rId2" Type="http://schemas.openxmlformats.org/officeDocument/2006/relationships/tags" Target="../tags/tag71.xml"/><Relationship Id="rId1" Type="http://schemas.openxmlformats.org/officeDocument/2006/relationships/tags" Target="../tags/tag70.xml"/><Relationship Id="rId6" Type="http://schemas.openxmlformats.org/officeDocument/2006/relationships/slideLayout" Target="../slideLayouts/slideLayout5.xml"/><Relationship Id="rId5" Type="http://schemas.openxmlformats.org/officeDocument/2006/relationships/tags" Target="../tags/tag74.xml"/><Relationship Id="rId4" Type="http://schemas.openxmlformats.org/officeDocument/2006/relationships/tags" Target="../tags/tag7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76.xml"/><Relationship Id="rId1" Type="http://schemas.openxmlformats.org/officeDocument/2006/relationships/tags" Target="../tags/tag75.xml"/><Relationship Id="rId5" Type="http://schemas.openxmlformats.org/officeDocument/2006/relationships/image" Target="../media/image3.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8.xml"/><Relationship Id="rId1" Type="http://schemas.openxmlformats.org/officeDocument/2006/relationships/tags" Target="../tags/tag77.xml"/><Relationship Id="rId5" Type="http://schemas.openxmlformats.org/officeDocument/2006/relationships/image" Target="../media/image27.tiff"/><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0.xml"/><Relationship Id="rId1" Type="http://schemas.openxmlformats.org/officeDocument/2006/relationships/tags" Target="../tags/tag79.xml"/><Relationship Id="rId5" Type="http://schemas.openxmlformats.org/officeDocument/2006/relationships/image" Target="../media/image28.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2.xml"/><Relationship Id="rId1" Type="http://schemas.openxmlformats.org/officeDocument/2006/relationships/tags" Target="../tags/tag81.xml"/><Relationship Id="rId5" Type="http://schemas.openxmlformats.org/officeDocument/2006/relationships/image" Target="../media/image29.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35.xml"/><Relationship Id="rId1" Type="http://schemas.openxmlformats.org/officeDocument/2006/relationships/tags" Target="../tags/tag34.xml"/><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tags" Target="../tags/tag85.xml"/><Relationship Id="rId2" Type="http://schemas.openxmlformats.org/officeDocument/2006/relationships/tags" Target="../tags/tag84.xml"/><Relationship Id="rId1" Type="http://schemas.openxmlformats.org/officeDocument/2006/relationships/tags" Target="../tags/tag83.xml"/><Relationship Id="rId6" Type="http://schemas.openxmlformats.org/officeDocument/2006/relationships/image" Target="../media/image30.jpeg"/><Relationship Id="rId5" Type="http://schemas.openxmlformats.org/officeDocument/2006/relationships/notesSlide" Target="../notesSlides/notesSlide20.xml"/><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7.xml"/><Relationship Id="rId1" Type="http://schemas.openxmlformats.org/officeDocument/2006/relationships/tags" Target="../tags/tag86.xml"/><Relationship Id="rId5" Type="http://schemas.openxmlformats.org/officeDocument/2006/relationships/image" Target="../media/image31.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9.xml"/><Relationship Id="rId1" Type="http://schemas.openxmlformats.org/officeDocument/2006/relationships/tags" Target="../tags/tag88.xml"/><Relationship Id="rId6" Type="http://schemas.microsoft.com/office/2007/relationships/hdphoto" Target="../media/hdphoto1.wdp"/><Relationship Id="rId5" Type="http://schemas.openxmlformats.org/officeDocument/2006/relationships/image" Target="../media/image32.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1.xml"/><Relationship Id="rId1" Type="http://schemas.openxmlformats.org/officeDocument/2006/relationships/tags" Target="../tags/tag90.xml"/><Relationship Id="rId5" Type="http://schemas.openxmlformats.org/officeDocument/2006/relationships/image" Target="../media/image33.jpe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tags" Target="../tags/tag94.xml"/><Relationship Id="rId7" Type="http://schemas.openxmlformats.org/officeDocument/2006/relationships/image" Target="../media/image34.jpeg"/><Relationship Id="rId2" Type="http://schemas.openxmlformats.org/officeDocument/2006/relationships/tags" Target="../tags/tag93.xml"/><Relationship Id="rId1" Type="http://schemas.openxmlformats.org/officeDocument/2006/relationships/tags" Target="../tags/tag92.xml"/><Relationship Id="rId6" Type="http://schemas.openxmlformats.org/officeDocument/2006/relationships/notesSlide" Target="../notesSlides/notesSlide24.xml"/><Relationship Id="rId5" Type="http://schemas.openxmlformats.org/officeDocument/2006/relationships/slideLayout" Target="../slideLayouts/slideLayout2.xml"/><Relationship Id="rId4" Type="http://schemas.openxmlformats.org/officeDocument/2006/relationships/tags" Target="../tags/tag95.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7.xml"/><Relationship Id="rId1" Type="http://schemas.openxmlformats.org/officeDocument/2006/relationships/tags" Target="../tags/tag96.xml"/><Relationship Id="rId5" Type="http://schemas.openxmlformats.org/officeDocument/2006/relationships/image" Target="../media/image35.jpe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99.xml"/><Relationship Id="rId1" Type="http://schemas.openxmlformats.org/officeDocument/2006/relationships/tags" Target="../tags/tag98.xml"/><Relationship Id="rId5" Type="http://schemas.openxmlformats.org/officeDocument/2006/relationships/image" Target="../media/image3.jpe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1.xml"/><Relationship Id="rId1" Type="http://schemas.openxmlformats.org/officeDocument/2006/relationships/tags" Target="../tags/tag100.xml"/><Relationship Id="rId5" Type="http://schemas.openxmlformats.org/officeDocument/2006/relationships/image" Target="../media/image36.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3.xml"/><Relationship Id="rId1" Type="http://schemas.openxmlformats.org/officeDocument/2006/relationships/tags" Target="../tags/tag102.xml"/><Relationship Id="rId5" Type="http://schemas.openxmlformats.org/officeDocument/2006/relationships/image" Target="../media/image37.JP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5.xml"/><Relationship Id="rId1" Type="http://schemas.openxmlformats.org/officeDocument/2006/relationships/tags" Target="../tags/tag104.xml"/><Relationship Id="rId5" Type="http://schemas.openxmlformats.org/officeDocument/2006/relationships/image" Target="../media/image38.jpe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image" Target="../media/image4.jpe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7.xml"/><Relationship Id="rId1" Type="http://schemas.openxmlformats.org/officeDocument/2006/relationships/tags" Target="../tags/tag106.xml"/><Relationship Id="rId5" Type="http://schemas.openxmlformats.org/officeDocument/2006/relationships/image" Target="../media/image39.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9.xml"/><Relationship Id="rId1" Type="http://schemas.openxmlformats.org/officeDocument/2006/relationships/tags" Target="../tags/tag108.xml"/><Relationship Id="rId5" Type="http://schemas.openxmlformats.org/officeDocument/2006/relationships/image" Target="../media/image40.jpe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1.xml"/><Relationship Id="rId1" Type="http://schemas.openxmlformats.org/officeDocument/2006/relationships/tags" Target="../tags/tag110.xml"/><Relationship Id="rId5" Type="http://schemas.openxmlformats.org/officeDocument/2006/relationships/image" Target="../media/image41.jpe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13.xml"/><Relationship Id="rId1" Type="http://schemas.openxmlformats.org/officeDocument/2006/relationships/tags" Target="../tags/tag112.xml"/><Relationship Id="rId5" Type="http://schemas.openxmlformats.org/officeDocument/2006/relationships/image" Target="../media/image3.jpe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5.xml"/><Relationship Id="rId1" Type="http://schemas.openxmlformats.org/officeDocument/2006/relationships/tags" Target="../tags/tag114.xml"/><Relationship Id="rId5" Type="http://schemas.openxmlformats.org/officeDocument/2006/relationships/image" Target="../media/image42.jpe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7.xml"/><Relationship Id="rId1" Type="http://schemas.openxmlformats.org/officeDocument/2006/relationships/tags" Target="../tags/tag116.xml"/><Relationship Id="rId5" Type="http://schemas.openxmlformats.org/officeDocument/2006/relationships/image" Target="../media/image43.jpe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tags" Target="../tags/tag120.xml"/><Relationship Id="rId2" Type="http://schemas.openxmlformats.org/officeDocument/2006/relationships/tags" Target="../tags/tag119.xml"/><Relationship Id="rId1" Type="http://schemas.openxmlformats.org/officeDocument/2006/relationships/tags" Target="../tags/tag118.xml"/><Relationship Id="rId6" Type="http://schemas.openxmlformats.org/officeDocument/2006/relationships/image" Target="../media/image44.jpeg"/><Relationship Id="rId5" Type="http://schemas.openxmlformats.org/officeDocument/2006/relationships/notesSlide" Target="../notesSlides/notesSlide36.xml"/><Relationship Id="rId4"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tags" Target="../tags/tag123.xml"/><Relationship Id="rId2" Type="http://schemas.openxmlformats.org/officeDocument/2006/relationships/tags" Target="../tags/tag122.xml"/><Relationship Id="rId1" Type="http://schemas.openxmlformats.org/officeDocument/2006/relationships/tags" Target="../tags/tag121.xml"/><Relationship Id="rId6" Type="http://schemas.openxmlformats.org/officeDocument/2006/relationships/image" Target="../media/image45.png"/><Relationship Id="rId5" Type="http://schemas.openxmlformats.org/officeDocument/2006/relationships/notesSlide" Target="../notesSlides/notesSlide37.xml"/><Relationship Id="rId4"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5.xml"/><Relationship Id="rId1" Type="http://schemas.openxmlformats.org/officeDocument/2006/relationships/tags" Target="../tags/tag124.xml"/><Relationship Id="rId5" Type="http://schemas.openxmlformats.org/officeDocument/2006/relationships/image" Target="../media/image46.jpe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8" Type="http://schemas.openxmlformats.org/officeDocument/2006/relationships/tags" Target="../tags/tag133.xml"/><Relationship Id="rId13" Type="http://schemas.openxmlformats.org/officeDocument/2006/relationships/tags" Target="../tags/tag138.xml"/><Relationship Id="rId18" Type="http://schemas.openxmlformats.org/officeDocument/2006/relationships/tags" Target="../tags/tag143.xml"/><Relationship Id="rId26" Type="http://schemas.openxmlformats.org/officeDocument/2006/relationships/tags" Target="../tags/tag151.xml"/><Relationship Id="rId39" Type="http://schemas.openxmlformats.org/officeDocument/2006/relationships/tags" Target="../tags/tag164.xml"/><Relationship Id="rId3" Type="http://schemas.openxmlformats.org/officeDocument/2006/relationships/tags" Target="../tags/tag128.xml"/><Relationship Id="rId21" Type="http://schemas.openxmlformats.org/officeDocument/2006/relationships/tags" Target="../tags/tag146.xml"/><Relationship Id="rId34" Type="http://schemas.openxmlformats.org/officeDocument/2006/relationships/tags" Target="../tags/tag159.xml"/><Relationship Id="rId7" Type="http://schemas.openxmlformats.org/officeDocument/2006/relationships/tags" Target="../tags/tag132.xml"/><Relationship Id="rId12" Type="http://schemas.openxmlformats.org/officeDocument/2006/relationships/tags" Target="../tags/tag137.xml"/><Relationship Id="rId17" Type="http://schemas.openxmlformats.org/officeDocument/2006/relationships/tags" Target="../tags/tag142.xml"/><Relationship Id="rId25" Type="http://schemas.openxmlformats.org/officeDocument/2006/relationships/tags" Target="../tags/tag150.xml"/><Relationship Id="rId33" Type="http://schemas.openxmlformats.org/officeDocument/2006/relationships/tags" Target="../tags/tag158.xml"/><Relationship Id="rId38" Type="http://schemas.openxmlformats.org/officeDocument/2006/relationships/tags" Target="../tags/tag163.xml"/><Relationship Id="rId2" Type="http://schemas.openxmlformats.org/officeDocument/2006/relationships/tags" Target="../tags/tag127.xml"/><Relationship Id="rId16" Type="http://schemas.openxmlformats.org/officeDocument/2006/relationships/tags" Target="../tags/tag141.xml"/><Relationship Id="rId20" Type="http://schemas.openxmlformats.org/officeDocument/2006/relationships/tags" Target="../tags/tag145.xml"/><Relationship Id="rId29" Type="http://schemas.openxmlformats.org/officeDocument/2006/relationships/tags" Target="../tags/tag154.xml"/><Relationship Id="rId41" Type="http://schemas.openxmlformats.org/officeDocument/2006/relationships/notesSlide" Target="../notesSlides/notesSlide39.xml"/><Relationship Id="rId1" Type="http://schemas.openxmlformats.org/officeDocument/2006/relationships/tags" Target="../tags/tag126.xml"/><Relationship Id="rId6" Type="http://schemas.openxmlformats.org/officeDocument/2006/relationships/tags" Target="../tags/tag131.xml"/><Relationship Id="rId11" Type="http://schemas.openxmlformats.org/officeDocument/2006/relationships/tags" Target="../tags/tag136.xml"/><Relationship Id="rId24" Type="http://schemas.openxmlformats.org/officeDocument/2006/relationships/tags" Target="../tags/tag149.xml"/><Relationship Id="rId32" Type="http://schemas.openxmlformats.org/officeDocument/2006/relationships/tags" Target="../tags/tag157.xml"/><Relationship Id="rId37" Type="http://schemas.openxmlformats.org/officeDocument/2006/relationships/tags" Target="../tags/tag162.xml"/><Relationship Id="rId40" Type="http://schemas.openxmlformats.org/officeDocument/2006/relationships/slideLayout" Target="../slideLayouts/slideLayout2.xml"/><Relationship Id="rId5" Type="http://schemas.openxmlformats.org/officeDocument/2006/relationships/tags" Target="../tags/tag130.xml"/><Relationship Id="rId15" Type="http://schemas.openxmlformats.org/officeDocument/2006/relationships/tags" Target="../tags/tag140.xml"/><Relationship Id="rId23" Type="http://schemas.openxmlformats.org/officeDocument/2006/relationships/tags" Target="../tags/tag148.xml"/><Relationship Id="rId28" Type="http://schemas.openxmlformats.org/officeDocument/2006/relationships/tags" Target="../tags/tag153.xml"/><Relationship Id="rId36" Type="http://schemas.openxmlformats.org/officeDocument/2006/relationships/tags" Target="../tags/tag161.xml"/><Relationship Id="rId10" Type="http://schemas.openxmlformats.org/officeDocument/2006/relationships/tags" Target="../tags/tag135.xml"/><Relationship Id="rId19" Type="http://schemas.openxmlformats.org/officeDocument/2006/relationships/tags" Target="../tags/tag144.xml"/><Relationship Id="rId31" Type="http://schemas.openxmlformats.org/officeDocument/2006/relationships/tags" Target="../tags/tag156.xml"/><Relationship Id="rId4" Type="http://schemas.openxmlformats.org/officeDocument/2006/relationships/tags" Target="../tags/tag129.xml"/><Relationship Id="rId9" Type="http://schemas.openxmlformats.org/officeDocument/2006/relationships/tags" Target="../tags/tag134.xml"/><Relationship Id="rId14" Type="http://schemas.openxmlformats.org/officeDocument/2006/relationships/tags" Target="../tags/tag139.xml"/><Relationship Id="rId22" Type="http://schemas.openxmlformats.org/officeDocument/2006/relationships/tags" Target="../tags/tag147.xml"/><Relationship Id="rId27" Type="http://schemas.openxmlformats.org/officeDocument/2006/relationships/tags" Target="../tags/tag152.xml"/><Relationship Id="rId30" Type="http://schemas.openxmlformats.org/officeDocument/2006/relationships/tags" Target="../tags/tag155.xml"/><Relationship Id="rId35" Type="http://schemas.openxmlformats.org/officeDocument/2006/relationships/tags" Target="../tags/tag160.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tags" Target="../tags/tag40.xml"/><Relationship Id="rId7" Type="http://schemas.openxmlformats.org/officeDocument/2006/relationships/image" Target="../media/image6.png"/><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notesSlide" Target="../notesSlides/notesSlide4.xml"/><Relationship Id="rId10" Type="http://schemas.openxmlformats.org/officeDocument/2006/relationships/image" Target="../media/image9.png"/><Relationship Id="rId4" Type="http://schemas.openxmlformats.org/officeDocument/2006/relationships/slideLayout" Target="../slideLayouts/slideLayout2.xml"/><Relationship Id="rId9"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165.xml"/><Relationship Id="rId4" Type="http://schemas.openxmlformats.org/officeDocument/2006/relationships/image" Target="../media/image47.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67.xml"/><Relationship Id="rId1" Type="http://schemas.openxmlformats.org/officeDocument/2006/relationships/tags" Target="../tags/tag166.xml"/><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69.xml"/><Relationship Id="rId1" Type="http://schemas.openxmlformats.org/officeDocument/2006/relationships/tags" Target="../tags/tag168.xml"/><Relationship Id="rId5" Type="http://schemas.openxmlformats.org/officeDocument/2006/relationships/image" Target="../media/image48.jpe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8" Type="http://schemas.openxmlformats.org/officeDocument/2006/relationships/hyperlink" Target="http://www.extension.umn.edu/agriculture/manure-management-and-air-quality/manure-application/manure-management-in-minnesota/" TargetMode="External"/><Relationship Id="rId3" Type="http://schemas.openxmlformats.org/officeDocument/2006/relationships/slideLayout" Target="../slideLayouts/slideLayout2.xml"/><Relationship Id="rId7" Type="http://schemas.openxmlformats.org/officeDocument/2006/relationships/hyperlink" Target="http://soiltest.cfans.umn.edu/how-sample-fields" TargetMode="External"/><Relationship Id="rId12" Type="http://schemas.openxmlformats.org/officeDocument/2006/relationships/hyperlink" Target="http://articles.extension.org/pages/18321/can-i-use-this-input-on-my-organic-farm" TargetMode="External"/><Relationship Id="rId2" Type="http://schemas.openxmlformats.org/officeDocument/2006/relationships/tags" Target="../tags/tag171.xml"/><Relationship Id="rId1" Type="http://schemas.openxmlformats.org/officeDocument/2006/relationships/tags" Target="../tags/tag170.xml"/><Relationship Id="rId6" Type="http://schemas.openxmlformats.org/officeDocument/2006/relationships/hyperlink" Target="http://www2.mda.state.mn.us/webapp/lis/manurelabs.jsp" TargetMode="External"/><Relationship Id="rId11" Type="http://schemas.openxmlformats.org/officeDocument/2006/relationships/hyperlink" Target="http://www.nrcs.usda.gov/Internet/FSE_DOCUMENTS/nrcs144p2_045863.pdf" TargetMode="External"/><Relationship Id="rId5" Type="http://schemas.openxmlformats.org/officeDocument/2006/relationships/hyperlink" Target="https://www.ecfr.gov/cgi-bin/text-idx?c=ecfr&amp;SID=9874504b6f1025eb0e6b67cadf9d3b40&amp;rgn=div6&amp;view=text&amp;node=7:3.1.1.9.32.7&amp;idno=7" TargetMode="External"/><Relationship Id="rId10" Type="http://schemas.openxmlformats.org/officeDocument/2006/relationships/hyperlink" Target="https://attra.ncat.org/attra-pub/summaries/summary.php?pub=67" TargetMode="External"/><Relationship Id="rId4" Type="http://schemas.openxmlformats.org/officeDocument/2006/relationships/notesSlide" Target="../notesSlides/notesSlide43.xml"/><Relationship Id="rId9" Type="http://schemas.openxmlformats.org/officeDocument/2006/relationships/hyperlink" Target="http://www.extension.org/pages/18567/making-and-using-compost-for-organic-farming#.Vb-0NflLVZg" TargetMode="Externa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73.xml"/><Relationship Id="rId1" Type="http://schemas.openxmlformats.org/officeDocument/2006/relationships/tags" Target="../tags/tag172.xml"/><Relationship Id="rId5" Type="http://schemas.openxmlformats.org/officeDocument/2006/relationships/image" Target="../media/image3.jpe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75.xml"/><Relationship Id="rId1" Type="http://schemas.openxmlformats.org/officeDocument/2006/relationships/tags" Target="../tags/tag174.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77.xml"/><Relationship Id="rId1" Type="http://schemas.openxmlformats.org/officeDocument/2006/relationships/tags" Target="../tags/tag176.xml"/><Relationship Id="rId5" Type="http://schemas.openxmlformats.org/officeDocument/2006/relationships/hyperlink" Target="http://www.nrcs.usda.gov/Internet/FSE_DOCUMENTS/nrcs144p2_045863.pdf" TargetMode="External"/><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79.xml"/><Relationship Id="rId1" Type="http://schemas.openxmlformats.org/officeDocument/2006/relationships/tags" Target="../tags/tag178.xml"/><Relationship Id="rId4" Type="http://schemas.openxmlformats.org/officeDocument/2006/relationships/notesSlide" Target="../notesSlides/notesSlide47.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tags" Target="../tags/tag43.xml"/><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notesSlide" Target="../notesSlides/notesSlide5.xml"/><Relationship Id="rId10" Type="http://schemas.openxmlformats.org/officeDocument/2006/relationships/image" Target="../media/image15.png"/><Relationship Id="rId4" Type="http://schemas.openxmlformats.org/officeDocument/2006/relationships/slideLayout" Target="../slideLayouts/slideLayout2.xml"/><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5.xml"/><Relationship Id="rId1" Type="http://schemas.openxmlformats.org/officeDocument/2006/relationships/tags" Target="../tags/tag44.xml"/><Relationship Id="rId5" Type="http://schemas.openxmlformats.org/officeDocument/2006/relationships/image" Target="../media/image4.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tags" Target="../tags/tag48.xml"/><Relationship Id="rId7" Type="http://schemas.openxmlformats.org/officeDocument/2006/relationships/image" Target="../media/image19.png"/><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notesSlide" Target="../notesSlides/notesSlide7.xml"/><Relationship Id="rId5" Type="http://schemas.openxmlformats.org/officeDocument/2006/relationships/slideLayout" Target="../slideLayouts/slideLayout2.xml"/><Relationship Id="rId4" Type="http://schemas.openxmlformats.org/officeDocument/2006/relationships/tags" Target="../tags/tag49.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1.xml"/><Relationship Id="rId1" Type="http://schemas.openxmlformats.org/officeDocument/2006/relationships/tags" Target="../tags/tag50.xml"/><Relationship Id="rId5" Type="http://schemas.openxmlformats.org/officeDocument/2006/relationships/image" Target="../media/image21.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3.xml"/><Relationship Id="rId1" Type="http://schemas.openxmlformats.org/officeDocument/2006/relationships/tags" Target="../tags/tag52.xml"/><Relationship Id="rId5" Type="http://schemas.openxmlformats.org/officeDocument/2006/relationships/image" Target="../media/image4.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6" cstate="print">
            <a:extLst>
              <a:ext uri="{28A0092B-C50C-407E-A947-70E740481C1C}">
                <a14:useLocalDpi xmlns:a14="http://schemas.microsoft.com/office/drawing/2010/main" val="0"/>
              </a:ext>
            </a:extLst>
          </a:blip>
          <a:srcRect l="4904" r="2902"/>
          <a:stretch/>
        </p:blipFill>
        <p:spPr>
          <a:xfrm>
            <a:off x="-2" y="0"/>
            <a:ext cx="9144001" cy="6517843"/>
          </a:xfrm>
          <a:prstGeom prst="rect">
            <a:avLst/>
          </a:prstGeom>
        </p:spPr>
      </p:pic>
      <p:sp>
        <p:nvSpPr>
          <p:cNvPr id="2" name="Title 1"/>
          <p:cNvSpPr>
            <a:spLocks noGrp="1"/>
          </p:cNvSpPr>
          <p:nvPr>
            <p:ph type="ctrTitle"/>
            <p:custDataLst>
              <p:tags r:id="rId1"/>
            </p:custDataLst>
          </p:nvPr>
        </p:nvSpPr>
        <p:spPr>
          <a:xfrm>
            <a:off x="685798" y="-15551"/>
            <a:ext cx="7772400" cy="1470025"/>
          </a:xfrm>
          <a:noFill/>
        </p:spPr>
        <p:txBody>
          <a:bodyPr/>
          <a:lstStyle/>
          <a:p>
            <a:r>
              <a:rPr lang="en-US" dirty="0" smtClean="0"/>
              <a:t>Soils (Part 1): </a:t>
            </a:r>
            <a:br>
              <a:rPr lang="en-US" dirty="0" smtClean="0"/>
            </a:br>
            <a:r>
              <a:rPr lang="en-US" dirty="0" smtClean="0"/>
              <a:t>Fertility </a:t>
            </a:r>
            <a:r>
              <a:rPr lang="en-US" dirty="0"/>
              <a:t>in </a:t>
            </a:r>
            <a:r>
              <a:rPr lang="en-US" dirty="0" smtClean="0"/>
              <a:t>Organic Systems</a:t>
            </a:r>
            <a:endParaRPr lang="en-US" dirty="0"/>
          </a:p>
        </p:txBody>
      </p:sp>
      <p:sp>
        <p:nvSpPr>
          <p:cNvPr id="5" name="TextBox 4"/>
          <p:cNvSpPr txBox="1"/>
          <p:nvPr>
            <p:custDataLst>
              <p:tags r:id="rId2"/>
            </p:custDataLst>
          </p:nvPr>
        </p:nvSpPr>
        <p:spPr>
          <a:xfrm>
            <a:off x="4091915" y="1919645"/>
            <a:ext cx="4876800" cy="3539430"/>
          </a:xfrm>
          <a:prstGeom prst="rect">
            <a:avLst/>
          </a:prstGeom>
          <a:solidFill>
            <a:srgbClr val="E0EBFE">
              <a:alpha val="88000"/>
            </a:srgbClr>
          </a:solidFill>
        </p:spPr>
        <p:txBody>
          <a:bodyPr wrap="square" rtlCol="0">
            <a:spAutoFit/>
          </a:bodyPr>
          <a:lstStyle/>
          <a:p>
            <a:pPr algn="ctr"/>
            <a:r>
              <a:rPr lang="en-US" sz="3200" dirty="0">
                <a:solidFill>
                  <a:srgbClr val="800000"/>
                </a:solidFill>
              </a:rPr>
              <a:t>This material is based upon work that is supported by the National Institute of Food and Agriculture, U.S. Department of Agriculture, under grant number 2013-51106-21005.</a:t>
            </a:r>
          </a:p>
        </p:txBody>
      </p:sp>
      <p:sp>
        <p:nvSpPr>
          <p:cNvPr id="6" name="TextBox 5"/>
          <p:cNvSpPr txBox="1"/>
          <p:nvPr>
            <p:custDataLst>
              <p:tags r:id="rId3"/>
            </p:custDataLst>
          </p:nvPr>
        </p:nvSpPr>
        <p:spPr>
          <a:xfrm>
            <a:off x="228600" y="1981200"/>
            <a:ext cx="3634713" cy="3416320"/>
          </a:xfrm>
          <a:prstGeom prst="rect">
            <a:avLst/>
          </a:prstGeom>
          <a:solidFill>
            <a:srgbClr val="E0EBFE">
              <a:alpha val="88000"/>
            </a:srgbClr>
          </a:solidFill>
        </p:spPr>
        <p:txBody>
          <a:bodyPr wrap="none" rtlCol="0">
            <a:spAutoFit/>
          </a:bodyPr>
          <a:lstStyle/>
          <a:p>
            <a:pPr algn="ctr"/>
            <a:r>
              <a:rPr lang="en-US" sz="3600" u="sng" dirty="0" smtClean="0">
                <a:solidFill>
                  <a:srgbClr val="800000"/>
                </a:solidFill>
              </a:rPr>
              <a:t>Authors</a:t>
            </a:r>
          </a:p>
          <a:p>
            <a:pPr algn="ctr"/>
            <a:r>
              <a:rPr lang="en-US" sz="3600" dirty="0" smtClean="0">
                <a:solidFill>
                  <a:srgbClr val="800000"/>
                </a:solidFill>
              </a:rPr>
              <a:t>Adria Fernandez</a:t>
            </a:r>
          </a:p>
          <a:p>
            <a:pPr algn="ctr"/>
            <a:r>
              <a:rPr lang="en-US" sz="3600" dirty="0" smtClean="0">
                <a:solidFill>
                  <a:srgbClr val="800000"/>
                </a:solidFill>
              </a:rPr>
              <a:t>John Lamb</a:t>
            </a:r>
          </a:p>
          <a:p>
            <a:pPr algn="ctr"/>
            <a:r>
              <a:rPr lang="en-US" sz="3600" dirty="0" smtClean="0">
                <a:solidFill>
                  <a:srgbClr val="800000"/>
                </a:solidFill>
              </a:rPr>
              <a:t>Kristine </a:t>
            </a:r>
            <a:r>
              <a:rPr lang="en-US" sz="3600" dirty="0" err="1" smtClean="0">
                <a:solidFill>
                  <a:srgbClr val="800000"/>
                </a:solidFill>
              </a:rPr>
              <a:t>Moncada</a:t>
            </a:r>
            <a:endParaRPr lang="en-US" sz="3600" dirty="0" smtClean="0">
              <a:solidFill>
                <a:srgbClr val="800000"/>
              </a:solidFill>
            </a:endParaRPr>
          </a:p>
          <a:p>
            <a:pPr algn="ctr"/>
            <a:r>
              <a:rPr lang="en-US" sz="3600" dirty="0" smtClean="0">
                <a:solidFill>
                  <a:srgbClr val="800000"/>
                </a:solidFill>
              </a:rPr>
              <a:t>Constance </a:t>
            </a:r>
            <a:r>
              <a:rPr lang="en-US" sz="3600" dirty="0">
                <a:solidFill>
                  <a:srgbClr val="800000"/>
                </a:solidFill>
              </a:rPr>
              <a:t>Carlson</a:t>
            </a:r>
          </a:p>
          <a:p>
            <a:pPr algn="ctr"/>
            <a:r>
              <a:rPr lang="en-US" sz="3600" dirty="0" smtClean="0">
                <a:solidFill>
                  <a:srgbClr val="800000"/>
                </a:solidFill>
              </a:rPr>
              <a:t>Craig </a:t>
            </a:r>
            <a:r>
              <a:rPr lang="en-US" sz="3600" dirty="0" err="1" smtClean="0">
                <a:solidFill>
                  <a:srgbClr val="800000"/>
                </a:solidFill>
              </a:rPr>
              <a:t>Sheaffer</a:t>
            </a:r>
            <a:endParaRPr lang="en-US" sz="3600" dirty="0" smtClean="0">
              <a:solidFill>
                <a:srgbClr val="800000"/>
              </a:solidFill>
            </a:endParaRPr>
          </a:p>
        </p:txBody>
      </p:sp>
    </p:spTree>
    <p:extLst>
      <p:ext uri="{BB962C8B-B14F-4D97-AF65-F5344CB8AC3E}">
        <p14:creationId xmlns:p14="http://schemas.microsoft.com/office/powerpoint/2010/main" val="30281075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dirty="0"/>
              <a:t>Nutrient </a:t>
            </a:r>
            <a:r>
              <a:rPr lang="en-US" dirty="0" smtClean="0"/>
              <a:t>Availability</a:t>
            </a:r>
            <a:endParaRPr lang="en-US" dirty="0"/>
          </a:p>
        </p:txBody>
      </p:sp>
      <p:sp>
        <p:nvSpPr>
          <p:cNvPr id="3" name="Content Placeholder 2"/>
          <p:cNvSpPr>
            <a:spLocks noGrp="1"/>
          </p:cNvSpPr>
          <p:nvPr>
            <p:ph idx="1"/>
            <p:custDataLst>
              <p:tags r:id="rId2"/>
            </p:custDataLst>
          </p:nvPr>
        </p:nvSpPr>
        <p:spPr>
          <a:xfrm>
            <a:off x="304799" y="1600200"/>
            <a:ext cx="8382001" cy="4914900"/>
          </a:xfrm>
        </p:spPr>
        <p:txBody>
          <a:bodyPr>
            <a:normAutofit/>
          </a:bodyPr>
          <a:lstStyle/>
          <a:p>
            <a:pPr marL="514350" indent="-514350">
              <a:buFont typeface="+mj-lt"/>
              <a:buAutoNum type="arabicPeriod"/>
            </a:pPr>
            <a:r>
              <a:rPr lang="en-US" dirty="0"/>
              <a:t>Accessible chemical forms</a:t>
            </a:r>
          </a:p>
          <a:p>
            <a:pPr lvl="1"/>
            <a:r>
              <a:rPr lang="en-US" dirty="0"/>
              <a:t>Nutrients in forms that can reach and be taken up by </a:t>
            </a:r>
            <a:r>
              <a:rPr lang="en-US" dirty="0" smtClean="0"/>
              <a:t>roots</a:t>
            </a:r>
          </a:p>
          <a:p>
            <a:pPr marL="514350" indent="-514350">
              <a:buFont typeface="+mj-lt"/>
              <a:buAutoNum type="arabicPeriod"/>
            </a:pPr>
            <a:r>
              <a:rPr lang="en-US" dirty="0" smtClean="0"/>
              <a:t>pH</a:t>
            </a:r>
            <a:endParaRPr lang="en-US" dirty="0"/>
          </a:p>
          <a:p>
            <a:pPr marL="914400" lvl="1" indent="-514350"/>
            <a:r>
              <a:rPr lang="en-US" dirty="0"/>
              <a:t>Affects nutrient binding to soil</a:t>
            </a:r>
          </a:p>
          <a:p>
            <a:pPr marL="514350" indent="-514350">
              <a:buFont typeface="+mj-lt"/>
              <a:buAutoNum type="arabicPeriod"/>
            </a:pPr>
            <a:endParaRPr lang="en-US" dirty="0"/>
          </a:p>
        </p:txBody>
      </p:sp>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t="23609"/>
          <a:stretch/>
        </p:blipFill>
        <p:spPr>
          <a:xfrm>
            <a:off x="248506" y="4458816"/>
            <a:ext cx="8494586" cy="1819789"/>
          </a:xfrm>
          <a:prstGeom prst="rect">
            <a:avLst/>
          </a:prstGeom>
        </p:spPr>
      </p:pic>
    </p:spTree>
    <p:extLst>
      <p:ext uri="{BB962C8B-B14F-4D97-AF65-F5344CB8AC3E}">
        <p14:creationId xmlns:p14="http://schemas.microsoft.com/office/powerpoint/2010/main" val="35428832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dirty="0"/>
              <a:t>Nutrient </a:t>
            </a:r>
            <a:r>
              <a:rPr lang="en-US" dirty="0" smtClean="0"/>
              <a:t>Availability</a:t>
            </a:r>
            <a:endParaRPr lang="en-US" dirty="0"/>
          </a:p>
        </p:txBody>
      </p:sp>
      <p:sp>
        <p:nvSpPr>
          <p:cNvPr id="6" name="TextBox 5"/>
          <p:cNvSpPr txBox="1"/>
          <p:nvPr>
            <p:custDataLst>
              <p:tags r:id="rId2"/>
            </p:custDataLst>
          </p:nvPr>
        </p:nvSpPr>
        <p:spPr>
          <a:xfrm>
            <a:off x="381000" y="1600200"/>
            <a:ext cx="8305800" cy="1532727"/>
          </a:xfrm>
          <a:prstGeom prst="rect">
            <a:avLst/>
          </a:prstGeom>
          <a:noFill/>
        </p:spPr>
        <p:txBody>
          <a:bodyPr wrap="square" rtlCol="0">
            <a:spAutoFit/>
          </a:bodyPr>
          <a:lstStyle/>
          <a:p>
            <a:pPr lvl="0">
              <a:spcBef>
                <a:spcPct val="20000"/>
              </a:spcBef>
            </a:pPr>
            <a:r>
              <a:rPr lang="en-US" sz="3200" dirty="0" smtClean="0">
                <a:solidFill>
                  <a:srgbClr val="800000"/>
                </a:solidFill>
                <a:latin typeface="Arial" panose="020B0604020202020204" pitchFamily="34" charset="0"/>
                <a:cs typeface="Arial" panose="020B0604020202020204" pitchFamily="34" charset="0"/>
              </a:rPr>
              <a:t>3. Timing</a:t>
            </a:r>
            <a:endParaRPr lang="en-US" sz="3200" dirty="0">
              <a:solidFill>
                <a:srgbClr val="800000"/>
              </a:solidFill>
              <a:latin typeface="Arial" panose="020B0604020202020204" pitchFamily="34" charset="0"/>
              <a:cs typeface="Arial" panose="020B0604020202020204" pitchFamily="34" charset="0"/>
            </a:endParaRPr>
          </a:p>
          <a:p>
            <a:pPr marL="742950" lvl="1" indent="-285750">
              <a:spcBef>
                <a:spcPct val="20000"/>
              </a:spcBef>
              <a:buFont typeface="Arial" panose="020B0604020202020204" pitchFamily="34" charset="0"/>
              <a:buChar char="–"/>
            </a:pPr>
            <a:r>
              <a:rPr lang="en-US" sz="2800" dirty="0">
                <a:solidFill>
                  <a:srgbClr val="800000"/>
                </a:solidFill>
                <a:latin typeface="Arial" panose="020B0604020202020204" pitchFamily="34" charset="0"/>
                <a:cs typeface="Arial" panose="020B0604020202020204" pitchFamily="34" charset="0"/>
              </a:rPr>
              <a:t>Nutrient release from fertilizers must coincide with crop need</a:t>
            </a:r>
          </a:p>
        </p:txBody>
      </p:sp>
      <p:pic>
        <p:nvPicPr>
          <p:cNvPr id="5" name="Content Placeholder 3"/>
          <p:cNvPicPr>
            <a:picLocks noChangeAspect="1"/>
          </p:cNvPicPr>
          <p:nvPr/>
        </p:nvPicPr>
        <p:blipFill rotWithShape="1">
          <a:blip r:embed="rId5"/>
          <a:srcRect l="1837" t="38308" r="960" b="15152"/>
          <a:stretch/>
        </p:blipFill>
        <p:spPr>
          <a:xfrm>
            <a:off x="67050" y="3581400"/>
            <a:ext cx="9009900" cy="2150417"/>
          </a:xfrm>
          <a:prstGeom prst="rect">
            <a:avLst/>
          </a:prstGeom>
        </p:spPr>
      </p:pic>
    </p:spTree>
    <p:extLst>
      <p:ext uri="{BB962C8B-B14F-4D97-AF65-F5344CB8AC3E}">
        <p14:creationId xmlns:p14="http://schemas.microsoft.com/office/powerpoint/2010/main" val="263239235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custDataLst>
              <p:tags r:id="rId1"/>
            </p:custDataLst>
          </p:nvPr>
        </p:nvSpPr>
        <p:spPr>
          <a:xfrm>
            <a:off x="457200" y="274638"/>
            <a:ext cx="8229600" cy="1143000"/>
          </a:xfrm>
        </p:spPr>
        <p:txBody>
          <a:bodyPr/>
          <a:lstStyle/>
          <a:p>
            <a:r>
              <a:rPr lang="en-US" dirty="0"/>
              <a:t>Crop </a:t>
            </a:r>
            <a:r>
              <a:rPr lang="en-US" dirty="0" smtClean="0"/>
              <a:t>Nutrition</a:t>
            </a:r>
            <a:endParaRPr lang="en-US" dirty="0"/>
          </a:p>
        </p:txBody>
      </p:sp>
      <p:sp>
        <p:nvSpPr>
          <p:cNvPr id="8" name="Content Placeholder 2"/>
          <p:cNvSpPr>
            <a:spLocks noGrp="1"/>
          </p:cNvSpPr>
          <p:nvPr>
            <p:ph idx="1"/>
            <p:custDataLst>
              <p:tags r:id="rId2"/>
            </p:custDataLst>
          </p:nvPr>
        </p:nvSpPr>
        <p:spPr>
          <a:xfrm>
            <a:off x="4526668" y="1600200"/>
            <a:ext cx="3657600" cy="4537686"/>
          </a:xfrm>
          <a:solidFill>
            <a:srgbClr val="72C007">
              <a:alpha val="44000"/>
            </a:srgbClr>
          </a:solidFill>
        </p:spPr>
        <p:txBody>
          <a:bodyPr>
            <a:normAutofit/>
          </a:bodyPr>
          <a:lstStyle/>
          <a:p>
            <a:pPr marL="577850" indent="-514350">
              <a:buFont typeface="+mj-lt"/>
              <a:buAutoNum type="alphaUcPeriod"/>
            </a:pPr>
            <a:endParaRPr lang="en-US" sz="100" dirty="0" smtClean="0"/>
          </a:p>
          <a:p>
            <a:pPr marL="577850" indent="-514350">
              <a:buFont typeface="+mj-lt"/>
              <a:buAutoNum type="alphaUcPeriod"/>
            </a:pPr>
            <a:r>
              <a:rPr lang="en-US" dirty="0" smtClean="0">
                <a:solidFill>
                  <a:schemeClr val="tx1">
                    <a:lumMod val="50000"/>
                    <a:lumOff val="50000"/>
                  </a:schemeClr>
                </a:solidFill>
              </a:rPr>
              <a:t>Macronutrients </a:t>
            </a:r>
            <a:r>
              <a:rPr lang="en-US" dirty="0">
                <a:solidFill>
                  <a:schemeClr val="tx1">
                    <a:lumMod val="50000"/>
                    <a:lumOff val="50000"/>
                  </a:schemeClr>
                </a:solidFill>
              </a:rPr>
              <a:t>and micronutrients</a:t>
            </a:r>
          </a:p>
          <a:p>
            <a:pPr marL="577850" indent="-514350">
              <a:buFont typeface="+mj-lt"/>
              <a:buAutoNum type="alphaUcPeriod"/>
            </a:pPr>
            <a:r>
              <a:rPr lang="en-US" dirty="0">
                <a:solidFill>
                  <a:schemeClr val="tx1">
                    <a:lumMod val="50000"/>
                    <a:lumOff val="50000"/>
                  </a:schemeClr>
                </a:solidFill>
              </a:rPr>
              <a:t>Nutrient deficiency</a:t>
            </a:r>
          </a:p>
          <a:p>
            <a:pPr marL="577850" indent="-514350">
              <a:buFont typeface="+mj-lt"/>
              <a:buAutoNum type="alphaUcPeriod"/>
            </a:pPr>
            <a:r>
              <a:rPr lang="en-US" dirty="0">
                <a:solidFill>
                  <a:schemeClr val="tx1">
                    <a:lumMod val="50000"/>
                    <a:lumOff val="50000"/>
                  </a:schemeClr>
                </a:solidFill>
              </a:rPr>
              <a:t>Nutrient availability</a:t>
            </a:r>
          </a:p>
          <a:p>
            <a:pPr marL="577850" indent="-514350">
              <a:buFont typeface="+mj-lt"/>
              <a:buAutoNum type="alphaUcPeriod"/>
            </a:pPr>
            <a:r>
              <a:rPr lang="en-US" dirty="0"/>
              <a:t>Adjusting pH</a:t>
            </a:r>
          </a:p>
        </p:txBody>
      </p:sp>
      <p:pic>
        <p:nvPicPr>
          <p:cNvPr id="9" name="Content Placeholder 3"/>
          <p:cNvPicPr>
            <a:picLocks noChangeAspect="1"/>
          </p:cNvPicPr>
          <p:nvPr/>
        </p:nvPicPr>
        <p:blipFill rotWithShape="1">
          <a:blip r:embed="rId5" cstate="print">
            <a:extLst>
              <a:ext uri="{28A0092B-C50C-407E-A947-70E740481C1C}">
                <a14:useLocalDpi xmlns:a14="http://schemas.microsoft.com/office/drawing/2010/main" val="0"/>
              </a:ext>
            </a:extLst>
          </a:blip>
          <a:srcRect t="4209" b="6128"/>
          <a:stretch/>
        </p:blipFill>
        <p:spPr>
          <a:xfrm>
            <a:off x="762000" y="1600200"/>
            <a:ext cx="3764668" cy="4537686"/>
          </a:xfrm>
          <a:prstGeom prst="rect">
            <a:avLst/>
          </a:prstGeom>
        </p:spPr>
      </p:pic>
    </p:spTree>
    <p:extLst>
      <p:ext uri="{BB962C8B-B14F-4D97-AF65-F5344CB8AC3E}">
        <p14:creationId xmlns:p14="http://schemas.microsoft.com/office/powerpoint/2010/main" val="426543411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4114800" cy="1143000"/>
          </a:xfrm>
        </p:spPr>
        <p:txBody>
          <a:bodyPr/>
          <a:lstStyle/>
          <a:p>
            <a:r>
              <a:rPr lang="en-US" dirty="0"/>
              <a:t>Adjusting pH</a:t>
            </a:r>
          </a:p>
        </p:txBody>
      </p:sp>
      <p:sp>
        <p:nvSpPr>
          <p:cNvPr id="3" name="Content Placeholder 2"/>
          <p:cNvSpPr>
            <a:spLocks noGrp="1"/>
          </p:cNvSpPr>
          <p:nvPr>
            <p:ph idx="1"/>
            <p:custDataLst>
              <p:tags r:id="rId2"/>
            </p:custDataLst>
          </p:nvPr>
        </p:nvSpPr>
        <p:spPr>
          <a:xfrm>
            <a:off x="76200" y="1600200"/>
            <a:ext cx="4267200" cy="5029199"/>
          </a:xfrm>
        </p:spPr>
        <p:txBody>
          <a:bodyPr>
            <a:normAutofit/>
          </a:bodyPr>
          <a:lstStyle/>
          <a:p>
            <a:r>
              <a:rPr lang="en-US" dirty="0"/>
              <a:t>Different nutrients respond differently</a:t>
            </a:r>
          </a:p>
          <a:p>
            <a:r>
              <a:rPr lang="en-US" dirty="0"/>
              <a:t>Crop pH needs differ</a:t>
            </a:r>
          </a:p>
          <a:p>
            <a:pPr lvl="1"/>
            <a:r>
              <a:rPr lang="en-US" dirty="0"/>
              <a:t>Target is 6.0 for most crops; 6.5 for alfalfa</a:t>
            </a:r>
          </a:p>
          <a:p>
            <a:r>
              <a:rPr lang="en-US" dirty="0"/>
              <a:t>Most common intervention is raising pH (reducing acidity) with lime</a:t>
            </a:r>
          </a:p>
          <a:p>
            <a:endParaRPr lang="en-US" dirty="0"/>
          </a:p>
        </p:txBody>
      </p:sp>
      <p:pic>
        <p:nvPicPr>
          <p:cNvPr id="4" name="Picture 3"/>
          <p:cNvPicPr>
            <a:picLocks noChangeAspect="1"/>
          </p:cNvPicPr>
          <p:nvPr/>
        </p:nvPicPr>
        <p:blipFill rotWithShape="1">
          <a:blip r:embed="rId5"/>
          <a:srcRect l="3229" t="2771" r="3777" b="5550"/>
          <a:stretch/>
        </p:blipFill>
        <p:spPr>
          <a:xfrm>
            <a:off x="4493721" y="533400"/>
            <a:ext cx="4645614" cy="5785166"/>
          </a:xfrm>
          <a:prstGeom prst="rect">
            <a:avLst/>
          </a:prstGeom>
        </p:spPr>
      </p:pic>
      <p:sp>
        <p:nvSpPr>
          <p:cNvPr id="5" name="Rounded Rectangle 4"/>
          <p:cNvSpPr/>
          <p:nvPr/>
        </p:nvSpPr>
        <p:spPr>
          <a:xfrm>
            <a:off x="6172200" y="533400"/>
            <a:ext cx="1295400" cy="5785166"/>
          </a:xfrm>
          <a:prstGeom prst="roundRect">
            <a:avLst/>
          </a:prstGeom>
          <a:solidFill>
            <a:srgbClr val="800000">
              <a:alpha val="19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24568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dirty="0"/>
              <a:t>Lime Application</a:t>
            </a:r>
          </a:p>
        </p:txBody>
      </p:sp>
      <p:sp>
        <p:nvSpPr>
          <p:cNvPr id="3" name="Content Placeholder 2"/>
          <p:cNvSpPr>
            <a:spLocks noGrp="1"/>
          </p:cNvSpPr>
          <p:nvPr>
            <p:ph idx="1"/>
            <p:custDataLst>
              <p:tags r:id="rId2"/>
            </p:custDataLst>
          </p:nvPr>
        </p:nvSpPr>
        <p:spPr>
          <a:xfrm>
            <a:off x="457200" y="1600200"/>
            <a:ext cx="4572000" cy="4800600"/>
          </a:xfrm>
        </p:spPr>
        <p:txBody>
          <a:bodyPr>
            <a:normAutofit lnSpcReduction="10000"/>
          </a:bodyPr>
          <a:lstStyle/>
          <a:p>
            <a:pPr lvl="0"/>
            <a:r>
              <a:rPr lang="en-US" dirty="0" smtClean="0"/>
              <a:t>Lime often needed in eastern MN</a:t>
            </a:r>
          </a:p>
          <a:p>
            <a:pPr lvl="0"/>
            <a:r>
              <a:rPr lang="en-US" dirty="0" smtClean="0"/>
              <a:t>Apply appropriate rates</a:t>
            </a:r>
            <a:endParaRPr lang="en-US" dirty="0"/>
          </a:p>
          <a:p>
            <a:r>
              <a:rPr lang="en-US" dirty="0"/>
              <a:t>Lime also supplies calcium (some sources include magnesium)</a:t>
            </a:r>
          </a:p>
          <a:p>
            <a:r>
              <a:rPr lang="en-US" dirty="0"/>
              <a:t>Choose permitted lime sources</a:t>
            </a:r>
          </a:p>
          <a:p>
            <a:pPr lvl="1"/>
            <a:endParaRPr lang="en-US" dirty="0"/>
          </a:p>
          <a:p>
            <a:endParaRPr lang="en-US" dirty="0"/>
          </a:p>
        </p:txBody>
      </p:sp>
      <p:grpSp>
        <p:nvGrpSpPr>
          <p:cNvPr id="11" name="Group 10"/>
          <p:cNvGrpSpPr/>
          <p:nvPr>
            <p:custDataLst>
              <p:tags r:id="rId3"/>
            </p:custDataLst>
          </p:nvPr>
        </p:nvGrpSpPr>
        <p:grpSpPr>
          <a:xfrm>
            <a:off x="4876800" y="1600200"/>
            <a:ext cx="3848100" cy="4343400"/>
            <a:chOff x="4876800" y="1600200"/>
            <a:chExt cx="3848100" cy="4343400"/>
          </a:xfrm>
        </p:grpSpPr>
        <p:pic>
          <p:nvPicPr>
            <p:cNvPr id="7" name="Picture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76800" y="1600200"/>
              <a:ext cx="3810000" cy="4343400"/>
            </a:xfrm>
            <a:prstGeom prst="rect">
              <a:avLst/>
            </a:prstGeom>
            <a:noFill/>
            <a:ln/>
          </p:spPr>
        </p:pic>
        <p:sp>
          <p:nvSpPr>
            <p:cNvPr id="4" name="TextBox 3"/>
            <p:cNvSpPr txBox="1"/>
            <p:nvPr>
              <p:custDataLst>
                <p:tags r:id="rId4"/>
              </p:custDataLst>
            </p:nvPr>
          </p:nvSpPr>
          <p:spPr>
            <a:xfrm>
              <a:off x="5105400" y="4114800"/>
              <a:ext cx="790794" cy="369332"/>
            </a:xfrm>
            <a:prstGeom prst="rect">
              <a:avLst/>
            </a:prstGeom>
            <a:solidFill>
              <a:schemeClr val="bg1"/>
            </a:solidFill>
            <a:ln w="19050">
              <a:solidFill>
                <a:schemeClr val="tx1"/>
              </a:solidFill>
            </a:ln>
          </p:spPr>
          <p:txBody>
            <a:bodyPr wrap="none" rtlCol="0">
              <a:spAutoFit/>
            </a:bodyPr>
            <a:lstStyle/>
            <a:p>
              <a:r>
                <a:rPr lang="en-US" dirty="0"/>
                <a:t>Area 2</a:t>
              </a:r>
            </a:p>
          </p:txBody>
        </p:sp>
        <p:sp>
          <p:nvSpPr>
            <p:cNvPr id="6" name="TextBox 5"/>
            <p:cNvSpPr txBox="1"/>
            <p:nvPr>
              <p:custDataLst>
                <p:tags r:id="rId5"/>
              </p:custDataLst>
            </p:nvPr>
          </p:nvSpPr>
          <p:spPr>
            <a:xfrm>
              <a:off x="6553200" y="3004570"/>
              <a:ext cx="790794" cy="369332"/>
            </a:xfrm>
            <a:prstGeom prst="rect">
              <a:avLst/>
            </a:prstGeom>
            <a:solidFill>
              <a:schemeClr val="bg1"/>
            </a:solidFill>
            <a:ln w="19050">
              <a:solidFill>
                <a:schemeClr val="tx1"/>
              </a:solidFill>
            </a:ln>
          </p:spPr>
          <p:txBody>
            <a:bodyPr wrap="none" rtlCol="0">
              <a:spAutoFit/>
            </a:bodyPr>
            <a:lstStyle/>
            <a:p>
              <a:r>
                <a:rPr lang="en-US" dirty="0"/>
                <a:t>Area 1</a:t>
              </a:r>
            </a:p>
          </p:txBody>
        </p:sp>
        <p:sp>
          <p:nvSpPr>
            <p:cNvPr id="8" name="TextBox 7"/>
            <p:cNvSpPr txBox="1"/>
            <p:nvPr>
              <p:custDataLst>
                <p:tags r:id="rId6"/>
              </p:custDataLst>
            </p:nvPr>
          </p:nvSpPr>
          <p:spPr>
            <a:xfrm>
              <a:off x="6807200" y="3631168"/>
              <a:ext cx="1917700" cy="369332"/>
            </a:xfrm>
            <a:prstGeom prst="rect">
              <a:avLst/>
            </a:prstGeom>
            <a:noFill/>
            <a:ln/>
          </p:spPr>
          <p:txBody>
            <a:bodyPr wrap="square" rtlCol="0">
              <a:spAutoFit/>
            </a:bodyPr>
            <a:lstStyle/>
            <a:p>
              <a:r>
                <a:rPr lang="en-US" dirty="0"/>
                <a:t>Most subsoils are:</a:t>
              </a:r>
            </a:p>
          </p:txBody>
        </p:sp>
        <p:sp>
          <p:nvSpPr>
            <p:cNvPr id="9" name="TextBox 8"/>
            <p:cNvSpPr txBox="1"/>
            <p:nvPr>
              <p:custDataLst>
                <p:tags r:id="rId7"/>
              </p:custDataLst>
            </p:nvPr>
          </p:nvSpPr>
          <p:spPr>
            <a:xfrm>
              <a:off x="7594276" y="3969635"/>
              <a:ext cx="964876" cy="368300"/>
            </a:xfrm>
            <a:prstGeom prst="rect">
              <a:avLst/>
            </a:prstGeom>
            <a:solidFill>
              <a:schemeClr val="bg1"/>
            </a:solidFill>
            <a:ln/>
          </p:spPr>
          <p:txBody>
            <a:bodyPr wrap="square" rtlCol="0">
              <a:spAutoFit/>
            </a:bodyPr>
            <a:lstStyle/>
            <a:p>
              <a:r>
                <a:rPr lang="en-US" dirty="0"/>
                <a:t>Acid</a:t>
              </a:r>
            </a:p>
          </p:txBody>
        </p:sp>
        <p:sp>
          <p:nvSpPr>
            <p:cNvPr id="10" name="TextBox 9"/>
            <p:cNvSpPr txBox="1"/>
            <p:nvPr>
              <p:custDataLst>
                <p:tags r:id="rId8"/>
              </p:custDataLst>
            </p:nvPr>
          </p:nvSpPr>
          <p:spPr>
            <a:xfrm>
              <a:off x="7559191" y="4257766"/>
              <a:ext cx="968535" cy="369332"/>
            </a:xfrm>
            <a:prstGeom prst="rect">
              <a:avLst/>
            </a:prstGeom>
            <a:solidFill>
              <a:schemeClr val="bg1"/>
            </a:solidFill>
            <a:ln/>
          </p:spPr>
          <p:txBody>
            <a:bodyPr wrap="none" rtlCol="0">
              <a:spAutoFit/>
            </a:bodyPr>
            <a:lstStyle/>
            <a:p>
              <a:r>
                <a:rPr lang="en-US" dirty="0"/>
                <a:t>Not acid</a:t>
              </a:r>
            </a:p>
          </p:txBody>
        </p:sp>
      </p:grpSp>
    </p:spTree>
    <p:extLst>
      <p:ext uri="{BB962C8B-B14F-4D97-AF65-F5344CB8AC3E}">
        <p14:creationId xmlns:p14="http://schemas.microsoft.com/office/powerpoint/2010/main" val="26121363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dirty="0"/>
              <a:t>Lime </a:t>
            </a:r>
            <a:r>
              <a:rPr lang="en-US" dirty="0" smtClean="0"/>
              <a:t>Sources</a:t>
            </a:r>
            <a:endParaRPr lang="en-US" dirty="0"/>
          </a:p>
        </p:txBody>
      </p:sp>
      <p:sp>
        <p:nvSpPr>
          <p:cNvPr id="4" name="Text Placeholder 3"/>
          <p:cNvSpPr>
            <a:spLocks noGrp="1"/>
          </p:cNvSpPr>
          <p:nvPr>
            <p:ph type="body" idx="1"/>
            <p:custDataLst>
              <p:tags r:id="rId2"/>
            </p:custDataLst>
          </p:nvPr>
        </p:nvSpPr>
        <p:spPr>
          <a:xfrm>
            <a:off x="457200" y="1047506"/>
            <a:ext cx="4040188" cy="740263"/>
          </a:xfrm>
        </p:spPr>
        <p:txBody>
          <a:bodyPr/>
          <a:lstStyle/>
          <a:p>
            <a:r>
              <a:rPr lang="en-US" dirty="0"/>
              <a:t>Allowed</a:t>
            </a:r>
          </a:p>
        </p:txBody>
      </p:sp>
      <p:sp>
        <p:nvSpPr>
          <p:cNvPr id="5" name="Content Placeholder 4"/>
          <p:cNvSpPr>
            <a:spLocks noGrp="1"/>
          </p:cNvSpPr>
          <p:nvPr>
            <p:ph sz="half" idx="2"/>
            <p:custDataLst>
              <p:tags r:id="rId3"/>
            </p:custDataLst>
          </p:nvPr>
        </p:nvSpPr>
        <p:spPr>
          <a:xfrm>
            <a:off x="457200" y="1828800"/>
            <a:ext cx="4040188" cy="4572000"/>
          </a:xfrm>
        </p:spPr>
        <p:txBody>
          <a:bodyPr/>
          <a:lstStyle/>
          <a:p>
            <a:r>
              <a:rPr lang="en-US" dirty="0"/>
              <a:t>Limestone (mined calcium carbonate)</a:t>
            </a:r>
          </a:p>
          <a:p>
            <a:r>
              <a:rPr lang="en-US" dirty="0"/>
              <a:t>Dolomite (magnesium carbonate)</a:t>
            </a:r>
          </a:p>
        </p:txBody>
      </p:sp>
      <p:sp>
        <p:nvSpPr>
          <p:cNvPr id="6" name="Text Placeholder 5"/>
          <p:cNvSpPr>
            <a:spLocks noGrp="1"/>
          </p:cNvSpPr>
          <p:nvPr>
            <p:ph type="body" sz="quarter" idx="3"/>
            <p:custDataLst>
              <p:tags r:id="rId4"/>
            </p:custDataLst>
          </p:nvPr>
        </p:nvSpPr>
        <p:spPr>
          <a:xfrm>
            <a:off x="4645025" y="1047506"/>
            <a:ext cx="4041775" cy="740263"/>
          </a:xfrm>
        </p:spPr>
        <p:txBody>
          <a:bodyPr/>
          <a:lstStyle/>
          <a:p>
            <a:r>
              <a:rPr lang="en-US" dirty="0"/>
              <a:t>Prohibited</a:t>
            </a:r>
          </a:p>
        </p:txBody>
      </p:sp>
      <p:sp>
        <p:nvSpPr>
          <p:cNvPr id="7" name="Content Placeholder 6"/>
          <p:cNvSpPr>
            <a:spLocks noGrp="1"/>
          </p:cNvSpPr>
          <p:nvPr>
            <p:ph sz="quarter" idx="4"/>
            <p:custDataLst>
              <p:tags r:id="rId5"/>
            </p:custDataLst>
          </p:nvPr>
        </p:nvSpPr>
        <p:spPr>
          <a:xfrm>
            <a:off x="4645025" y="1828800"/>
            <a:ext cx="4041775" cy="4572000"/>
          </a:xfrm>
        </p:spPr>
        <p:txBody>
          <a:bodyPr>
            <a:normAutofit lnSpcReduction="10000"/>
          </a:bodyPr>
          <a:lstStyle/>
          <a:p>
            <a:r>
              <a:rPr lang="en-US" dirty="0"/>
              <a:t>Quicklime (</a:t>
            </a:r>
            <a:r>
              <a:rPr lang="en-US" dirty="0" smtClean="0"/>
              <a:t>calcium oxide</a:t>
            </a:r>
            <a:r>
              <a:rPr lang="en-US" dirty="0"/>
              <a:t>)</a:t>
            </a:r>
          </a:p>
          <a:p>
            <a:r>
              <a:rPr lang="en-US" dirty="0"/>
              <a:t>Burnt dolomite (magnesium oxide)</a:t>
            </a:r>
          </a:p>
          <a:p>
            <a:r>
              <a:rPr lang="en-US" dirty="0"/>
              <a:t>Slaked lime (calcium hydroxide)</a:t>
            </a:r>
          </a:p>
          <a:p>
            <a:r>
              <a:rPr lang="en-US" dirty="0"/>
              <a:t>M</a:t>
            </a:r>
            <a:r>
              <a:rPr lang="en-US" dirty="0" smtClean="0"/>
              <a:t>ilk </a:t>
            </a:r>
            <a:r>
              <a:rPr lang="en-US" dirty="0"/>
              <a:t>of magnesia (magnesium hydroxide)</a:t>
            </a:r>
          </a:p>
          <a:p>
            <a:r>
              <a:rPr lang="en-US" dirty="0"/>
              <a:t>Lime from paper mill sludge or other recycled materials</a:t>
            </a:r>
          </a:p>
          <a:p>
            <a:r>
              <a:rPr lang="en-US" dirty="0"/>
              <a:t>Synthetic additives (e.g. anti-caking agents)</a:t>
            </a:r>
          </a:p>
          <a:p>
            <a:endParaRPr lang="en-US" dirty="0"/>
          </a:p>
        </p:txBody>
      </p:sp>
      <p:pic>
        <p:nvPicPr>
          <p:cNvPr id="9" name="Picture 8" descr="LimeSpreader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 y="3505200"/>
            <a:ext cx="3987800" cy="3197713"/>
          </a:xfrm>
          <a:prstGeom prst="rect">
            <a:avLst/>
          </a:prstGeom>
          <a:noFill/>
          <a:ln w="9525">
            <a:solidFill>
              <a:srgbClr val="333333"/>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414592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custDataLst>
              <p:tags r:id="rId1"/>
            </p:custDataLst>
          </p:nvPr>
        </p:nvSpPr>
        <p:spPr>
          <a:xfrm>
            <a:off x="457200" y="274638"/>
            <a:ext cx="8229600" cy="1143000"/>
          </a:xfrm>
        </p:spPr>
        <p:txBody>
          <a:bodyPr/>
          <a:lstStyle/>
          <a:p>
            <a:r>
              <a:rPr lang="en-US" dirty="0" smtClean="0"/>
              <a:t>Fertility in Organic Systems</a:t>
            </a:r>
            <a:endParaRPr lang="en-US" dirty="0"/>
          </a:p>
        </p:txBody>
      </p:sp>
      <p:sp>
        <p:nvSpPr>
          <p:cNvPr id="9" name="Content Placeholder 2"/>
          <p:cNvSpPr>
            <a:spLocks noGrp="1"/>
          </p:cNvSpPr>
          <p:nvPr>
            <p:ph sz="half" idx="1"/>
            <p:custDataLst>
              <p:tags r:id="rId2"/>
            </p:custDataLst>
          </p:nvPr>
        </p:nvSpPr>
        <p:spPr>
          <a:xfrm>
            <a:off x="457200" y="1628192"/>
            <a:ext cx="4038600" cy="4526280"/>
          </a:xfrm>
          <a:solidFill>
            <a:srgbClr val="B7ACA0">
              <a:alpha val="88000"/>
            </a:srgbClr>
          </a:solidFill>
        </p:spPr>
        <p:txBody>
          <a:bodyPr>
            <a:noAutofit/>
          </a:bodyPr>
          <a:lstStyle/>
          <a:p>
            <a:pPr marL="571500" indent="-571500">
              <a:buAutoNum type="romanUcPeriod"/>
            </a:pPr>
            <a:endParaRPr lang="en-US" sz="1100" dirty="0" smtClean="0"/>
          </a:p>
          <a:p>
            <a:pPr marL="571500" indent="-571500">
              <a:buAutoNum type="romanUcPeriod"/>
            </a:pPr>
            <a:r>
              <a:rPr lang="en-US" sz="3200" dirty="0" smtClean="0">
                <a:solidFill>
                  <a:schemeClr val="tx1">
                    <a:lumMod val="65000"/>
                    <a:lumOff val="35000"/>
                  </a:schemeClr>
                </a:solidFill>
              </a:rPr>
              <a:t>Crop nutrition</a:t>
            </a:r>
          </a:p>
          <a:p>
            <a:pPr marL="571500" indent="-571500">
              <a:buAutoNum type="romanUcPeriod"/>
            </a:pPr>
            <a:r>
              <a:rPr lang="en-US" sz="3200" dirty="0" smtClean="0"/>
              <a:t>Organic </a:t>
            </a:r>
            <a:r>
              <a:rPr lang="en-US" sz="3200" dirty="0"/>
              <a:t>fertility </a:t>
            </a:r>
            <a:r>
              <a:rPr lang="en-US" sz="3200" dirty="0" smtClean="0"/>
              <a:t>principles</a:t>
            </a:r>
          </a:p>
          <a:p>
            <a:pPr marL="571500" indent="-571500">
              <a:buAutoNum type="romanUcPeriod"/>
            </a:pPr>
            <a:r>
              <a:rPr lang="en-US" sz="3200" dirty="0" smtClean="0"/>
              <a:t>Meeting </a:t>
            </a:r>
            <a:r>
              <a:rPr lang="en-US" sz="3200" dirty="0"/>
              <a:t>organic </a:t>
            </a:r>
            <a:r>
              <a:rPr lang="en-US" sz="3200" dirty="0" smtClean="0"/>
              <a:t>standards</a:t>
            </a:r>
          </a:p>
          <a:p>
            <a:pPr marL="571500" indent="-571500">
              <a:buAutoNum type="romanUcPeriod"/>
            </a:pPr>
            <a:r>
              <a:rPr lang="en-US" sz="3200" dirty="0" smtClean="0"/>
              <a:t>Building </a:t>
            </a:r>
            <a:r>
              <a:rPr lang="en-US" sz="3200" dirty="0"/>
              <a:t>fertility through </a:t>
            </a:r>
            <a:r>
              <a:rPr lang="en-US" sz="3200" dirty="0" smtClean="0"/>
              <a:t>transition</a:t>
            </a:r>
            <a:endParaRPr lang="en-US" sz="3200" dirty="0"/>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95800" y="1628192"/>
            <a:ext cx="4106570" cy="4526280"/>
          </a:xfrm>
          <a:prstGeom prst="rect">
            <a:avLst/>
          </a:prstGeom>
        </p:spPr>
      </p:pic>
    </p:spTree>
    <p:extLst>
      <p:ext uri="{BB962C8B-B14F-4D97-AF65-F5344CB8AC3E}">
        <p14:creationId xmlns:p14="http://schemas.microsoft.com/office/powerpoint/2010/main" val="319002976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p>
            <a:r>
              <a:rPr lang="en-US" dirty="0"/>
              <a:t>Organic </a:t>
            </a:r>
            <a:r>
              <a:rPr lang="en-US" dirty="0" smtClean="0"/>
              <a:t>Fertility </a:t>
            </a:r>
            <a:r>
              <a:rPr lang="en-US" dirty="0"/>
              <a:t>P</a:t>
            </a:r>
            <a:r>
              <a:rPr lang="en-US" dirty="0" smtClean="0"/>
              <a:t>rinciples</a:t>
            </a:r>
            <a:endParaRPr lang="en-US" dirty="0"/>
          </a:p>
        </p:txBody>
      </p:sp>
      <p:sp>
        <p:nvSpPr>
          <p:cNvPr id="3" name="Content Placeholder 2"/>
          <p:cNvSpPr>
            <a:spLocks noGrp="1"/>
          </p:cNvSpPr>
          <p:nvPr>
            <p:ph idx="1"/>
            <p:custDataLst>
              <p:tags r:id="rId2"/>
            </p:custDataLst>
          </p:nvPr>
        </p:nvSpPr>
        <p:spPr>
          <a:xfrm>
            <a:off x="457200" y="1600200"/>
            <a:ext cx="5029200" cy="4800600"/>
          </a:xfrm>
          <a:noFill/>
        </p:spPr>
        <p:txBody>
          <a:bodyPr/>
          <a:lstStyle/>
          <a:p>
            <a:r>
              <a:rPr lang="en-US" dirty="0"/>
              <a:t>Managing fertility through rotation</a:t>
            </a:r>
          </a:p>
          <a:p>
            <a:r>
              <a:rPr lang="en-US" dirty="0"/>
              <a:t>Building soil organic matter</a:t>
            </a:r>
          </a:p>
          <a:p>
            <a:r>
              <a:rPr lang="en-US" dirty="0"/>
              <a:t>Slow-release nutrient sources</a:t>
            </a:r>
          </a:p>
          <a:p>
            <a:r>
              <a:rPr lang="en-US" dirty="0"/>
              <a:t>Conserving nutrients</a:t>
            </a:r>
          </a:p>
          <a:p>
            <a:r>
              <a:rPr lang="en-US" dirty="0"/>
              <a:t>On-farm nutrient sources</a:t>
            </a:r>
          </a:p>
          <a:p>
            <a:endParaRPr lang="en-US" dirty="0">
              <a:solidFill>
                <a:srgbClr val="7030A0"/>
              </a:solidFill>
            </a:endParaRPr>
          </a:p>
          <a:p>
            <a:endParaRPr lang="en-US" dirty="0">
              <a:solidFill>
                <a:srgbClr val="7030A0"/>
              </a:solidFill>
            </a:endParaRPr>
          </a:p>
        </p:txBody>
      </p:sp>
      <p:pic>
        <p:nvPicPr>
          <p:cNvPr id="4" name="Content Placeholder 3"/>
          <p:cNvPicPr>
            <a:picLocks noChangeAspect="1"/>
          </p:cNvPicPr>
          <p:nvPr/>
        </p:nvPicPr>
        <p:blipFill rotWithShape="1">
          <a:blip r:embed="rId5" cstate="print">
            <a:extLst>
              <a:ext uri="{28A0092B-C50C-407E-A947-70E740481C1C}">
                <a14:useLocalDpi xmlns:a14="http://schemas.microsoft.com/office/drawing/2010/main" val="0"/>
              </a:ext>
            </a:extLst>
          </a:blip>
          <a:srcRect l="4963" t="2524" r="5710" b="6559"/>
          <a:stretch/>
        </p:blipFill>
        <p:spPr>
          <a:xfrm>
            <a:off x="5689600" y="1600200"/>
            <a:ext cx="2997200" cy="4495799"/>
          </a:xfrm>
          <a:prstGeom prst="rect">
            <a:avLst/>
          </a:prstGeom>
        </p:spPr>
      </p:pic>
    </p:spTree>
    <p:extLst>
      <p:ext uri="{BB962C8B-B14F-4D97-AF65-F5344CB8AC3E}">
        <p14:creationId xmlns:p14="http://schemas.microsoft.com/office/powerpoint/2010/main" val="62676653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p>
            <a:r>
              <a:rPr lang="en-US" dirty="0"/>
              <a:t>“Feed the soil, not the crop”</a:t>
            </a:r>
          </a:p>
        </p:txBody>
      </p:sp>
      <p:sp>
        <p:nvSpPr>
          <p:cNvPr id="3" name="Content Placeholder 2"/>
          <p:cNvSpPr>
            <a:spLocks noGrp="1"/>
          </p:cNvSpPr>
          <p:nvPr>
            <p:ph idx="1"/>
            <p:custDataLst>
              <p:tags r:id="rId2"/>
            </p:custDataLst>
          </p:nvPr>
        </p:nvSpPr>
        <p:spPr/>
        <p:txBody>
          <a:bodyPr/>
          <a:lstStyle/>
          <a:p>
            <a:pPr lvl="1"/>
            <a:endParaRPr lang="en-US" dirty="0"/>
          </a:p>
          <a:p>
            <a:endParaRPr lang="en-US" dirty="0"/>
          </a:p>
        </p:txBody>
      </p:sp>
      <p:pic>
        <p:nvPicPr>
          <p:cNvPr id="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32800" y="1417638"/>
            <a:ext cx="3678400" cy="5149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074694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fontScale="90000"/>
          </a:bodyPr>
          <a:lstStyle/>
          <a:p>
            <a:r>
              <a:rPr lang="en-US" dirty="0"/>
              <a:t>Managing </a:t>
            </a:r>
            <a:r>
              <a:rPr lang="en-US" dirty="0" smtClean="0"/>
              <a:t>Fertility </a:t>
            </a:r>
            <a:r>
              <a:rPr lang="en-US" dirty="0"/>
              <a:t>through </a:t>
            </a:r>
            <a:r>
              <a:rPr lang="en-US" dirty="0" smtClean="0"/>
              <a:t>Rotation</a:t>
            </a:r>
            <a:endParaRPr lang="en-US" dirty="0"/>
          </a:p>
        </p:txBody>
      </p:sp>
      <p:sp>
        <p:nvSpPr>
          <p:cNvPr id="3" name="Content Placeholder 2"/>
          <p:cNvSpPr>
            <a:spLocks noGrp="1"/>
          </p:cNvSpPr>
          <p:nvPr>
            <p:ph idx="1"/>
            <p:custDataLst>
              <p:tags r:id="rId2"/>
            </p:custDataLst>
          </p:nvPr>
        </p:nvSpPr>
        <p:spPr>
          <a:xfrm>
            <a:off x="445477" y="1417638"/>
            <a:ext cx="8229600" cy="4525963"/>
          </a:xfrm>
        </p:spPr>
        <p:txBody>
          <a:bodyPr/>
          <a:lstStyle/>
          <a:p>
            <a:r>
              <a:rPr lang="en-US" dirty="0"/>
              <a:t>Diverse crops for diverse functions</a:t>
            </a:r>
          </a:p>
          <a:p>
            <a:pPr lvl="1"/>
            <a:r>
              <a:rPr lang="en-US" dirty="0"/>
              <a:t>Managing fertilizer demand</a:t>
            </a:r>
          </a:p>
          <a:p>
            <a:pPr lvl="1"/>
            <a:r>
              <a:rPr lang="en-US" dirty="0"/>
              <a:t>Biological N fixation</a:t>
            </a:r>
          </a:p>
          <a:p>
            <a:pPr lvl="1"/>
            <a:r>
              <a:rPr lang="en-US" dirty="0"/>
              <a:t>Holding nutrients in system</a:t>
            </a:r>
          </a:p>
          <a:p>
            <a:pPr lvl="1"/>
            <a:r>
              <a:rPr lang="en-US" dirty="0"/>
              <a:t>Keeping soil covered and protected</a:t>
            </a:r>
          </a:p>
        </p:txBody>
      </p:sp>
      <p:pic>
        <p:nvPicPr>
          <p:cNvPr id="4" name="Content Placeholder 3"/>
          <p:cNvPicPr>
            <a:picLocks noChangeAspect="1"/>
          </p:cNvPicPr>
          <p:nvPr/>
        </p:nvPicPr>
        <p:blipFill rotWithShape="1">
          <a:blip r:embed="rId5" cstate="print">
            <a:extLst>
              <a:ext uri="{28A0092B-C50C-407E-A947-70E740481C1C}">
                <a14:useLocalDpi xmlns:a14="http://schemas.microsoft.com/office/drawing/2010/main" val="0"/>
              </a:ext>
            </a:extLst>
          </a:blip>
          <a:srcRect t="27928" b="12452"/>
          <a:stretch/>
        </p:blipFill>
        <p:spPr>
          <a:xfrm>
            <a:off x="1930602" y="4114800"/>
            <a:ext cx="5282796" cy="2362200"/>
          </a:xfrm>
          <a:prstGeom prst="rect">
            <a:avLst/>
          </a:prstGeom>
        </p:spPr>
      </p:pic>
    </p:spTree>
    <p:extLst>
      <p:ext uri="{BB962C8B-B14F-4D97-AF65-F5344CB8AC3E}">
        <p14:creationId xmlns:p14="http://schemas.microsoft.com/office/powerpoint/2010/main" val="27659678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dirty="0" smtClean="0"/>
              <a:t>Fertility in Organic Systems</a:t>
            </a:r>
            <a:endParaRPr lang="en-US" dirty="0"/>
          </a:p>
        </p:txBody>
      </p:sp>
      <p:sp>
        <p:nvSpPr>
          <p:cNvPr id="3" name="Content Placeholder 2"/>
          <p:cNvSpPr>
            <a:spLocks noGrp="1"/>
          </p:cNvSpPr>
          <p:nvPr>
            <p:ph sz="half" idx="1"/>
            <p:custDataLst>
              <p:tags r:id="rId2"/>
            </p:custDataLst>
          </p:nvPr>
        </p:nvSpPr>
        <p:spPr>
          <a:xfrm>
            <a:off x="457200" y="1628192"/>
            <a:ext cx="4038600" cy="4526280"/>
          </a:xfrm>
          <a:solidFill>
            <a:srgbClr val="B7ACA0">
              <a:alpha val="88000"/>
            </a:srgbClr>
          </a:solidFill>
        </p:spPr>
        <p:txBody>
          <a:bodyPr>
            <a:noAutofit/>
          </a:bodyPr>
          <a:lstStyle/>
          <a:p>
            <a:pPr marL="571500" indent="-571500">
              <a:buAutoNum type="romanUcPeriod"/>
            </a:pPr>
            <a:endParaRPr lang="en-US" sz="1100" dirty="0" smtClean="0"/>
          </a:p>
          <a:p>
            <a:pPr marL="571500" indent="-571500">
              <a:buAutoNum type="romanUcPeriod"/>
            </a:pPr>
            <a:r>
              <a:rPr lang="en-US" sz="3200" dirty="0" smtClean="0"/>
              <a:t>Crop nutrition</a:t>
            </a:r>
          </a:p>
          <a:p>
            <a:pPr marL="571500" indent="-571500">
              <a:buAutoNum type="romanUcPeriod"/>
            </a:pPr>
            <a:r>
              <a:rPr lang="en-US" sz="3200" dirty="0" smtClean="0"/>
              <a:t>Organic </a:t>
            </a:r>
            <a:r>
              <a:rPr lang="en-US" sz="3200" dirty="0"/>
              <a:t>fertility </a:t>
            </a:r>
            <a:r>
              <a:rPr lang="en-US" sz="3200" dirty="0" smtClean="0"/>
              <a:t>principles</a:t>
            </a:r>
          </a:p>
          <a:p>
            <a:pPr marL="571500" indent="-571500">
              <a:buAutoNum type="romanUcPeriod"/>
            </a:pPr>
            <a:r>
              <a:rPr lang="en-US" sz="3200" dirty="0" smtClean="0"/>
              <a:t>Meeting </a:t>
            </a:r>
            <a:r>
              <a:rPr lang="en-US" sz="3200" dirty="0"/>
              <a:t>organic </a:t>
            </a:r>
            <a:r>
              <a:rPr lang="en-US" sz="3200" dirty="0" smtClean="0"/>
              <a:t>standards</a:t>
            </a:r>
          </a:p>
          <a:p>
            <a:pPr marL="571500" indent="-571500">
              <a:buAutoNum type="romanUcPeriod"/>
            </a:pPr>
            <a:r>
              <a:rPr lang="en-US" sz="3200" dirty="0" smtClean="0"/>
              <a:t>Building </a:t>
            </a:r>
            <a:r>
              <a:rPr lang="en-US" sz="3200" dirty="0"/>
              <a:t>fertility through </a:t>
            </a:r>
            <a:r>
              <a:rPr lang="en-US" sz="3200" dirty="0" smtClean="0"/>
              <a:t>transition</a:t>
            </a:r>
            <a:endParaRPr lang="en-US" sz="3200" dirty="0"/>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95800" y="1628192"/>
            <a:ext cx="4106570" cy="4526280"/>
          </a:xfrm>
          <a:prstGeom prst="rect">
            <a:avLst/>
          </a:prstGeom>
        </p:spPr>
      </p:pic>
    </p:spTree>
    <p:extLst>
      <p:ext uri="{BB962C8B-B14F-4D97-AF65-F5344CB8AC3E}">
        <p14:creationId xmlns:p14="http://schemas.microsoft.com/office/powerpoint/2010/main" val="126387114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dirty="0"/>
              <a:t>Soil </a:t>
            </a:r>
            <a:r>
              <a:rPr lang="en-US" dirty="0" smtClean="0"/>
              <a:t>Organic </a:t>
            </a:r>
            <a:r>
              <a:rPr lang="en-US" dirty="0"/>
              <a:t>M</a:t>
            </a:r>
            <a:r>
              <a:rPr lang="en-US" dirty="0" smtClean="0"/>
              <a:t>atter</a:t>
            </a:r>
            <a:endParaRPr lang="en-US" dirty="0"/>
          </a:p>
        </p:txBody>
      </p:sp>
      <p:sp>
        <p:nvSpPr>
          <p:cNvPr id="3" name="Content Placeholder 2"/>
          <p:cNvSpPr>
            <a:spLocks noGrp="1"/>
          </p:cNvSpPr>
          <p:nvPr>
            <p:ph idx="1"/>
            <p:custDataLst>
              <p:tags r:id="rId2"/>
            </p:custDataLst>
          </p:nvPr>
        </p:nvSpPr>
        <p:spPr>
          <a:xfrm>
            <a:off x="304800" y="1600200"/>
            <a:ext cx="8229600" cy="4525963"/>
          </a:xfrm>
        </p:spPr>
        <p:txBody>
          <a:bodyPr>
            <a:normAutofit/>
          </a:bodyPr>
          <a:lstStyle/>
          <a:p>
            <a:r>
              <a:rPr lang="en-US" dirty="0"/>
              <a:t>Carbon-based material derived from decomposition of biomass</a:t>
            </a:r>
          </a:p>
          <a:p>
            <a:r>
              <a:rPr lang="en-US" dirty="0"/>
              <a:t>Basis for nutrient cycling</a:t>
            </a:r>
          </a:p>
        </p:txBody>
      </p:sp>
      <p:pic>
        <p:nvPicPr>
          <p:cNvPr id="5" name="Content Placeholder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87902" y="3395219"/>
            <a:ext cx="4147718" cy="2760491"/>
          </a:xfrm>
          <a:prstGeom prst="rect">
            <a:avLst/>
          </a:prstGeom>
        </p:spPr>
      </p:pic>
      <p:sp>
        <p:nvSpPr>
          <p:cNvPr id="6" name="TextBox 5"/>
          <p:cNvSpPr txBox="1"/>
          <p:nvPr>
            <p:custDataLst>
              <p:tags r:id="rId3"/>
            </p:custDataLst>
          </p:nvPr>
        </p:nvSpPr>
        <p:spPr>
          <a:xfrm>
            <a:off x="163286" y="3230562"/>
            <a:ext cx="4483102" cy="2332946"/>
          </a:xfrm>
          <a:prstGeom prst="rect">
            <a:avLst/>
          </a:prstGeom>
          <a:noFill/>
        </p:spPr>
        <p:txBody>
          <a:bodyPr wrap="square" rtlCol="0">
            <a:spAutoFit/>
          </a:bodyPr>
          <a:lstStyle/>
          <a:p>
            <a:pPr marL="742950" lvl="1" indent="-285750">
              <a:spcBef>
                <a:spcPct val="20000"/>
              </a:spcBef>
              <a:buFont typeface="Arial" panose="020B0604020202020204" pitchFamily="34" charset="0"/>
              <a:buChar char="–"/>
            </a:pPr>
            <a:r>
              <a:rPr lang="en-US" sz="2800" dirty="0">
                <a:solidFill>
                  <a:srgbClr val="800000"/>
                </a:solidFill>
                <a:latin typeface="Arial" panose="020B0604020202020204" pitchFamily="34" charset="0"/>
                <a:cs typeface="Arial" panose="020B0604020202020204" pitchFamily="34" charset="0"/>
              </a:rPr>
              <a:t>Supports decomposer organisms</a:t>
            </a:r>
          </a:p>
          <a:p>
            <a:pPr marL="742950" lvl="1" indent="-285750">
              <a:spcBef>
                <a:spcPct val="20000"/>
              </a:spcBef>
              <a:buFont typeface="Arial" panose="020B0604020202020204" pitchFamily="34" charset="0"/>
              <a:buChar char="–"/>
            </a:pPr>
            <a:r>
              <a:rPr lang="en-US" sz="2800" dirty="0">
                <a:solidFill>
                  <a:srgbClr val="800000"/>
                </a:solidFill>
                <a:latin typeface="Arial" panose="020B0604020202020204" pitchFamily="34" charset="0"/>
                <a:cs typeface="Arial" panose="020B0604020202020204" pitchFamily="34" charset="0"/>
              </a:rPr>
              <a:t>Nutrients present in varying forms and levels of availability</a:t>
            </a:r>
          </a:p>
        </p:txBody>
      </p:sp>
    </p:spTree>
    <p:extLst>
      <p:ext uri="{BB962C8B-B14F-4D97-AF65-F5344CB8AC3E}">
        <p14:creationId xmlns:p14="http://schemas.microsoft.com/office/powerpoint/2010/main" val="74562697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p>
            <a:r>
              <a:rPr lang="en-US" dirty="0" smtClean="0"/>
              <a:t>Humus</a:t>
            </a:r>
            <a:endParaRPr lang="en-US" dirty="0"/>
          </a:p>
        </p:txBody>
      </p:sp>
      <p:sp>
        <p:nvSpPr>
          <p:cNvPr id="3" name="Content Placeholder 2"/>
          <p:cNvSpPr>
            <a:spLocks noGrp="1"/>
          </p:cNvSpPr>
          <p:nvPr>
            <p:ph idx="1"/>
            <p:custDataLst>
              <p:tags r:id="rId2"/>
            </p:custDataLst>
          </p:nvPr>
        </p:nvSpPr>
        <p:spPr>
          <a:xfrm>
            <a:off x="123092" y="1524000"/>
            <a:ext cx="5105400" cy="5188742"/>
          </a:xfrm>
        </p:spPr>
        <p:txBody>
          <a:bodyPr>
            <a:normAutofit/>
          </a:bodyPr>
          <a:lstStyle/>
          <a:p>
            <a:r>
              <a:rPr lang="en-US" dirty="0" smtClean="0"/>
              <a:t>Stable soil </a:t>
            </a:r>
            <a:r>
              <a:rPr lang="en-US" dirty="0"/>
              <a:t>organic </a:t>
            </a:r>
            <a:r>
              <a:rPr lang="en-US" dirty="0" smtClean="0"/>
              <a:t>matter</a:t>
            </a:r>
            <a:endParaRPr lang="en-US" dirty="0"/>
          </a:p>
          <a:p>
            <a:r>
              <a:rPr lang="en-US" dirty="0" smtClean="0"/>
              <a:t>Reservoir </a:t>
            </a:r>
            <a:r>
              <a:rPr lang="en-US" dirty="0"/>
              <a:t>of nutrients</a:t>
            </a:r>
          </a:p>
          <a:p>
            <a:r>
              <a:rPr lang="en-US" dirty="0"/>
              <a:t>Supports good soil tilth</a:t>
            </a:r>
          </a:p>
          <a:p>
            <a:pPr lvl="1"/>
            <a:r>
              <a:rPr lang="en-US" dirty="0"/>
              <a:t>Soil structure and ease of tillage</a:t>
            </a:r>
          </a:p>
          <a:p>
            <a:pPr lvl="1"/>
            <a:r>
              <a:rPr lang="en-US" dirty="0"/>
              <a:t>Aeration</a:t>
            </a:r>
          </a:p>
          <a:p>
            <a:pPr lvl="1"/>
            <a:r>
              <a:rPr lang="en-US" dirty="0"/>
              <a:t>Water infiltration and water holding capacity</a:t>
            </a:r>
          </a:p>
          <a:p>
            <a:pPr lvl="1"/>
            <a:r>
              <a:rPr lang="en-US" dirty="0"/>
              <a:t>Resistance to erosion</a:t>
            </a:r>
          </a:p>
          <a:p>
            <a:pPr lvl="1"/>
            <a:endParaRPr lang="en-US" dirty="0"/>
          </a:p>
        </p:txBody>
      </p:sp>
      <p:pic>
        <p:nvPicPr>
          <p:cNvPr id="4" name="Content Placeholder 3"/>
          <p:cNvPicPr>
            <a:picLocks noChangeAspect="1"/>
          </p:cNvPicPr>
          <p:nvPr/>
        </p:nvPicPr>
        <p:blipFill rotWithShape="1">
          <a:blip r:embed="rId5"/>
          <a:srcRect r="13625"/>
          <a:stretch/>
        </p:blipFill>
        <p:spPr>
          <a:xfrm>
            <a:off x="5228492" y="2362200"/>
            <a:ext cx="3843864" cy="3179777"/>
          </a:xfrm>
          <a:prstGeom prst="rect">
            <a:avLst/>
          </a:prstGeom>
        </p:spPr>
      </p:pic>
    </p:spTree>
    <p:extLst>
      <p:ext uri="{BB962C8B-B14F-4D97-AF65-F5344CB8AC3E}">
        <p14:creationId xmlns:p14="http://schemas.microsoft.com/office/powerpoint/2010/main" val="182370836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dirty="0"/>
              <a:t>Slow-release </a:t>
            </a:r>
            <a:r>
              <a:rPr lang="en-US" dirty="0" smtClean="0"/>
              <a:t>Nutrient </a:t>
            </a:r>
            <a:r>
              <a:rPr lang="en-US" dirty="0"/>
              <a:t>S</a:t>
            </a:r>
            <a:r>
              <a:rPr lang="en-US" dirty="0" smtClean="0"/>
              <a:t>ources</a:t>
            </a:r>
            <a:endParaRPr lang="en-US" dirty="0"/>
          </a:p>
        </p:txBody>
      </p:sp>
      <p:sp>
        <p:nvSpPr>
          <p:cNvPr id="3" name="Content Placeholder 2"/>
          <p:cNvSpPr>
            <a:spLocks noGrp="1"/>
          </p:cNvSpPr>
          <p:nvPr>
            <p:ph idx="1"/>
            <p:custDataLst>
              <p:tags r:id="rId2"/>
            </p:custDataLst>
          </p:nvPr>
        </p:nvSpPr>
        <p:spPr>
          <a:xfrm>
            <a:off x="457200" y="1524000"/>
            <a:ext cx="8229600" cy="4525963"/>
          </a:xfrm>
        </p:spPr>
        <p:txBody>
          <a:bodyPr/>
          <a:lstStyle/>
          <a:p>
            <a:r>
              <a:rPr lang="en-US" dirty="0"/>
              <a:t>Low soluble nutrient content</a:t>
            </a:r>
          </a:p>
          <a:p>
            <a:pPr lvl="1"/>
            <a:r>
              <a:rPr lang="en-US" dirty="0"/>
              <a:t>Plant residues</a:t>
            </a:r>
          </a:p>
          <a:p>
            <a:pPr lvl="1"/>
            <a:r>
              <a:rPr lang="en-US" dirty="0"/>
              <a:t>Compost</a:t>
            </a:r>
          </a:p>
          <a:p>
            <a:r>
              <a:rPr lang="en-US" dirty="0"/>
              <a:t>Nutrients gradually released by microbes into plant-available forms</a:t>
            </a:r>
          </a:p>
          <a:p>
            <a:endParaRPr lang="en-US" dirty="0"/>
          </a:p>
        </p:txBody>
      </p:sp>
      <p:pic>
        <p:nvPicPr>
          <p:cNvPr id="5" name="Content Placeholder 3"/>
          <p:cNvPicPr>
            <a:picLocks noChangeAspect="1"/>
          </p:cNvPicPr>
          <p:nvPr/>
        </p:nvPicPr>
        <p:blipFill>
          <a:blip r:embed="rId5" cstate="print">
            <a:extLst>
              <a:ext uri="{BEBA8EAE-BF5A-486C-A8C5-ECC9F3942E4B}">
                <a14:imgProps xmlns:a14="http://schemas.microsoft.com/office/drawing/2010/main">
                  <a14:imgLayer r:embed="rId6">
                    <a14:imgEffect>
                      <a14:sharpenSoften amount="53000"/>
                    </a14:imgEffect>
                    <a14:imgEffect>
                      <a14:brightnessContrast contrast="21000"/>
                    </a14:imgEffect>
                  </a14:imgLayer>
                </a14:imgProps>
              </a:ext>
              <a:ext uri="{28A0092B-C50C-407E-A947-70E740481C1C}">
                <a14:useLocalDpi xmlns:a14="http://schemas.microsoft.com/office/drawing/2010/main" val="0"/>
              </a:ext>
            </a:extLst>
          </a:blip>
          <a:stretch>
            <a:fillRect/>
          </a:stretch>
        </p:blipFill>
        <p:spPr>
          <a:xfrm>
            <a:off x="2590800" y="4267200"/>
            <a:ext cx="4114800" cy="2314575"/>
          </a:xfrm>
          <a:prstGeom prst="rect">
            <a:avLst/>
          </a:prstGeom>
        </p:spPr>
      </p:pic>
    </p:spTree>
    <p:extLst>
      <p:ext uri="{BB962C8B-B14F-4D97-AF65-F5344CB8AC3E}">
        <p14:creationId xmlns:p14="http://schemas.microsoft.com/office/powerpoint/2010/main" val="239012661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152400"/>
            <a:ext cx="8229600" cy="1143000"/>
          </a:xfrm>
        </p:spPr>
        <p:txBody>
          <a:bodyPr/>
          <a:lstStyle/>
          <a:p>
            <a:r>
              <a:rPr lang="en-US" dirty="0"/>
              <a:t>Conserving </a:t>
            </a:r>
            <a:r>
              <a:rPr lang="en-US" dirty="0" smtClean="0"/>
              <a:t>Nutrients</a:t>
            </a:r>
            <a:endParaRPr lang="en-US" dirty="0"/>
          </a:p>
        </p:txBody>
      </p:sp>
      <p:sp>
        <p:nvSpPr>
          <p:cNvPr id="3" name="Content Placeholder 2"/>
          <p:cNvSpPr>
            <a:spLocks noGrp="1"/>
          </p:cNvSpPr>
          <p:nvPr>
            <p:ph idx="1"/>
            <p:custDataLst>
              <p:tags r:id="rId2"/>
            </p:custDataLst>
          </p:nvPr>
        </p:nvSpPr>
        <p:spPr>
          <a:xfrm>
            <a:off x="457200" y="1417638"/>
            <a:ext cx="8229600" cy="4983162"/>
          </a:xfrm>
        </p:spPr>
        <p:txBody>
          <a:bodyPr>
            <a:normAutofit/>
          </a:bodyPr>
          <a:lstStyle/>
          <a:p>
            <a:r>
              <a:rPr lang="en-US" dirty="0"/>
              <a:t>Nutrients are exported in </a:t>
            </a:r>
            <a:r>
              <a:rPr lang="en-US" dirty="0" smtClean="0"/>
              <a:t>crop harvest</a:t>
            </a:r>
          </a:p>
          <a:p>
            <a:pPr lvl="1"/>
            <a:r>
              <a:rPr lang="en-US" dirty="0" smtClean="0"/>
              <a:t>Retain straw, </a:t>
            </a:r>
            <a:r>
              <a:rPr lang="en-US" dirty="0" err="1" smtClean="0"/>
              <a:t>stover</a:t>
            </a:r>
            <a:r>
              <a:rPr lang="en-US" dirty="0" smtClean="0"/>
              <a:t>, residues, and other biomass on-farm</a:t>
            </a:r>
            <a:endParaRPr lang="en-US" dirty="0"/>
          </a:p>
        </p:txBody>
      </p:sp>
      <p:pic>
        <p:nvPicPr>
          <p:cNvPr id="4" name="Content Placeholder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09800" y="2979738"/>
            <a:ext cx="4724400" cy="3543300"/>
          </a:xfrm>
          <a:prstGeom prst="rect">
            <a:avLst/>
          </a:prstGeom>
        </p:spPr>
      </p:pic>
    </p:spTree>
    <p:extLst>
      <p:ext uri="{BB962C8B-B14F-4D97-AF65-F5344CB8AC3E}">
        <p14:creationId xmlns:p14="http://schemas.microsoft.com/office/powerpoint/2010/main" val="2603153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dirty="0"/>
              <a:t>Conserving </a:t>
            </a:r>
            <a:r>
              <a:rPr lang="en-US" dirty="0" smtClean="0"/>
              <a:t>Nutrients</a:t>
            </a:r>
            <a:endParaRPr lang="en-US" dirty="0"/>
          </a:p>
        </p:txBody>
      </p:sp>
      <p:sp>
        <p:nvSpPr>
          <p:cNvPr id="3" name="Content Placeholder 2"/>
          <p:cNvSpPr>
            <a:spLocks noGrp="1"/>
          </p:cNvSpPr>
          <p:nvPr>
            <p:ph idx="1"/>
            <p:custDataLst>
              <p:tags r:id="rId2"/>
            </p:custDataLst>
          </p:nvPr>
        </p:nvSpPr>
        <p:spPr/>
        <p:txBody>
          <a:bodyPr/>
          <a:lstStyle/>
          <a:p>
            <a:r>
              <a:rPr lang="en-US" dirty="0"/>
              <a:t>Prevent erosion, runoff, and leaching</a:t>
            </a:r>
          </a:p>
          <a:p>
            <a:pPr lvl="1"/>
            <a:r>
              <a:rPr lang="en-US" dirty="0"/>
              <a:t>Cover crops and perennials provide physical protection</a:t>
            </a:r>
          </a:p>
          <a:p>
            <a:pPr lvl="1"/>
            <a:endParaRPr lang="en-US" dirty="0"/>
          </a:p>
          <a:p>
            <a:endParaRPr lang="en-US" dirty="0"/>
          </a:p>
        </p:txBody>
      </p:sp>
      <p:pic>
        <p:nvPicPr>
          <p:cNvPr id="4" name="Content Placeholder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38600" y="2759410"/>
            <a:ext cx="4489004" cy="3366753"/>
          </a:xfrm>
          <a:prstGeom prst="rect">
            <a:avLst/>
          </a:prstGeom>
        </p:spPr>
      </p:pic>
      <p:sp>
        <p:nvSpPr>
          <p:cNvPr id="5" name="TextBox 4"/>
          <p:cNvSpPr txBox="1"/>
          <p:nvPr>
            <p:custDataLst>
              <p:tags r:id="rId3"/>
            </p:custDataLst>
          </p:nvPr>
        </p:nvSpPr>
        <p:spPr>
          <a:xfrm>
            <a:off x="381000" y="3124200"/>
            <a:ext cx="3498403" cy="3194721"/>
          </a:xfrm>
          <a:prstGeom prst="rect">
            <a:avLst/>
          </a:prstGeom>
          <a:noFill/>
        </p:spPr>
        <p:txBody>
          <a:bodyPr wrap="square" rtlCol="0">
            <a:spAutoFit/>
          </a:bodyPr>
          <a:lstStyle/>
          <a:p>
            <a:pPr marL="742950" lvl="1" indent="-285750">
              <a:spcBef>
                <a:spcPct val="20000"/>
              </a:spcBef>
              <a:buFont typeface="Arial" panose="020B0604020202020204" pitchFamily="34" charset="0"/>
              <a:buChar char="–"/>
            </a:pPr>
            <a:r>
              <a:rPr lang="en-US" sz="2800" dirty="0">
                <a:solidFill>
                  <a:srgbClr val="800000"/>
                </a:solidFill>
                <a:latin typeface="Arial" panose="020B0604020202020204" pitchFamily="34" charset="0"/>
                <a:cs typeface="Arial" panose="020B0604020202020204" pitchFamily="34" charset="0"/>
              </a:rPr>
              <a:t>Winter-hardy crops scavenge and hold nutrients</a:t>
            </a:r>
          </a:p>
          <a:p>
            <a:pPr marL="742950" lvl="1" indent="-285750">
              <a:spcBef>
                <a:spcPct val="20000"/>
              </a:spcBef>
              <a:buFont typeface="Arial" panose="020B0604020202020204" pitchFamily="34" charset="0"/>
              <a:buChar char="–"/>
            </a:pPr>
            <a:r>
              <a:rPr lang="en-US" sz="2800" dirty="0">
                <a:solidFill>
                  <a:srgbClr val="800000"/>
                </a:solidFill>
                <a:latin typeface="Arial" panose="020B0604020202020204" pitchFamily="34" charset="0"/>
                <a:cs typeface="Arial" panose="020B0604020202020204" pitchFamily="34" charset="0"/>
              </a:rPr>
              <a:t>Conservation tillage prevents soil loss</a:t>
            </a:r>
          </a:p>
        </p:txBody>
      </p:sp>
      <p:sp>
        <p:nvSpPr>
          <p:cNvPr id="6" name="TextBox 5"/>
          <p:cNvSpPr txBox="1"/>
          <p:nvPr>
            <p:custDataLst>
              <p:tags r:id="rId4"/>
            </p:custDataLst>
          </p:nvPr>
        </p:nvSpPr>
        <p:spPr>
          <a:xfrm>
            <a:off x="4038600" y="6138863"/>
            <a:ext cx="1991443" cy="461665"/>
          </a:xfrm>
          <a:prstGeom prst="rect">
            <a:avLst/>
          </a:prstGeom>
          <a:noFill/>
        </p:spPr>
        <p:txBody>
          <a:bodyPr wrap="none" rtlCol="0">
            <a:spAutoFit/>
          </a:bodyPr>
          <a:lstStyle/>
          <a:p>
            <a:r>
              <a:rPr lang="en-US" sz="2400" dirty="0" smtClean="0">
                <a:solidFill>
                  <a:srgbClr val="800000"/>
                </a:solidFill>
              </a:rPr>
              <a:t>Eroded </a:t>
            </a:r>
            <a:r>
              <a:rPr lang="en-US" sz="2400" dirty="0">
                <a:solidFill>
                  <a:srgbClr val="800000"/>
                </a:solidFill>
              </a:rPr>
              <a:t>topsoil</a:t>
            </a:r>
          </a:p>
        </p:txBody>
      </p:sp>
    </p:spTree>
    <p:extLst>
      <p:ext uri="{BB962C8B-B14F-4D97-AF65-F5344CB8AC3E}">
        <p14:creationId xmlns:p14="http://schemas.microsoft.com/office/powerpoint/2010/main" val="311529779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dirty="0" smtClean="0"/>
              <a:t>On-Farm </a:t>
            </a:r>
            <a:r>
              <a:rPr lang="en-US" dirty="0"/>
              <a:t>N</a:t>
            </a:r>
            <a:r>
              <a:rPr lang="en-US" dirty="0" smtClean="0"/>
              <a:t>utrient </a:t>
            </a:r>
            <a:r>
              <a:rPr lang="en-US" dirty="0"/>
              <a:t>S</a:t>
            </a:r>
            <a:r>
              <a:rPr lang="en-US" dirty="0" smtClean="0"/>
              <a:t>ources</a:t>
            </a:r>
            <a:endParaRPr lang="en-US" dirty="0"/>
          </a:p>
        </p:txBody>
      </p:sp>
      <p:sp>
        <p:nvSpPr>
          <p:cNvPr id="3" name="Content Placeholder 2"/>
          <p:cNvSpPr>
            <a:spLocks noGrp="1"/>
          </p:cNvSpPr>
          <p:nvPr>
            <p:ph idx="1"/>
            <p:custDataLst>
              <p:tags r:id="rId2"/>
            </p:custDataLst>
          </p:nvPr>
        </p:nvSpPr>
        <p:spPr/>
        <p:txBody>
          <a:bodyPr/>
          <a:lstStyle/>
          <a:p>
            <a:r>
              <a:rPr lang="en-US" dirty="0"/>
              <a:t>Legumes (N from atmosphere)</a:t>
            </a:r>
          </a:p>
          <a:p>
            <a:r>
              <a:rPr lang="en-US" dirty="0"/>
              <a:t>Livestock (nutrients from crops/pasture via manure)</a:t>
            </a:r>
          </a:p>
          <a:p>
            <a:endParaRPr lang="en-US" dirty="0"/>
          </a:p>
        </p:txBody>
      </p:sp>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23148" t="10011" b="38600"/>
          <a:stretch/>
        </p:blipFill>
        <p:spPr>
          <a:xfrm>
            <a:off x="1409700" y="3489325"/>
            <a:ext cx="6324600" cy="2819400"/>
          </a:xfrm>
          <a:prstGeom prst="rect">
            <a:avLst/>
          </a:prstGeom>
        </p:spPr>
      </p:pic>
    </p:spTree>
    <p:extLst>
      <p:ext uri="{BB962C8B-B14F-4D97-AF65-F5344CB8AC3E}">
        <p14:creationId xmlns:p14="http://schemas.microsoft.com/office/powerpoint/2010/main" val="284693763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custDataLst>
              <p:tags r:id="rId1"/>
            </p:custDataLst>
          </p:nvPr>
        </p:nvSpPr>
        <p:spPr>
          <a:xfrm>
            <a:off x="457200" y="274638"/>
            <a:ext cx="8229600" cy="1143000"/>
          </a:xfrm>
        </p:spPr>
        <p:txBody>
          <a:bodyPr/>
          <a:lstStyle/>
          <a:p>
            <a:r>
              <a:rPr lang="en-US" dirty="0" smtClean="0"/>
              <a:t>Fertility in Organic Systems</a:t>
            </a:r>
            <a:endParaRPr lang="en-US" dirty="0"/>
          </a:p>
        </p:txBody>
      </p:sp>
      <p:sp>
        <p:nvSpPr>
          <p:cNvPr id="9" name="Content Placeholder 2"/>
          <p:cNvSpPr>
            <a:spLocks noGrp="1"/>
          </p:cNvSpPr>
          <p:nvPr>
            <p:ph sz="half" idx="1"/>
            <p:custDataLst>
              <p:tags r:id="rId2"/>
            </p:custDataLst>
          </p:nvPr>
        </p:nvSpPr>
        <p:spPr>
          <a:xfrm>
            <a:off x="457200" y="1628192"/>
            <a:ext cx="4038600" cy="4526280"/>
          </a:xfrm>
          <a:solidFill>
            <a:srgbClr val="B7ACA0">
              <a:alpha val="88000"/>
            </a:srgbClr>
          </a:solidFill>
        </p:spPr>
        <p:txBody>
          <a:bodyPr>
            <a:noAutofit/>
          </a:bodyPr>
          <a:lstStyle/>
          <a:p>
            <a:pPr marL="571500" indent="-571500">
              <a:buAutoNum type="romanUcPeriod"/>
            </a:pPr>
            <a:endParaRPr lang="en-US" sz="1100" dirty="0" smtClean="0"/>
          </a:p>
          <a:p>
            <a:pPr marL="571500" indent="-571500">
              <a:buAutoNum type="romanUcPeriod"/>
            </a:pPr>
            <a:r>
              <a:rPr lang="en-US" sz="3200" dirty="0" smtClean="0">
                <a:solidFill>
                  <a:schemeClr val="tx1">
                    <a:lumMod val="65000"/>
                    <a:lumOff val="35000"/>
                  </a:schemeClr>
                </a:solidFill>
              </a:rPr>
              <a:t>Crop nutrition</a:t>
            </a:r>
          </a:p>
          <a:p>
            <a:pPr marL="571500" indent="-571500">
              <a:buAutoNum type="romanUcPeriod"/>
            </a:pPr>
            <a:r>
              <a:rPr lang="en-US" sz="3200" dirty="0" smtClean="0">
                <a:solidFill>
                  <a:schemeClr val="tx1">
                    <a:lumMod val="65000"/>
                    <a:lumOff val="35000"/>
                  </a:schemeClr>
                </a:solidFill>
              </a:rPr>
              <a:t>Organic </a:t>
            </a:r>
            <a:r>
              <a:rPr lang="en-US" sz="3200" dirty="0">
                <a:solidFill>
                  <a:schemeClr val="tx1">
                    <a:lumMod val="65000"/>
                    <a:lumOff val="35000"/>
                  </a:schemeClr>
                </a:solidFill>
              </a:rPr>
              <a:t>fertility </a:t>
            </a:r>
            <a:r>
              <a:rPr lang="en-US" sz="3200" dirty="0" smtClean="0">
                <a:solidFill>
                  <a:schemeClr val="tx1">
                    <a:lumMod val="65000"/>
                    <a:lumOff val="35000"/>
                  </a:schemeClr>
                </a:solidFill>
              </a:rPr>
              <a:t>principles</a:t>
            </a:r>
          </a:p>
          <a:p>
            <a:pPr marL="571500" indent="-571500">
              <a:buAutoNum type="romanUcPeriod"/>
            </a:pPr>
            <a:r>
              <a:rPr lang="en-US" sz="3200" dirty="0" smtClean="0"/>
              <a:t>Meeting </a:t>
            </a:r>
            <a:r>
              <a:rPr lang="en-US" sz="3200" dirty="0"/>
              <a:t>organic </a:t>
            </a:r>
            <a:r>
              <a:rPr lang="en-US" sz="3200" dirty="0" smtClean="0"/>
              <a:t>standards</a:t>
            </a:r>
          </a:p>
          <a:p>
            <a:pPr marL="571500" indent="-571500">
              <a:buAutoNum type="romanUcPeriod"/>
            </a:pPr>
            <a:r>
              <a:rPr lang="en-US" sz="3200" dirty="0" smtClean="0"/>
              <a:t>Building </a:t>
            </a:r>
            <a:r>
              <a:rPr lang="en-US" sz="3200" dirty="0"/>
              <a:t>fertility through </a:t>
            </a:r>
            <a:r>
              <a:rPr lang="en-US" sz="3200" dirty="0" smtClean="0"/>
              <a:t>transition</a:t>
            </a:r>
            <a:endParaRPr lang="en-US" sz="3200" dirty="0"/>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95800" y="1628192"/>
            <a:ext cx="4106570" cy="4526280"/>
          </a:xfrm>
          <a:prstGeom prst="rect">
            <a:avLst/>
          </a:prstGeom>
        </p:spPr>
      </p:pic>
    </p:spTree>
    <p:extLst>
      <p:ext uri="{BB962C8B-B14F-4D97-AF65-F5344CB8AC3E}">
        <p14:creationId xmlns:p14="http://schemas.microsoft.com/office/powerpoint/2010/main" val="126703050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dirty="0"/>
              <a:t>Meeting </a:t>
            </a:r>
            <a:r>
              <a:rPr lang="en-US" dirty="0" smtClean="0"/>
              <a:t>Organic </a:t>
            </a:r>
            <a:r>
              <a:rPr lang="en-US" dirty="0"/>
              <a:t>S</a:t>
            </a:r>
            <a:r>
              <a:rPr lang="en-US" dirty="0" smtClean="0"/>
              <a:t>tandards</a:t>
            </a:r>
            <a:endParaRPr lang="en-US" dirty="0"/>
          </a:p>
        </p:txBody>
      </p:sp>
      <p:sp>
        <p:nvSpPr>
          <p:cNvPr id="3" name="Content Placeholder 2"/>
          <p:cNvSpPr>
            <a:spLocks noGrp="1"/>
          </p:cNvSpPr>
          <p:nvPr>
            <p:ph idx="1"/>
            <p:custDataLst>
              <p:tags r:id="rId2"/>
            </p:custDataLst>
          </p:nvPr>
        </p:nvSpPr>
        <p:spPr>
          <a:xfrm>
            <a:off x="457200" y="1600201"/>
            <a:ext cx="8229600" cy="1752600"/>
          </a:xfrm>
          <a:noFill/>
        </p:spPr>
        <p:txBody>
          <a:bodyPr/>
          <a:lstStyle/>
          <a:p>
            <a:r>
              <a:rPr lang="en-US" dirty="0"/>
              <a:t>Organic requirements</a:t>
            </a:r>
          </a:p>
          <a:p>
            <a:r>
              <a:rPr lang="en-US" dirty="0"/>
              <a:t>Permitted inputs</a:t>
            </a:r>
          </a:p>
          <a:p>
            <a:r>
              <a:rPr lang="en-US" dirty="0"/>
              <a:t>Prohibited inputs</a:t>
            </a:r>
          </a:p>
          <a:p>
            <a:endParaRPr lang="en-US" dirty="0">
              <a:solidFill>
                <a:srgbClr val="7030A0"/>
              </a:solidFill>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24200" y="3535364"/>
            <a:ext cx="3017836" cy="3017836"/>
          </a:xfrm>
          <a:prstGeom prst="rect">
            <a:avLst/>
          </a:prstGeom>
        </p:spPr>
      </p:pic>
    </p:spTree>
    <p:extLst>
      <p:ext uri="{BB962C8B-B14F-4D97-AF65-F5344CB8AC3E}">
        <p14:creationId xmlns:p14="http://schemas.microsoft.com/office/powerpoint/2010/main" val="71985784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224582"/>
            <a:ext cx="9144000" cy="5277198"/>
          </a:xfrm>
          <a:prstGeom prst="rect">
            <a:avLst/>
          </a:prstGeom>
        </p:spPr>
      </p:pic>
      <p:sp>
        <p:nvSpPr>
          <p:cNvPr id="2" name="Title 1"/>
          <p:cNvSpPr>
            <a:spLocks noGrp="1"/>
          </p:cNvSpPr>
          <p:nvPr>
            <p:ph type="title"/>
            <p:custDataLst>
              <p:tags r:id="rId1"/>
            </p:custDataLst>
          </p:nvPr>
        </p:nvSpPr>
        <p:spPr>
          <a:xfrm>
            <a:off x="457200" y="81582"/>
            <a:ext cx="8229600" cy="1143000"/>
          </a:xfrm>
        </p:spPr>
        <p:txBody>
          <a:bodyPr/>
          <a:lstStyle/>
          <a:p>
            <a:r>
              <a:rPr lang="en-US" dirty="0"/>
              <a:t>Organic </a:t>
            </a:r>
            <a:r>
              <a:rPr lang="en-US" dirty="0" smtClean="0"/>
              <a:t>Requirements</a:t>
            </a:r>
            <a:endParaRPr lang="en-US" dirty="0"/>
          </a:p>
        </p:txBody>
      </p:sp>
      <p:sp>
        <p:nvSpPr>
          <p:cNvPr id="3" name="Content Placeholder 2"/>
          <p:cNvSpPr>
            <a:spLocks noGrp="1"/>
          </p:cNvSpPr>
          <p:nvPr>
            <p:ph idx="1"/>
            <p:custDataLst>
              <p:tags r:id="rId2"/>
            </p:custDataLst>
          </p:nvPr>
        </p:nvSpPr>
        <p:spPr/>
        <p:txBody>
          <a:bodyPr>
            <a:normAutofit lnSpcReduction="10000"/>
          </a:bodyPr>
          <a:lstStyle/>
          <a:p>
            <a:pPr marL="0" indent="0" algn="ctr">
              <a:buNone/>
            </a:pPr>
            <a:r>
              <a:rPr lang="en-US" dirty="0" smtClean="0">
                <a:solidFill>
                  <a:srgbClr val="F8E180"/>
                </a:solidFill>
              </a:rPr>
              <a:t>“</a:t>
            </a:r>
            <a:r>
              <a:rPr lang="en-US" sz="3600" dirty="0" smtClean="0">
                <a:solidFill>
                  <a:srgbClr val="F8E180"/>
                </a:solidFill>
              </a:rPr>
              <a:t>Must </a:t>
            </a:r>
            <a:r>
              <a:rPr lang="en-US" sz="3600" dirty="0">
                <a:solidFill>
                  <a:srgbClr val="F8E180"/>
                </a:solidFill>
              </a:rPr>
              <a:t>manage crop nutrients and soil fertility through rotations, cover crops, and the application of plant and animal materials</a:t>
            </a:r>
            <a:r>
              <a:rPr lang="en-US" sz="3600" dirty="0" smtClean="0">
                <a:solidFill>
                  <a:srgbClr val="F8E180"/>
                </a:solidFill>
              </a:rPr>
              <a:t>”</a:t>
            </a:r>
          </a:p>
          <a:p>
            <a:pPr marL="0" indent="0" algn="ctr">
              <a:buNone/>
            </a:pPr>
            <a:endParaRPr lang="en-US" sz="3600" dirty="0">
              <a:solidFill>
                <a:srgbClr val="F8E180"/>
              </a:solidFill>
            </a:endParaRPr>
          </a:p>
          <a:p>
            <a:pPr marL="0" indent="0" algn="ctr">
              <a:buNone/>
            </a:pPr>
            <a:r>
              <a:rPr lang="en-US" sz="3600" dirty="0">
                <a:solidFill>
                  <a:srgbClr val="F8E180"/>
                </a:solidFill>
              </a:rPr>
              <a:t>“Must manage plant and animal materials to maintain or improve soil organic matter content”</a:t>
            </a:r>
          </a:p>
        </p:txBody>
      </p:sp>
    </p:spTree>
    <p:extLst>
      <p:ext uri="{BB962C8B-B14F-4D97-AF65-F5344CB8AC3E}">
        <p14:creationId xmlns:p14="http://schemas.microsoft.com/office/powerpoint/2010/main" val="428139983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fontScale="90000"/>
          </a:bodyPr>
          <a:lstStyle/>
          <a:p>
            <a:r>
              <a:rPr lang="en-US" dirty="0"/>
              <a:t>Meeting </a:t>
            </a:r>
            <a:r>
              <a:rPr lang="en-US" dirty="0" smtClean="0"/>
              <a:t>Certification </a:t>
            </a:r>
            <a:r>
              <a:rPr lang="en-US" dirty="0"/>
              <a:t>R</a:t>
            </a:r>
            <a:r>
              <a:rPr lang="en-US" dirty="0" smtClean="0"/>
              <a:t>equirements</a:t>
            </a:r>
            <a:endParaRPr lang="en-US" dirty="0"/>
          </a:p>
        </p:txBody>
      </p:sp>
      <p:sp>
        <p:nvSpPr>
          <p:cNvPr id="3" name="Content Placeholder 2"/>
          <p:cNvSpPr>
            <a:spLocks noGrp="1"/>
          </p:cNvSpPr>
          <p:nvPr>
            <p:ph idx="1"/>
            <p:custDataLst>
              <p:tags r:id="rId2"/>
            </p:custDataLst>
          </p:nvPr>
        </p:nvSpPr>
        <p:spPr>
          <a:xfrm>
            <a:off x="457200" y="1600200"/>
            <a:ext cx="4648200" cy="5029200"/>
          </a:xfrm>
        </p:spPr>
        <p:txBody>
          <a:bodyPr/>
          <a:lstStyle/>
          <a:p>
            <a:r>
              <a:rPr lang="en-US" dirty="0"/>
              <a:t>All applications of fertilizers, lime, other amendments must be documented in your Organic System Plan</a:t>
            </a:r>
          </a:p>
          <a:p>
            <a:r>
              <a:rPr lang="en-US" dirty="0"/>
              <a:t>Certifiers may </a:t>
            </a:r>
            <a:r>
              <a:rPr lang="en-US" dirty="0" smtClean="0"/>
              <a:t>differ in interpretation of guidelines: </a:t>
            </a:r>
            <a:r>
              <a:rPr lang="en-US" dirty="0"/>
              <a:t>when in doubt, ask!</a:t>
            </a:r>
          </a:p>
        </p:txBody>
      </p:sp>
      <p:pic>
        <p:nvPicPr>
          <p:cNvPr id="4" name="Content Placeholder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81600" y="2362200"/>
            <a:ext cx="3657600" cy="2743200"/>
          </a:xfrm>
          <a:prstGeom prst="rect">
            <a:avLst/>
          </a:prstGeom>
        </p:spPr>
      </p:pic>
    </p:spTree>
    <p:extLst>
      <p:ext uri="{BB962C8B-B14F-4D97-AF65-F5344CB8AC3E}">
        <p14:creationId xmlns:p14="http://schemas.microsoft.com/office/powerpoint/2010/main" val="22426182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dirty="0"/>
              <a:t>Crop </a:t>
            </a:r>
            <a:r>
              <a:rPr lang="en-US" dirty="0" smtClean="0"/>
              <a:t>Nutrition</a:t>
            </a:r>
            <a:endParaRPr lang="en-US" dirty="0"/>
          </a:p>
        </p:txBody>
      </p:sp>
      <p:sp>
        <p:nvSpPr>
          <p:cNvPr id="3" name="Content Placeholder 2"/>
          <p:cNvSpPr>
            <a:spLocks noGrp="1"/>
          </p:cNvSpPr>
          <p:nvPr>
            <p:ph idx="1"/>
            <p:custDataLst>
              <p:tags r:id="rId2"/>
            </p:custDataLst>
          </p:nvPr>
        </p:nvSpPr>
        <p:spPr>
          <a:xfrm>
            <a:off x="4526668" y="1600200"/>
            <a:ext cx="3657600" cy="4537686"/>
          </a:xfrm>
          <a:solidFill>
            <a:srgbClr val="72C007">
              <a:alpha val="44000"/>
            </a:srgbClr>
          </a:solidFill>
        </p:spPr>
        <p:txBody>
          <a:bodyPr>
            <a:normAutofit/>
          </a:bodyPr>
          <a:lstStyle/>
          <a:p>
            <a:pPr marL="577850" indent="-514350">
              <a:buFont typeface="+mj-lt"/>
              <a:buAutoNum type="alphaUcPeriod"/>
            </a:pPr>
            <a:endParaRPr lang="en-US" sz="100" dirty="0" smtClean="0"/>
          </a:p>
          <a:p>
            <a:pPr marL="577850" indent="-514350">
              <a:buFont typeface="+mj-lt"/>
              <a:buAutoNum type="alphaUcPeriod"/>
            </a:pPr>
            <a:r>
              <a:rPr lang="en-US" dirty="0" smtClean="0"/>
              <a:t>Macronutrients </a:t>
            </a:r>
            <a:r>
              <a:rPr lang="en-US" dirty="0"/>
              <a:t>and micronutrients</a:t>
            </a:r>
          </a:p>
          <a:p>
            <a:pPr marL="577850" indent="-514350">
              <a:buFont typeface="+mj-lt"/>
              <a:buAutoNum type="alphaUcPeriod"/>
            </a:pPr>
            <a:r>
              <a:rPr lang="en-US" dirty="0"/>
              <a:t>Nutrient deficiency</a:t>
            </a:r>
          </a:p>
          <a:p>
            <a:pPr marL="577850" indent="-514350">
              <a:buFont typeface="+mj-lt"/>
              <a:buAutoNum type="alphaUcPeriod"/>
            </a:pPr>
            <a:r>
              <a:rPr lang="en-US" dirty="0"/>
              <a:t>Nutrient availability</a:t>
            </a:r>
          </a:p>
          <a:p>
            <a:pPr marL="577850" indent="-514350">
              <a:buFont typeface="+mj-lt"/>
              <a:buAutoNum type="alphaUcPeriod"/>
            </a:pPr>
            <a:r>
              <a:rPr lang="en-US" dirty="0"/>
              <a:t>Adjusting pH</a:t>
            </a:r>
          </a:p>
        </p:txBody>
      </p:sp>
      <p:pic>
        <p:nvPicPr>
          <p:cNvPr id="4" name="Content Placeholder 3"/>
          <p:cNvPicPr>
            <a:picLocks noChangeAspect="1"/>
          </p:cNvPicPr>
          <p:nvPr/>
        </p:nvPicPr>
        <p:blipFill rotWithShape="1">
          <a:blip r:embed="rId5" cstate="print">
            <a:extLst>
              <a:ext uri="{28A0092B-C50C-407E-A947-70E740481C1C}">
                <a14:useLocalDpi xmlns:a14="http://schemas.microsoft.com/office/drawing/2010/main" val="0"/>
              </a:ext>
            </a:extLst>
          </a:blip>
          <a:srcRect t="4209" b="6128"/>
          <a:stretch/>
        </p:blipFill>
        <p:spPr>
          <a:xfrm>
            <a:off x="762000" y="1600200"/>
            <a:ext cx="3764668" cy="4537686"/>
          </a:xfrm>
          <a:prstGeom prst="rect">
            <a:avLst/>
          </a:prstGeom>
        </p:spPr>
      </p:pic>
    </p:spTree>
    <p:extLst>
      <p:ext uri="{BB962C8B-B14F-4D97-AF65-F5344CB8AC3E}">
        <p14:creationId xmlns:p14="http://schemas.microsoft.com/office/powerpoint/2010/main" val="161483418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fontScale="90000"/>
          </a:bodyPr>
          <a:lstStyle/>
          <a:p>
            <a:r>
              <a:rPr lang="en-US" dirty="0"/>
              <a:t>Organic </a:t>
            </a:r>
            <a:r>
              <a:rPr lang="en-US" dirty="0" smtClean="0"/>
              <a:t>Standards</a:t>
            </a:r>
            <a:r>
              <a:rPr lang="en-US" dirty="0"/>
              <a:t>: </a:t>
            </a:r>
            <a:r>
              <a:rPr lang="en-US" dirty="0" smtClean="0"/>
              <a:t/>
            </a:r>
            <a:br>
              <a:rPr lang="en-US" dirty="0" smtClean="0"/>
            </a:br>
            <a:r>
              <a:rPr lang="en-US" dirty="0" smtClean="0"/>
              <a:t>Permitted </a:t>
            </a:r>
            <a:r>
              <a:rPr lang="en-US" dirty="0"/>
              <a:t>M</a:t>
            </a:r>
            <a:r>
              <a:rPr lang="en-US" dirty="0" smtClean="0"/>
              <a:t>aterials</a:t>
            </a:r>
            <a:endParaRPr lang="en-US" dirty="0"/>
          </a:p>
        </p:txBody>
      </p:sp>
      <p:sp>
        <p:nvSpPr>
          <p:cNvPr id="3" name="Content Placeholder 2"/>
          <p:cNvSpPr>
            <a:spLocks noGrp="1"/>
          </p:cNvSpPr>
          <p:nvPr>
            <p:ph idx="1"/>
            <p:custDataLst>
              <p:tags r:id="rId2"/>
            </p:custDataLst>
          </p:nvPr>
        </p:nvSpPr>
        <p:spPr/>
        <p:txBody>
          <a:bodyPr>
            <a:normAutofit/>
          </a:bodyPr>
          <a:lstStyle/>
          <a:p>
            <a:r>
              <a:rPr lang="en-US" dirty="0"/>
              <a:t>Naturally occurring, non-synthetic substances</a:t>
            </a:r>
          </a:p>
          <a:p>
            <a:pPr lvl="1"/>
            <a:r>
              <a:rPr lang="en-US" dirty="0"/>
              <a:t>Limited specific exemptions for synthetic substances</a:t>
            </a:r>
          </a:p>
          <a:p>
            <a:r>
              <a:rPr lang="en-US" dirty="0"/>
              <a:t>Organic Materials Review Institute (OMRI) provides updated status of generic and commercial products</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1200" y="4728383"/>
            <a:ext cx="2209800" cy="1580342"/>
          </a:xfrm>
          <a:prstGeom prst="rect">
            <a:avLst/>
          </a:prstGeom>
        </p:spPr>
      </p:pic>
    </p:spTree>
    <p:extLst>
      <p:ext uri="{BB962C8B-B14F-4D97-AF65-F5344CB8AC3E}">
        <p14:creationId xmlns:p14="http://schemas.microsoft.com/office/powerpoint/2010/main" val="25069136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dirty="0"/>
              <a:t>Use of </a:t>
            </a:r>
            <a:r>
              <a:rPr lang="en-US" dirty="0" smtClean="0"/>
              <a:t>Permitted </a:t>
            </a:r>
            <a:r>
              <a:rPr lang="en-US" dirty="0"/>
              <a:t>M</a:t>
            </a:r>
            <a:r>
              <a:rPr lang="en-US" dirty="0" smtClean="0"/>
              <a:t>aterials</a:t>
            </a:r>
            <a:endParaRPr lang="en-US" dirty="0"/>
          </a:p>
        </p:txBody>
      </p:sp>
      <p:sp>
        <p:nvSpPr>
          <p:cNvPr id="3" name="Content Placeholder 2"/>
          <p:cNvSpPr>
            <a:spLocks noGrp="1"/>
          </p:cNvSpPr>
          <p:nvPr>
            <p:ph idx="1"/>
            <p:custDataLst>
              <p:tags r:id="rId2"/>
            </p:custDataLst>
          </p:nvPr>
        </p:nvSpPr>
        <p:spPr>
          <a:noFill/>
        </p:spPr>
        <p:txBody>
          <a:bodyPr>
            <a:normAutofit/>
          </a:bodyPr>
          <a:lstStyle/>
          <a:p>
            <a:r>
              <a:rPr lang="en-US" dirty="0"/>
              <a:t>May not cause contamination of crops, soil, or water</a:t>
            </a:r>
          </a:p>
          <a:p>
            <a:r>
              <a:rPr lang="en-US" dirty="0"/>
              <a:t>Use may be restricted even if substance is not prohibited</a:t>
            </a:r>
          </a:p>
          <a:p>
            <a:pPr lvl="1"/>
            <a:r>
              <a:rPr lang="en-US" dirty="0"/>
              <a:t>Manure application timing is restricted</a:t>
            </a:r>
          </a:p>
          <a:p>
            <a:pPr lvl="1"/>
            <a:r>
              <a:rPr lang="en-US" dirty="0"/>
              <a:t>Highly soluble mined fertilizers </a:t>
            </a:r>
            <a:r>
              <a:rPr lang="en-US" dirty="0" smtClean="0"/>
              <a:t>permitted </a:t>
            </a:r>
            <a:r>
              <a:rPr lang="en-US" dirty="0"/>
              <a:t>only in defined amounts and circumstances</a:t>
            </a:r>
          </a:p>
          <a:p>
            <a:pPr lvl="1"/>
            <a:r>
              <a:rPr lang="en-US" dirty="0"/>
              <a:t>Some nutrients only </a:t>
            </a:r>
            <a:r>
              <a:rPr lang="en-US" dirty="0" smtClean="0"/>
              <a:t>when deficient </a:t>
            </a:r>
            <a:endParaRPr lang="en-US" dirty="0"/>
          </a:p>
        </p:txBody>
      </p:sp>
      <p:pic>
        <p:nvPicPr>
          <p:cNvPr id="4" name="Picture 2" descr="G:\AGRO\TEXTBOOK\Research pictures\Field operations\DSCN1249.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9133" b="3875"/>
          <a:stretch/>
        </p:blipFill>
        <p:spPr bwMode="auto">
          <a:xfrm>
            <a:off x="234751" y="1417638"/>
            <a:ext cx="8674497" cy="50136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934390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fontScale="90000"/>
          </a:bodyPr>
          <a:lstStyle/>
          <a:p>
            <a:r>
              <a:rPr lang="en-US" dirty="0"/>
              <a:t>Organic </a:t>
            </a:r>
            <a:r>
              <a:rPr lang="en-US" dirty="0" smtClean="0"/>
              <a:t>Standards</a:t>
            </a:r>
            <a:r>
              <a:rPr lang="en-US" dirty="0"/>
              <a:t>: </a:t>
            </a:r>
            <a:r>
              <a:rPr lang="en-US" dirty="0" smtClean="0"/>
              <a:t/>
            </a:r>
            <a:br>
              <a:rPr lang="en-US" dirty="0" smtClean="0"/>
            </a:br>
            <a:r>
              <a:rPr lang="en-US" dirty="0" smtClean="0"/>
              <a:t>Prohibited </a:t>
            </a:r>
            <a:r>
              <a:rPr lang="en-US" dirty="0"/>
              <a:t>M</a:t>
            </a:r>
            <a:r>
              <a:rPr lang="en-US" dirty="0" smtClean="0"/>
              <a:t>aterials</a:t>
            </a:r>
            <a:endParaRPr lang="en-US" dirty="0"/>
          </a:p>
        </p:txBody>
      </p:sp>
      <p:sp>
        <p:nvSpPr>
          <p:cNvPr id="3" name="Content Placeholder 2"/>
          <p:cNvSpPr>
            <a:spLocks noGrp="1"/>
          </p:cNvSpPr>
          <p:nvPr>
            <p:ph idx="1"/>
            <p:custDataLst>
              <p:tags r:id="rId2"/>
            </p:custDataLst>
          </p:nvPr>
        </p:nvSpPr>
        <p:spPr>
          <a:xfrm>
            <a:off x="304800" y="1828798"/>
            <a:ext cx="4572000" cy="4525963"/>
          </a:xfrm>
        </p:spPr>
        <p:txBody>
          <a:bodyPr>
            <a:normAutofit/>
          </a:bodyPr>
          <a:lstStyle/>
          <a:p>
            <a:r>
              <a:rPr lang="en-US" dirty="0"/>
              <a:t>Synthetic substances unless specifically exempted</a:t>
            </a:r>
          </a:p>
          <a:p>
            <a:r>
              <a:rPr lang="en-US" dirty="0" smtClean="0"/>
              <a:t>Sewage </a:t>
            </a:r>
            <a:r>
              <a:rPr lang="en-US" dirty="0"/>
              <a:t>sludge</a:t>
            </a:r>
          </a:p>
          <a:p>
            <a:r>
              <a:rPr lang="en-US" dirty="0"/>
              <a:t>Substances derived from </a:t>
            </a:r>
            <a:r>
              <a:rPr lang="en-US" dirty="0" smtClean="0"/>
              <a:t>GMOs</a:t>
            </a:r>
            <a:endParaRPr lang="en-US" dirty="0"/>
          </a:p>
          <a:p>
            <a:r>
              <a:rPr lang="en-US" dirty="0"/>
              <a:t>Certain toxic natural </a:t>
            </a:r>
            <a:r>
              <a:rPr lang="en-US" dirty="0" smtClean="0"/>
              <a:t>substances</a:t>
            </a:r>
            <a:endParaRPr lang="en-US" dirty="0"/>
          </a:p>
        </p:txBody>
      </p:sp>
      <p:pic>
        <p:nvPicPr>
          <p:cNvPr id="4"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4052" t="6107" r="11580" b="3808"/>
          <a:stretch/>
        </p:blipFill>
        <p:spPr bwMode="auto">
          <a:xfrm>
            <a:off x="4983388" y="1918425"/>
            <a:ext cx="4141951" cy="4346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501151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custDataLst>
              <p:tags r:id="rId1"/>
            </p:custDataLst>
          </p:nvPr>
        </p:nvSpPr>
        <p:spPr>
          <a:xfrm>
            <a:off x="457200" y="274638"/>
            <a:ext cx="8229600" cy="1143000"/>
          </a:xfrm>
        </p:spPr>
        <p:txBody>
          <a:bodyPr/>
          <a:lstStyle/>
          <a:p>
            <a:r>
              <a:rPr lang="en-US" dirty="0" smtClean="0"/>
              <a:t>Fertility in Organic Systems</a:t>
            </a:r>
            <a:endParaRPr lang="en-US" dirty="0"/>
          </a:p>
        </p:txBody>
      </p:sp>
      <p:sp>
        <p:nvSpPr>
          <p:cNvPr id="9" name="Content Placeholder 2"/>
          <p:cNvSpPr>
            <a:spLocks noGrp="1"/>
          </p:cNvSpPr>
          <p:nvPr>
            <p:ph sz="half" idx="1"/>
            <p:custDataLst>
              <p:tags r:id="rId2"/>
            </p:custDataLst>
          </p:nvPr>
        </p:nvSpPr>
        <p:spPr>
          <a:xfrm>
            <a:off x="457200" y="1628192"/>
            <a:ext cx="4038600" cy="4526280"/>
          </a:xfrm>
          <a:solidFill>
            <a:srgbClr val="B7ACA0">
              <a:alpha val="88000"/>
            </a:srgbClr>
          </a:solidFill>
        </p:spPr>
        <p:txBody>
          <a:bodyPr>
            <a:noAutofit/>
          </a:bodyPr>
          <a:lstStyle/>
          <a:p>
            <a:pPr marL="571500" indent="-571500">
              <a:buAutoNum type="romanUcPeriod"/>
            </a:pPr>
            <a:endParaRPr lang="en-US" sz="1100" dirty="0" smtClean="0"/>
          </a:p>
          <a:p>
            <a:pPr marL="571500" indent="-571500">
              <a:buAutoNum type="romanUcPeriod"/>
            </a:pPr>
            <a:r>
              <a:rPr lang="en-US" sz="3200" dirty="0" smtClean="0">
                <a:solidFill>
                  <a:schemeClr val="tx1">
                    <a:lumMod val="65000"/>
                    <a:lumOff val="35000"/>
                  </a:schemeClr>
                </a:solidFill>
              </a:rPr>
              <a:t>Crop nutrition</a:t>
            </a:r>
          </a:p>
          <a:p>
            <a:pPr marL="571500" indent="-571500">
              <a:buAutoNum type="romanUcPeriod"/>
            </a:pPr>
            <a:r>
              <a:rPr lang="en-US" sz="3200" dirty="0" smtClean="0">
                <a:solidFill>
                  <a:schemeClr val="tx1">
                    <a:lumMod val="65000"/>
                    <a:lumOff val="35000"/>
                  </a:schemeClr>
                </a:solidFill>
              </a:rPr>
              <a:t>Organic </a:t>
            </a:r>
            <a:r>
              <a:rPr lang="en-US" sz="3200" dirty="0">
                <a:solidFill>
                  <a:schemeClr val="tx1">
                    <a:lumMod val="65000"/>
                    <a:lumOff val="35000"/>
                  </a:schemeClr>
                </a:solidFill>
              </a:rPr>
              <a:t>fertility </a:t>
            </a:r>
            <a:r>
              <a:rPr lang="en-US" sz="3200" dirty="0" smtClean="0">
                <a:solidFill>
                  <a:schemeClr val="tx1">
                    <a:lumMod val="65000"/>
                    <a:lumOff val="35000"/>
                  </a:schemeClr>
                </a:solidFill>
              </a:rPr>
              <a:t>principles</a:t>
            </a:r>
          </a:p>
          <a:p>
            <a:pPr marL="571500" indent="-571500">
              <a:buAutoNum type="romanUcPeriod"/>
            </a:pPr>
            <a:r>
              <a:rPr lang="en-US" sz="3200" dirty="0" smtClean="0">
                <a:solidFill>
                  <a:schemeClr val="tx1">
                    <a:lumMod val="65000"/>
                    <a:lumOff val="35000"/>
                  </a:schemeClr>
                </a:solidFill>
              </a:rPr>
              <a:t>Meeting </a:t>
            </a:r>
            <a:r>
              <a:rPr lang="en-US" sz="3200" dirty="0">
                <a:solidFill>
                  <a:schemeClr val="tx1">
                    <a:lumMod val="65000"/>
                    <a:lumOff val="35000"/>
                  </a:schemeClr>
                </a:solidFill>
              </a:rPr>
              <a:t>organic </a:t>
            </a:r>
            <a:r>
              <a:rPr lang="en-US" sz="3200" dirty="0" smtClean="0">
                <a:solidFill>
                  <a:schemeClr val="tx1">
                    <a:lumMod val="65000"/>
                    <a:lumOff val="35000"/>
                  </a:schemeClr>
                </a:solidFill>
              </a:rPr>
              <a:t>standards</a:t>
            </a:r>
          </a:p>
          <a:p>
            <a:pPr marL="571500" indent="-571500">
              <a:buAutoNum type="romanUcPeriod"/>
            </a:pPr>
            <a:r>
              <a:rPr lang="en-US" sz="3200" dirty="0" smtClean="0"/>
              <a:t>Building </a:t>
            </a:r>
            <a:r>
              <a:rPr lang="en-US" sz="3200" dirty="0"/>
              <a:t>fertility through </a:t>
            </a:r>
            <a:r>
              <a:rPr lang="en-US" sz="3200" dirty="0" smtClean="0"/>
              <a:t>transition</a:t>
            </a:r>
            <a:endParaRPr lang="en-US" sz="3200" dirty="0"/>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95800" y="1628192"/>
            <a:ext cx="4106570" cy="4526280"/>
          </a:xfrm>
          <a:prstGeom prst="rect">
            <a:avLst/>
          </a:prstGeom>
        </p:spPr>
      </p:pic>
    </p:spTree>
    <p:extLst>
      <p:ext uri="{BB962C8B-B14F-4D97-AF65-F5344CB8AC3E}">
        <p14:creationId xmlns:p14="http://schemas.microsoft.com/office/powerpoint/2010/main" val="137487183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fontScale="90000"/>
          </a:bodyPr>
          <a:lstStyle/>
          <a:p>
            <a:r>
              <a:rPr lang="en-US" dirty="0"/>
              <a:t>Building </a:t>
            </a:r>
            <a:r>
              <a:rPr lang="en-US" dirty="0" smtClean="0"/>
              <a:t>Fertility </a:t>
            </a:r>
            <a:r>
              <a:rPr lang="en-US" dirty="0"/>
              <a:t>through </a:t>
            </a:r>
            <a:r>
              <a:rPr lang="en-US" dirty="0" smtClean="0"/>
              <a:t>Transition</a:t>
            </a:r>
            <a:endParaRPr lang="en-US" dirty="0"/>
          </a:p>
        </p:txBody>
      </p:sp>
      <p:sp>
        <p:nvSpPr>
          <p:cNvPr id="3" name="Content Placeholder 2"/>
          <p:cNvSpPr>
            <a:spLocks noGrp="1"/>
          </p:cNvSpPr>
          <p:nvPr>
            <p:ph idx="1"/>
            <p:custDataLst>
              <p:tags r:id="rId2"/>
            </p:custDataLst>
          </p:nvPr>
        </p:nvSpPr>
        <p:spPr>
          <a:xfrm>
            <a:off x="457200" y="1600201"/>
            <a:ext cx="8229600" cy="2057400"/>
          </a:xfrm>
          <a:noFill/>
        </p:spPr>
        <p:txBody>
          <a:bodyPr/>
          <a:lstStyle/>
          <a:p>
            <a:r>
              <a:rPr lang="en-US" dirty="0"/>
              <a:t>Supporting crop yields</a:t>
            </a:r>
          </a:p>
          <a:p>
            <a:r>
              <a:rPr lang="en-US" dirty="0"/>
              <a:t>Monitoring soil health</a:t>
            </a:r>
          </a:p>
          <a:p>
            <a:r>
              <a:rPr lang="en-US" dirty="0"/>
              <a:t>Finding appropriate recommendations</a:t>
            </a:r>
          </a:p>
          <a:p>
            <a:endParaRPr lang="en-US" dirty="0">
              <a:solidFill>
                <a:srgbClr val="7030A0"/>
              </a:solidFill>
            </a:endParaRPr>
          </a:p>
        </p:txBody>
      </p:sp>
      <p:pic>
        <p:nvPicPr>
          <p:cNvPr id="4" name="Content Placeholder 3"/>
          <p:cNvPicPr>
            <a:picLocks noChangeAspect="1"/>
          </p:cNvPicPr>
          <p:nvPr/>
        </p:nvPicPr>
        <p:blipFill rotWithShape="1">
          <a:blip r:embed="rId5" cstate="print">
            <a:extLst>
              <a:ext uri="{28A0092B-C50C-407E-A947-70E740481C1C}">
                <a14:useLocalDpi xmlns:a14="http://schemas.microsoft.com/office/drawing/2010/main" val="0"/>
              </a:ext>
            </a:extLst>
          </a:blip>
          <a:srcRect b="24523"/>
          <a:stretch/>
        </p:blipFill>
        <p:spPr>
          <a:xfrm>
            <a:off x="1828800" y="3827464"/>
            <a:ext cx="5257800" cy="2658852"/>
          </a:xfrm>
          <a:prstGeom prst="rect">
            <a:avLst/>
          </a:prstGeom>
        </p:spPr>
      </p:pic>
    </p:spTree>
    <p:extLst>
      <p:ext uri="{BB962C8B-B14F-4D97-AF65-F5344CB8AC3E}">
        <p14:creationId xmlns:p14="http://schemas.microsoft.com/office/powerpoint/2010/main" val="308584888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dirty="0"/>
              <a:t>Supporting </a:t>
            </a:r>
            <a:r>
              <a:rPr lang="en-US" dirty="0" smtClean="0"/>
              <a:t>Crop </a:t>
            </a:r>
            <a:r>
              <a:rPr lang="en-US" dirty="0"/>
              <a:t>Y</a:t>
            </a:r>
            <a:r>
              <a:rPr lang="en-US" dirty="0" smtClean="0"/>
              <a:t>ields</a:t>
            </a:r>
            <a:endParaRPr lang="en-US" dirty="0"/>
          </a:p>
        </p:txBody>
      </p:sp>
      <p:sp>
        <p:nvSpPr>
          <p:cNvPr id="3" name="Content Placeholder 2"/>
          <p:cNvSpPr>
            <a:spLocks noGrp="1"/>
          </p:cNvSpPr>
          <p:nvPr>
            <p:ph idx="1"/>
            <p:custDataLst>
              <p:tags r:id="rId2"/>
            </p:custDataLst>
          </p:nvPr>
        </p:nvSpPr>
        <p:spPr/>
        <p:txBody>
          <a:bodyPr/>
          <a:lstStyle/>
          <a:p>
            <a:r>
              <a:rPr lang="en-US" dirty="0"/>
              <a:t>Fertility can dip in transition as the soil is beginning to be “fed”</a:t>
            </a:r>
          </a:p>
          <a:p>
            <a:r>
              <a:rPr lang="en-US" dirty="0"/>
              <a:t>Ensure adequate nutrients to crops during transition</a:t>
            </a:r>
          </a:p>
          <a:p>
            <a:endParaRPr lang="en-US" dirty="0"/>
          </a:p>
        </p:txBody>
      </p:sp>
      <p:pic>
        <p:nvPicPr>
          <p:cNvPr id="4" name="Content Placeholder 3"/>
          <p:cNvPicPr>
            <a:picLocks noChangeAspect="1"/>
          </p:cNvPicPr>
          <p:nvPr/>
        </p:nvPicPr>
        <p:blipFill rotWithShape="1">
          <a:blip r:embed="rId5" cstate="print">
            <a:extLst>
              <a:ext uri="{28A0092B-C50C-407E-A947-70E740481C1C}">
                <a14:useLocalDpi xmlns:a14="http://schemas.microsoft.com/office/drawing/2010/main" val="0"/>
              </a:ext>
            </a:extLst>
          </a:blip>
          <a:srcRect t="6735" b="19186"/>
          <a:stretch/>
        </p:blipFill>
        <p:spPr>
          <a:xfrm>
            <a:off x="3047999" y="3374303"/>
            <a:ext cx="5281589" cy="2934422"/>
          </a:xfrm>
          <a:prstGeom prst="rect">
            <a:avLst/>
          </a:prstGeom>
        </p:spPr>
      </p:pic>
    </p:spTree>
    <p:extLst>
      <p:ext uri="{BB962C8B-B14F-4D97-AF65-F5344CB8AC3E}">
        <p14:creationId xmlns:p14="http://schemas.microsoft.com/office/powerpoint/2010/main" val="332573515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dirty="0"/>
              <a:t>Monitoring Soil Health</a:t>
            </a:r>
          </a:p>
        </p:txBody>
      </p:sp>
      <p:sp>
        <p:nvSpPr>
          <p:cNvPr id="3" name="Content Placeholder 2"/>
          <p:cNvSpPr>
            <a:spLocks noGrp="1"/>
          </p:cNvSpPr>
          <p:nvPr>
            <p:ph idx="1"/>
            <p:custDataLst>
              <p:tags r:id="rId2"/>
            </p:custDataLst>
          </p:nvPr>
        </p:nvSpPr>
        <p:spPr/>
        <p:txBody>
          <a:bodyPr>
            <a:normAutofit/>
          </a:bodyPr>
          <a:lstStyle/>
          <a:p>
            <a:r>
              <a:rPr lang="en-US" dirty="0"/>
              <a:t>Must maintain or improve soil health</a:t>
            </a:r>
          </a:p>
          <a:p>
            <a:r>
              <a:rPr lang="en-US" dirty="0"/>
              <a:t>Must record outcomes of soil health practices</a:t>
            </a:r>
          </a:p>
        </p:txBody>
      </p:sp>
      <p:sp>
        <p:nvSpPr>
          <p:cNvPr id="5" name="TextBox 4"/>
          <p:cNvSpPr txBox="1"/>
          <p:nvPr>
            <p:custDataLst>
              <p:tags r:id="rId3"/>
            </p:custDataLst>
          </p:nvPr>
        </p:nvSpPr>
        <p:spPr>
          <a:xfrm>
            <a:off x="457199" y="3337504"/>
            <a:ext cx="4648201" cy="3083921"/>
          </a:xfrm>
          <a:prstGeom prst="rect">
            <a:avLst/>
          </a:prstGeom>
          <a:noFill/>
        </p:spPr>
        <p:txBody>
          <a:bodyPr wrap="square" rtlCol="0">
            <a:spAutoFit/>
          </a:bodyPr>
          <a:lstStyle/>
          <a:p>
            <a:pPr marL="342900" lvl="0" indent="-342900">
              <a:spcBef>
                <a:spcPct val="20000"/>
              </a:spcBef>
              <a:buFont typeface="Arial" panose="020B0604020202020204" pitchFamily="34" charset="0"/>
              <a:buChar char="•"/>
            </a:pPr>
            <a:r>
              <a:rPr lang="en-US" sz="3200" dirty="0">
                <a:solidFill>
                  <a:srgbClr val="800000"/>
                </a:solidFill>
                <a:latin typeface="Arial" panose="020B0604020202020204" pitchFamily="34" charset="0"/>
                <a:cs typeface="Arial" panose="020B0604020202020204" pitchFamily="34" charset="0"/>
              </a:rPr>
              <a:t>Track by:</a:t>
            </a:r>
          </a:p>
          <a:p>
            <a:pPr marL="742950" lvl="1" indent="-285750">
              <a:spcBef>
                <a:spcPct val="20000"/>
              </a:spcBef>
              <a:buFont typeface="Arial" panose="020B0604020202020204" pitchFamily="34" charset="0"/>
              <a:buChar char="–"/>
            </a:pPr>
            <a:r>
              <a:rPr lang="en-US" sz="2800" dirty="0">
                <a:solidFill>
                  <a:srgbClr val="800000"/>
                </a:solidFill>
                <a:latin typeface="Arial" panose="020B0604020202020204" pitchFamily="34" charset="0"/>
                <a:cs typeface="Arial" panose="020B0604020202020204" pitchFamily="34" charset="0"/>
              </a:rPr>
              <a:t>Yield trends</a:t>
            </a:r>
          </a:p>
          <a:p>
            <a:pPr marL="742950" lvl="1" indent="-285750">
              <a:spcBef>
                <a:spcPct val="20000"/>
              </a:spcBef>
              <a:buFont typeface="Arial" panose="020B0604020202020204" pitchFamily="34" charset="0"/>
              <a:buChar char="–"/>
            </a:pPr>
            <a:r>
              <a:rPr lang="en-US" sz="2800" dirty="0">
                <a:solidFill>
                  <a:srgbClr val="800000"/>
                </a:solidFill>
                <a:latin typeface="Arial" panose="020B0604020202020204" pitchFamily="34" charset="0"/>
                <a:cs typeface="Arial" panose="020B0604020202020204" pitchFamily="34" charset="0"/>
              </a:rPr>
              <a:t>Soil testing</a:t>
            </a:r>
          </a:p>
          <a:p>
            <a:pPr marL="742950" lvl="1" indent="-285750">
              <a:spcBef>
                <a:spcPct val="20000"/>
              </a:spcBef>
              <a:buFont typeface="Arial" panose="020B0604020202020204" pitchFamily="34" charset="0"/>
              <a:buChar char="–"/>
            </a:pPr>
            <a:r>
              <a:rPr lang="en-US" sz="2800" dirty="0">
                <a:solidFill>
                  <a:srgbClr val="800000"/>
                </a:solidFill>
                <a:latin typeface="Arial" panose="020B0604020202020204" pitchFamily="34" charset="0"/>
                <a:cs typeface="Arial" panose="020B0604020202020204" pitchFamily="34" charset="0"/>
              </a:rPr>
              <a:t>Plant tissue testing</a:t>
            </a:r>
          </a:p>
          <a:p>
            <a:pPr marL="742950" lvl="1" indent="-285750">
              <a:spcBef>
                <a:spcPct val="20000"/>
              </a:spcBef>
              <a:buFont typeface="Arial" panose="020B0604020202020204" pitchFamily="34" charset="0"/>
              <a:buChar char="–"/>
            </a:pPr>
            <a:r>
              <a:rPr lang="en-US" sz="2800" dirty="0">
                <a:solidFill>
                  <a:srgbClr val="800000"/>
                </a:solidFill>
                <a:latin typeface="Arial" panose="020B0604020202020204" pitchFamily="34" charset="0"/>
                <a:cs typeface="Arial" panose="020B0604020202020204" pitchFamily="34" charset="0"/>
              </a:rPr>
              <a:t>Metrics recommended by your certifier</a:t>
            </a:r>
          </a:p>
        </p:txBody>
      </p:sp>
      <p:pic>
        <p:nvPicPr>
          <p:cNvPr id="2051" name="Picture 3" descr="G:\AGRO\TEXTBOOK\Research pictures\Field operations\DSCN0948.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53000" y="3048000"/>
            <a:ext cx="4067552" cy="327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369941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dirty="0"/>
              <a:t>Soil Testing</a:t>
            </a:r>
          </a:p>
        </p:txBody>
      </p:sp>
      <p:sp>
        <p:nvSpPr>
          <p:cNvPr id="3" name="Content Placeholder 2"/>
          <p:cNvSpPr>
            <a:spLocks noGrp="1"/>
          </p:cNvSpPr>
          <p:nvPr>
            <p:ph idx="1"/>
            <p:custDataLst>
              <p:tags r:id="rId2"/>
            </p:custDataLst>
          </p:nvPr>
        </p:nvSpPr>
        <p:spPr>
          <a:xfrm>
            <a:off x="444500" y="1752600"/>
            <a:ext cx="8229600" cy="4203701"/>
          </a:xfrm>
        </p:spPr>
        <p:txBody>
          <a:bodyPr>
            <a:normAutofit/>
          </a:bodyPr>
          <a:lstStyle/>
          <a:p>
            <a:r>
              <a:rPr lang="en-US" dirty="0"/>
              <a:t>Helps to determine existing </a:t>
            </a:r>
            <a:r>
              <a:rPr lang="en-US" dirty="0" smtClean="0"/>
              <a:t>fertility</a:t>
            </a:r>
            <a:endParaRPr lang="en-US" dirty="0"/>
          </a:p>
          <a:p>
            <a:r>
              <a:rPr lang="en-US" dirty="0"/>
              <a:t>Can guide crop choice in transition </a:t>
            </a:r>
          </a:p>
          <a:p>
            <a:r>
              <a:rPr lang="en-US" dirty="0"/>
              <a:t>Monitor fertility throughout transition and afterward</a:t>
            </a:r>
          </a:p>
        </p:txBody>
      </p:sp>
      <p:sp>
        <p:nvSpPr>
          <p:cNvPr id="5" name="TextBox 4"/>
          <p:cNvSpPr txBox="1"/>
          <p:nvPr>
            <p:custDataLst>
              <p:tags r:id="rId3"/>
            </p:custDataLst>
          </p:nvPr>
        </p:nvSpPr>
        <p:spPr>
          <a:xfrm>
            <a:off x="282251" y="4117361"/>
            <a:ext cx="3810000" cy="1851819"/>
          </a:xfrm>
          <a:prstGeom prst="rect">
            <a:avLst/>
          </a:prstGeom>
          <a:noFill/>
        </p:spPr>
        <p:txBody>
          <a:bodyPr wrap="square" rtlCol="0">
            <a:spAutoFit/>
          </a:bodyPr>
          <a:lstStyle/>
          <a:p>
            <a:pPr marL="742950" lvl="1" indent="-285750">
              <a:spcBef>
                <a:spcPct val="20000"/>
              </a:spcBef>
              <a:buFont typeface="Arial" panose="020B0604020202020204" pitchFamily="34" charset="0"/>
              <a:buChar char="–"/>
            </a:pPr>
            <a:r>
              <a:rPr lang="en-US" sz="2800" dirty="0">
                <a:solidFill>
                  <a:srgbClr val="800000"/>
                </a:solidFill>
                <a:latin typeface="Arial" panose="020B0604020202020204" pitchFamily="34" charset="0"/>
                <a:cs typeface="Arial" panose="020B0604020202020204" pitchFamily="34" charset="0"/>
              </a:rPr>
              <a:t>Ensure that practices are improving fertility long-term</a:t>
            </a:r>
          </a:p>
        </p:txBody>
      </p:sp>
      <p:pic>
        <p:nvPicPr>
          <p:cNvPr id="6" name="Picture 5" descr="twebsam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76700" y="3657600"/>
            <a:ext cx="4495800" cy="2771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673055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dirty="0"/>
              <a:t>When and </a:t>
            </a:r>
            <a:r>
              <a:rPr lang="en-US" dirty="0" smtClean="0"/>
              <a:t>How </a:t>
            </a:r>
            <a:r>
              <a:rPr lang="en-US" dirty="0"/>
              <a:t>to </a:t>
            </a:r>
            <a:r>
              <a:rPr lang="en-US" dirty="0" smtClean="0"/>
              <a:t>Test </a:t>
            </a:r>
            <a:r>
              <a:rPr lang="en-US" dirty="0"/>
              <a:t>S</a:t>
            </a:r>
            <a:r>
              <a:rPr lang="en-US" dirty="0" smtClean="0"/>
              <a:t>oil</a:t>
            </a:r>
            <a:endParaRPr lang="en-US" dirty="0"/>
          </a:p>
        </p:txBody>
      </p:sp>
      <p:sp>
        <p:nvSpPr>
          <p:cNvPr id="3" name="Content Placeholder 2"/>
          <p:cNvSpPr>
            <a:spLocks noGrp="1"/>
          </p:cNvSpPr>
          <p:nvPr>
            <p:ph idx="1"/>
            <p:custDataLst>
              <p:tags r:id="rId2"/>
            </p:custDataLst>
          </p:nvPr>
        </p:nvSpPr>
        <p:spPr>
          <a:xfrm>
            <a:off x="457200" y="1600200"/>
            <a:ext cx="8229600" cy="4648200"/>
          </a:xfrm>
        </p:spPr>
        <p:txBody>
          <a:bodyPr>
            <a:normAutofit/>
          </a:bodyPr>
          <a:lstStyle/>
          <a:p>
            <a:r>
              <a:rPr lang="en-US" dirty="0"/>
              <a:t>Test before planting</a:t>
            </a:r>
          </a:p>
          <a:p>
            <a:pPr lvl="1"/>
            <a:r>
              <a:rPr lang="en-US" dirty="0"/>
              <a:t>Manage nutrient deficiencies proactively</a:t>
            </a:r>
          </a:p>
          <a:p>
            <a:pPr lvl="1"/>
            <a:r>
              <a:rPr lang="en-US" dirty="0"/>
              <a:t>When crop deficiency symptoms appear, yield has already been </a:t>
            </a:r>
            <a:r>
              <a:rPr lang="en-US" dirty="0" smtClean="0"/>
              <a:t>lost</a:t>
            </a:r>
            <a:endParaRPr lang="en-US" dirty="0"/>
          </a:p>
        </p:txBody>
      </p:sp>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t="57778"/>
          <a:stretch/>
        </p:blipFill>
        <p:spPr>
          <a:xfrm>
            <a:off x="956836" y="3907194"/>
            <a:ext cx="7230327" cy="2288899"/>
          </a:xfrm>
          <a:prstGeom prst="rect">
            <a:avLst/>
          </a:prstGeom>
        </p:spPr>
      </p:pic>
    </p:spTree>
    <p:extLst>
      <p:ext uri="{BB962C8B-B14F-4D97-AF65-F5344CB8AC3E}">
        <p14:creationId xmlns:p14="http://schemas.microsoft.com/office/powerpoint/2010/main" val="312697028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dirty="0"/>
              <a:t>When and </a:t>
            </a:r>
            <a:r>
              <a:rPr lang="en-US" dirty="0" smtClean="0"/>
              <a:t>How </a:t>
            </a:r>
            <a:r>
              <a:rPr lang="en-US" dirty="0"/>
              <a:t>to </a:t>
            </a:r>
            <a:r>
              <a:rPr lang="en-US" dirty="0" smtClean="0"/>
              <a:t>Test </a:t>
            </a:r>
            <a:r>
              <a:rPr lang="en-US" dirty="0"/>
              <a:t>S</a:t>
            </a:r>
            <a:r>
              <a:rPr lang="en-US" dirty="0" smtClean="0"/>
              <a:t>oil</a:t>
            </a:r>
            <a:endParaRPr lang="en-US" dirty="0"/>
          </a:p>
        </p:txBody>
      </p:sp>
      <p:sp>
        <p:nvSpPr>
          <p:cNvPr id="3" name="Content Placeholder 2"/>
          <p:cNvSpPr>
            <a:spLocks noGrp="1"/>
          </p:cNvSpPr>
          <p:nvPr>
            <p:ph idx="1"/>
            <p:custDataLst>
              <p:tags r:id="rId2"/>
            </p:custDataLst>
          </p:nvPr>
        </p:nvSpPr>
        <p:spPr>
          <a:xfrm>
            <a:off x="457200" y="1600200"/>
            <a:ext cx="4953000" cy="4648200"/>
          </a:xfrm>
        </p:spPr>
        <p:txBody>
          <a:bodyPr>
            <a:normAutofit/>
          </a:bodyPr>
          <a:lstStyle/>
          <a:p>
            <a:r>
              <a:rPr lang="en-US" dirty="0" smtClean="0"/>
              <a:t>Representative </a:t>
            </a:r>
            <a:r>
              <a:rPr lang="en-US" dirty="0"/>
              <a:t>sample of field</a:t>
            </a:r>
          </a:p>
          <a:p>
            <a:pPr lvl="1"/>
            <a:r>
              <a:rPr lang="en-US" dirty="0"/>
              <a:t>Divide field into uniform areas (&lt;20 A for level fields; &lt;5 A for hilly)</a:t>
            </a:r>
          </a:p>
          <a:p>
            <a:pPr lvl="1"/>
            <a:r>
              <a:rPr lang="en-US" dirty="0"/>
              <a:t>Collect 15-30 cores in a zigzag pattern across each area</a:t>
            </a:r>
          </a:p>
          <a:p>
            <a:pPr lvl="1"/>
            <a:r>
              <a:rPr lang="en-US" dirty="0"/>
              <a:t>Sample to 6-8 inches</a:t>
            </a:r>
          </a:p>
          <a:p>
            <a:endParaRPr lang="en-US" dirty="0"/>
          </a:p>
        </p:txBody>
      </p:sp>
      <p:grpSp>
        <p:nvGrpSpPr>
          <p:cNvPr id="4" name="Group 3"/>
          <p:cNvGrpSpPr/>
          <p:nvPr/>
        </p:nvGrpSpPr>
        <p:grpSpPr>
          <a:xfrm>
            <a:off x="6096000" y="2362200"/>
            <a:ext cx="2590800" cy="2590800"/>
            <a:chOff x="4953000" y="2895600"/>
            <a:chExt cx="2590800" cy="2590800"/>
          </a:xfrm>
        </p:grpSpPr>
        <p:grpSp>
          <p:nvGrpSpPr>
            <p:cNvPr id="5" name="Group 4"/>
            <p:cNvGrpSpPr/>
            <p:nvPr/>
          </p:nvGrpSpPr>
          <p:grpSpPr>
            <a:xfrm>
              <a:off x="4953000" y="2895600"/>
              <a:ext cx="2590800" cy="2590800"/>
              <a:chOff x="1781042" y="2426037"/>
              <a:chExt cx="2590800" cy="2590800"/>
            </a:xfrm>
          </p:grpSpPr>
          <p:grpSp>
            <p:nvGrpSpPr>
              <p:cNvPr id="7" name="Group 6"/>
              <p:cNvGrpSpPr/>
              <p:nvPr/>
            </p:nvGrpSpPr>
            <p:grpSpPr>
              <a:xfrm>
                <a:off x="1781042" y="2426037"/>
                <a:ext cx="2590800" cy="2590800"/>
                <a:chOff x="3276600" y="2133600"/>
                <a:chExt cx="2590800" cy="2590800"/>
              </a:xfrm>
            </p:grpSpPr>
            <p:grpSp>
              <p:nvGrpSpPr>
                <p:cNvPr id="10" name="Group 9"/>
                <p:cNvGrpSpPr>
                  <a:grpSpLocks/>
                </p:cNvGrpSpPr>
                <p:nvPr/>
              </p:nvGrpSpPr>
              <p:grpSpPr bwMode="auto">
                <a:xfrm>
                  <a:off x="3276600" y="2133600"/>
                  <a:ext cx="2590800" cy="2590800"/>
                  <a:chOff x="4128" y="2688"/>
                  <a:chExt cx="1632" cy="1632"/>
                </a:xfrm>
                <a:solidFill>
                  <a:srgbClr val="87794A"/>
                </a:solidFill>
              </p:grpSpPr>
              <p:sp>
                <p:nvSpPr>
                  <p:cNvPr id="20" name="Rectangle 19"/>
                  <p:cNvSpPr>
                    <a:spLocks noChangeArrowheads="1"/>
                  </p:cNvSpPr>
                  <p:nvPr>
                    <p:custDataLst>
                      <p:tags r:id="rId16"/>
                    </p:custDataLst>
                  </p:nvPr>
                </p:nvSpPr>
                <p:spPr bwMode="auto">
                  <a:xfrm>
                    <a:off x="4128" y="2688"/>
                    <a:ext cx="1632" cy="1632"/>
                  </a:xfrm>
                  <a:prstGeom prst="rect">
                    <a:avLst/>
                  </a:prstGeom>
                  <a:grpFill/>
                  <a:ln w="9525">
                    <a:solidFill>
                      <a:schemeClr val="tx1"/>
                    </a:solidFill>
                    <a:miter lim="800000"/>
                    <a:headEnd/>
                    <a:tailEnd/>
                  </a:ln>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spcBef>
                        <a:spcPct val="0"/>
                      </a:spcBef>
                      <a:buClrTx/>
                      <a:buSzTx/>
                      <a:buFontTx/>
                      <a:buNone/>
                    </a:pPr>
                    <a:endParaRPr lang="en-US" altLang="en-US" sz="2400">
                      <a:latin typeface="Times New Roman" charset="0"/>
                    </a:endParaRPr>
                  </a:p>
                </p:txBody>
              </p:sp>
              <p:sp>
                <p:nvSpPr>
                  <p:cNvPr id="21" name="Line 39"/>
                  <p:cNvSpPr>
                    <a:spLocks noChangeShapeType="1"/>
                  </p:cNvSpPr>
                  <p:nvPr>
                    <p:custDataLst>
                      <p:tags r:id="rId17"/>
                    </p:custDataLst>
                  </p:nvPr>
                </p:nvSpPr>
                <p:spPr bwMode="auto">
                  <a:xfrm flipV="1">
                    <a:off x="4416" y="3984"/>
                    <a:ext cx="528" cy="192"/>
                  </a:xfrm>
                  <a:prstGeom prst="line">
                    <a:avLst/>
                  </a:prstGeom>
                  <a:grpFill/>
                  <a:ln w="9525">
                    <a:solidFill>
                      <a:schemeClr val="tx1"/>
                    </a:solidFill>
                    <a:round/>
                    <a:headEnd/>
                    <a:tailEnd/>
                  </a:ln>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2" name="Line 40"/>
                  <p:cNvSpPr>
                    <a:spLocks noChangeShapeType="1"/>
                  </p:cNvSpPr>
                  <p:nvPr>
                    <p:custDataLst>
                      <p:tags r:id="rId18"/>
                    </p:custDataLst>
                  </p:nvPr>
                </p:nvSpPr>
                <p:spPr bwMode="auto">
                  <a:xfrm flipH="1" flipV="1">
                    <a:off x="4608" y="3840"/>
                    <a:ext cx="288" cy="48"/>
                  </a:xfrm>
                  <a:prstGeom prst="line">
                    <a:avLst/>
                  </a:prstGeom>
                  <a:grpFill/>
                  <a:ln w="9525">
                    <a:solidFill>
                      <a:schemeClr val="tx1"/>
                    </a:solidFill>
                    <a:round/>
                    <a:headEnd/>
                    <a:tailEnd/>
                  </a:ln>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3" name="Line 41"/>
                  <p:cNvSpPr>
                    <a:spLocks noChangeShapeType="1"/>
                  </p:cNvSpPr>
                  <p:nvPr>
                    <p:custDataLst>
                      <p:tags r:id="rId19"/>
                    </p:custDataLst>
                  </p:nvPr>
                </p:nvSpPr>
                <p:spPr bwMode="auto">
                  <a:xfrm flipV="1">
                    <a:off x="4464" y="2832"/>
                    <a:ext cx="240" cy="432"/>
                  </a:xfrm>
                  <a:prstGeom prst="line">
                    <a:avLst/>
                  </a:prstGeom>
                  <a:grpFill/>
                  <a:ln w="9525">
                    <a:solidFill>
                      <a:schemeClr val="tx1"/>
                    </a:solidFill>
                    <a:round/>
                    <a:headEnd/>
                    <a:tailEnd/>
                  </a:ln>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4" name="Line 42"/>
                  <p:cNvSpPr>
                    <a:spLocks noChangeShapeType="1"/>
                  </p:cNvSpPr>
                  <p:nvPr>
                    <p:custDataLst>
                      <p:tags r:id="rId20"/>
                    </p:custDataLst>
                  </p:nvPr>
                </p:nvSpPr>
                <p:spPr bwMode="auto">
                  <a:xfrm flipH="1" flipV="1">
                    <a:off x="4416" y="3264"/>
                    <a:ext cx="336" cy="144"/>
                  </a:xfrm>
                  <a:prstGeom prst="line">
                    <a:avLst/>
                  </a:prstGeom>
                  <a:grpFill/>
                  <a:ln w="9525">
                    <a:solidFill>
                      <a:schemeClr val="tx1"/>
                    </a:solidFill>
                    <a:round/>
                    <a:headEnd/>
                    <a:tailEnd/>
                  </a:ln>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5" name="Line 43"/>
                  <p:cNvSpPr>
                    <a:spLocks noChangeShapeType="1"/>
                  </p:cNvSpPr>
                  <p:nvPr>
                    <p:custDataLst>
                      <p:tags r:id="rId21"/>
                    </p:custDataLst>
                  </p:nvPr>
                </p:nvSpPr>
                <p:spPr bwMode="auto">
                  <a:xfrm flipH="1" flipV="1">
                    <a:off x="4704" y="2832"/>
                    <a:ext cx="576" cy="96"/>
                  </a:xfrm>
                  <a:prstGeom prst="line">
                    <a:avLst/>
                  </a:prstGeom>
                  <a:grpFill/>
                  <a:ln w="9525">
                    <a:solidFill>
                      <a:schemeClr val="tx1"/>
                    </a:solidFill>
                    <a:round/>
                    <a:headEnd/>
                    <a:tailEnd/>
                  </a:ln>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6" name="Line 44"/>
                  <p:cNvSpPr>
                    <a:spLocks noChangeShapeType="1"/>
                  </p:cNvSpPr>
                  <p:nvPr>
                    <p:custDataLst>
                      <p:tags r:id="rId22"/>
                    </p:custDataLst>
                  </p:nvPr>
                </p:nvSpPr>
                <p:spPr bwMode="auto">
                  <a:xfrm flipV="1">
                    <a:off x="4560" y="3456"/>
                    <a:ext cx="192" cy="336"/>
                  </a:xfrm>
                  <a:prstGeom prst="line">
                    <a:avLst/>
                  </a:prstGeom>
                  <a:grpFill/>
                  <a:ln w="9525">
                    <a:solidFill>
                      <a:schemeClr val="tx1"/>
                    </a:solidFill>
                    <a:round/>
                    <a:headEnd/>
                    <a:tailEnd/>
                  </a:ln>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7" name="Line 45"/>
                  <p:cNvSpPr>
                    <a:spLocks noChangeShapeType="1"/>
                  </p:cNvSpPr>
                  <p:nvPr>
                    <p:custDataLst>
                      <p:tags r:id="rId23"/>
                    </p:custDataLst>
                  </p:nvPr>
                </p:nvSpPr>
                <p:spPr bwMode="auto">
                  <a:xfrm>
                    <a:off x="5088" y="3600"/>
                    <a:ext cx="528" cy="144"/>
                  </a:xfrm>
                  <a:prstGeom prst="line">
                    <a:avLst/>
                  </a:prstGeom>
                  <a:grpFill/>
                  <a:ln w="9525">
                    <a:solidFill>
                      <a:schemeClr val="tx1"/>
                    </a:solidFill>
                    <a:round/>
                    <a:headEnd/>
                    <a:tailEnd/>
                  </a:ln>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8" name="Line 46"/>
                  <p:cNvSpPr>
                    <a:spLocks noChangeShapeType="1"/>
                  </p:cNvSpPr>
                  <p:nvPr>
                    <p:custDataLst>
                      <p:tags r:id="rId24"/>
                    </p:custDataLst>
                  </p:nvPr>
                </p:nvSpPr>
                <p:spPr bwMode="auto">
                  <a:xfrm flipV="1">
                    <a:off x="4992" y="3408"/>
                    <a:ext cx="480" cy="144"/>
                  </a:xfrm>
                  <a:prstGeom prst="line">
                    <a:avLst/>
                  </a:prstGeom>
                  <a:grpFill/>
                  <a:ln w="9525">
                    <a:solidFill>
                      <a:schemeClr val="tx1"/>
                    </a:solidFill>
                    <a:round/>
                    <a:headEnd/>
                    <a:tailEnd/>
                  </a:ln>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9" name="Line 47"/>
                  <p:cNvSpPr>
                    <a:spLocks noChangeShapeType="1"/>
                  </p:cNvSpPr>
                  <p:nvPr>
                    <p:custDataLst>
                      <p:tags r:id="rId25"/>
                    </p:custDataLst>
                  </p:nvPr>
                </p:nvSpPr>
                <p:spPr bwMode="auto">
                  <a:xfrm flipV="1">
                    <a:off x="5184" y="3840"/>
                    <a:ext cx="432" cy="288"/>
                  </a:xfrm>
                  <a:prstGeom prst="line">
                    <a:avLst/>
                  </a:prstGeom>
                  <a:grpFill/>
                  <a:ln w="9525">
                    <a:solidFill>
                      <a:schemeClr val="tx1"/>
                    </a:solidFill>
                    <a:round/>
                    <a:headEnd/>
                    <a:tailEnd/>
                  </a:ln>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0" name="Oval 29"/>
                  <p:cNvSpPr>
                    <a:spLocks noChangeArrowheads="1"/>
                  </p:cNvSpPr>
                  <p:nvPr>
                    <p:custDataLst>
                      <p:tags r:id="rId26"/>
                    </p:custDataLst>
                  </p:nvPr>
                </p:nvSpPr>
                <p:spPr bwMode="auto">
                  <a:xfrm>
                    <a:off x="4656" y="2784"/>
                    <a:ext cx="96" cy="96"/>
                  </a:xfrm>
                  <a:prstGeom prst="ellipse">
                    <a:avLst/>
                  </a:prstGeom>
                  <a:grpFill/>
                  <a:ln w="9525">
                    <a:solidFill>
                      <a:schemeClr val="tx1"/>
                    </a:solidFill>
                    <a:round/>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spcBef>
                        <a:spcPct val="0"/>
                      </a:spcBef>
                      <a:buClrTx/>
                      <a:buSzTx/>
                      <a:buFontTx/>
                      <a:buNone/>
                    </a:pPr>
                    <a:endParaRPr lang="en-US" altLang="en-US" sz="2400">
                      <a:latin typeface="Times New Roman" charset="0"/>
                    </a:endParaRPr>
                  </a:p>
                </p:txBody>
              </p:sp>
              <p:sp>
                <p:nvSpPr>
                  <p:cNvPr id="31" name="Oval 30"/>
                  <p:cNvSpPr>
                    <a:spLocks noChangeArrowheads="1"/>
                  </p:cNvSpPr>
                  <p:nvPr>
                    <p:custDataLst>
                      <p:tags r:id="rId27"/>
                    </p:custDataLst>
                  </p:nvPr>
                </p:nvSpPr>
                <p:spPr bwMode="auto">
                  <a:xfrm>
                    <a:off x="4368" y="4128"/>
                    <a:ext cx="96" cy="96"/>
                  </a:xfrm>
                  <a:prstGeom prst="ellipse">
                    <a:avLst/>
                  </a:prstGeom>
                  <a:grpFill/>
                  <a:ln w="9525">
                    <a:solidFill>
                      <a:schemeClr val="tx1"/>
                    </a:solidFill>
                    <a:round/>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spcBef>
                        <a:spcPct val="0"/>
                      </a:spcBef>
                      <a:buClrTx/>
                      <a:buSzTx/>
                      <a:buFontTx/>
                      <a:buNone/>
                    </a:pPr>
                    <a:endParaRPr lang="en-US" altLang="en-US" sz="2400">
                      <a:latin typeface="Times New Roman" charset="0"/>
                    </a:endParaRPr>
                  </a:p>
                </p:txBody>
              </p:sp>
              <p:sp>
                <p:nvSpPr>
                  <p:cNvPr id="32" name="Oval 31"/>
                  <p:cNvSpPr>
                    <a:spLocks noChangeArrowheads="1"/>
                  </p:cNvSpPr>
                  <p:nvPr>
                    <p:custDataLst>
                      <p:tags r:id="rId28"/>
                    </p:custDataLst>
                  </p:nvPr>
                </p:nvSpPr>
                <p:spPr bwMode="auto">
                  <a:xfrm>
                    <a:off x="4704" y="3408"/>
                    <a:ext cx="96" cy="96"/>
                  </a:xfrm>
                  <a:prstGeom prst="ellipse">
                    <a:avLst/>
                  </a:prstGeom>
                  <a:grpFill/>
                  <a:ln w="9525">
                    <a:solidFill>
                      <a:schemeClr val="tx1"/>
                    </a:solidFill>
                    <a:round/>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spcBef>
                        <a:spcPct val="0"/>
                      </a:spcBef>
                      <a:buClrTx/>
                      <a:buSzTx/>
                      <a:buFontTx/>
                      <a:buNone/>
                    </a:pPr>
                    <a:endParaRPr lang="en-US" altLang="en-US" sz="2400">
                      <a:latin typeface="Times New Roman" charset="0"/>
                    </a:endParaRPr>
                  </a:p>
                </p:txBody>
              </p:sp>
              <p:sp>
                <p:nvSpPr>
                  <p:cNvPr id="33" name="Oval 32"/>
                  <p:cNvSpPr>
                    <a:spLocks noChangeArrowheads="1"/>
                  </p:cNvSpPr>
                  <p:nvPr>
                    <p:custDataLst>
                      <p:tags r:id="rId29"/>
                    </p:custDataLst>
                  </p:nvPr>
                </p:nvSpPr>
                <p:spPr bwMode="auto">
                  <a:xfrm>
                    <a:off x="4416" y="3216"/>
                    <a:ext cx="96" cy="96"/>
                  </a:xfrm>
                  <a:prstGeom prst="ellipse">
                    <a:avLst/>
                  </a:prstGeom>
                  <a:grpFill/>
                  <a:ln w="9525">
                    <a:solidFill>
                      <a:schemeClr val="tx1"/>
                    </a:solidFill>
                    <a:round/>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spcBef>
                        <a:spcPct val="0"/>
                      </a:spcBef>
                      <a:buClrTx/>
                      <a:buSzTx/>
                      <a:buFontTx/>
                      <a:buNone/>
                    </a:pPr>
                    <a:endParaRPr lang="en-US" altLang="en-US" sz="2400">
                      <a:latin typeface="Times New Roman" charset="0"/>
                    </a:endParaRPr>
                  </a:p>
                </p:txBody>
              </p:sp>
              <p:sp>
                <p:nvSpPr>
                  <p:cNvPr id="34" name="Oval 33"/>
                  <p:cNvSpPr>
                    <a:spLocks noChangeArrowheads="1"/>
                  </p:cNvSpPr>
                  <p:nvPr>
                    <p:custDataLst>
                      <p:tags r:id="rId30"/>
                    </p:custDataLst>
                  </p:nvPr>
                </p:nvSpPr>
                <p:spPr bwMode="auto">
                  <a:xfrm>
                    <a:off x="4972" y="3532"/>
                    <a:ext cx="96" cy="96"/>
                  </a:xfrm>
                  <a:prstGeom prst="ellipse">
                    <a:avLst/>
                  </a:prstGeom>
                  <a:grpFill/>
                  <a:ln w="9525">
                    <a:solidFill>
                      <a:schemeClr val="tx1"/>
                    </a:solidFill>
                    <a:round/>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spcBef>
                        <a:spcPct val="0"/>
                      </a:spcBef>
                      <a:buClrTx/>
                      <a:buSzTx/>
                      <a:buFontTx/>
                      <a:buNone/>
                    </a:pPr>
                    <a:endParaRPr lang="en-US" altLang="en-US" sz="2400">
                      <a:latin typeface="Times New Roman" charset="0"/>
                    </a:endParaRPr>
                  </a:p>
                </p:txBody>
              </p:sp>
              <p:sp>
                <p:nvSpPr>
                  <p:cNvPr id="35" name="Oval 34"/>
                  <p:cNvSpPr>
                    <a:spLocks noChangeArrowheads="1"/>
                  </p:cNvSpPr>
                  <p:nvPr>
                    <p:custDataLst>
                      <p:tags r:id="rId31"/>
                    </p:custDataLst>
                  </p:nvPr>
                </p:nvSpPr>
                <p:spPr bwMode="auto">
                  <a:xfrm>
                    <a:off x="5376" y="3370"/>
                    <a:ext cx="96" cy="96"/>
                  </a:xfrm>
                  <a:prstGeom prst="ellipse">
                    <a:avLst/>
                  </a:prstGeom>
                  <a:grpFill/>
                  <a:ln w="9525">
                    <a:solidFill>
                      <a:schemeClr val="tx1"/>
                    </a:solidFill>
                    <a:round/>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spcBef>
                        <a:spcPct val="0"/>
                      </a:spcBef>
                      <a:buClrTx/>
                      <a:buSzTx/>
                      <a:buFontTx/>
                      <a:buNone/>
                    </a:pPr>
                    <a:endParaRPr lang="en-US" altLang="en-US" sz="2400">
                      <a:latin typeface="Times New Roman" charset="0"/>
                    </a:endParaRPr>
                  </a:p>
                </p:txBody>
              </p:sp>
              <p:sp>
                <p:nvSpPr>
                  <p:cNvPr id="36" name="Oval 35"/>
                  <p:cNvSpPr>
                    <a:spLocks noChangeArrowheads="1"/>
                  </p:cNvSpPr>
                  <p:nvPr>
                    <p:custDataLst>
                      <p:tags r:id="rId32"/>
                    </p:custDataLst>
                  </p:nvPr>
                </p:nvSpPr>
                <p:spPr bwMode="auto">
                  <a:xfrm>
                    <a:off x="5098" y="4118"/>
                    <a:ext cx="96" cy="96"/>
                  </a:xfrm>
                  <a:prstGeom prst="ellipse">
                    <a:avLst/>
                  </a:prstGeom>
                  <a:grpFill/>
                  <a:ln w="9525">
                    <a:solidFill>
                      <a:schemeClr val="tx1"/>
                    </a:solidFill>
                    <a:round/>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spcBef>
                        <a:spcPct val="0"/>
                      </a:spcBef>
                      <a:buClrTx/>
                      <a:buSzTx/>
                      <a:buFontTx/>
                      <a:buNone/>
                    </a:pPr>
                    <a:endParaRPr lang="en-US" altLang="en-US" sz="2400">
                      <a:latin typeface="Times New Roman" charset="0"/>
                    </a:endParaRPr>
                  </a:p>
                </p:txBody>
              </p:sp>
              <p:sp>
                <p:nvSpPr>
                  <p:cNvPr id="37" name="Oval 36"/>
                  <p:cNvSpPr>
                    <a:spLocks noChangeArrowheads="1"/>
                  </p:cNvSpPr>
                  <p:nvPr>
                    <p:custDataLst>
                      <p:tags r:id="rId33"/>
                    </p:custDataLst>
                  </p:nvPr>
                </p:nvSpPr>
                <p:spPr bwMode="auto">
                  <a:xfrm>
                    <a:off x="5568" y="3744"/>
                    <a:ext cx="96" cy="96"/>
                  </a:xfrm>
                  <a:prstGeom prst="ellipse">
                    <a:avLst/>
                  </a:prstGeom>
                  <a:grpFill/>
                  <a:ln w="9525">
                    <a:solidFill>
                      <a:schemeClr val="tx1"/>
                    </a:solidFill>
                    <a:round/>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spcBef>
                        <a:spcPct val="0"/>
                      </a:spcBef>
                      <a:buClrTx/>
                      <a:buSzTx/>
                      <a:buFontTx/>
                      <a:buNone/>
                    </a:pPr>
                    <a:endParaRPr lang="en-US" altLang="en-US" sz="2400">
                      <a:latin typeface="Times New Roman" charset="0"/>
                    </a:endParaRPr>
                  </a:p>
                </p:txBody>
              </p:sp>
              <p:sp>
                <p:nvSpPr>
                  <p:cNvPr id="38" name="Oval 37"/>
                  <p:cNvSpPr>
                    <a:spLocks noChangeArrowheads="1"/>
                  </p:cNvSpPr>
                  <p:nvPr>
                    <p:custDataLst>
                      <p:tags r:id="rId34"/>
                    </p:custDataLst>
                  </p:nvPr>
                </p:nvSpPr>
                <p:spPr bwMode="auto">
                  <a:xfrm>
                    <a:off x="4896" y="3888"/>
                    <a:ext cx="96" cy="96"/>
                  </a:xfrm>
                  <a:prstGeom prst="ellipse">
                    <a:avLst/>
                  </a:prstGeom>
                  <a:grpFill/>
                  <a:ln w="9525">
                    <a:solidFill>
                      <a:schemeClr val="tx1"/>
                    </a:solidFill>
                    <a:round/>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spcBef>
                        <a:spcPct val="0"/>
                      </a:spcBef>
                      <a:buClrTx/>
                      <a:buSzTx/>
                      <a:buFontTx/>
                      <a:buNone/>
                    </a:pPr>
                    <a:endParaRPr lang="en-US" altLang="en-US" sz="2400">
                      <a:latin typeface="Times New Roman" charset="0"/>
                    </a:endParaRPr>
                  </a:p>
                </p:txBody>
              </p:sp>
              <p:sp>
                <p:nvSpPr>
                  <p:cNvPr id="39" name="Oval 38"/>
                  <p:cNvSpPr>
                    <a:spLocks noChangeArrowheads="1"/>
                  </p:cNvSpPr>
                  <p:nvPr>
                    <p:custDataLst>
                      <p:tags r:id="rId35"/>
                    </p:custDataLst>
                  </p:nvPr>
                </p:nvSpPr>
                <p:spPr bwMode="auto">
                  <a:xfrm>
                    <a:off x="4512" y="3744"/>
                    <a:ext cx="96" cy="96"/>
                  </a:xfrm>
                  <a:prstGeom prst="ellipse">
                    <a:avLst/>
                  </a:prstGeom>
                  <a:grpFill/>
                  <a:ln w="9525">
                    <a:solidFill>
                      <a:schemeClr val="tx1"/>
                    </a:solidFill>
                    <a:round/>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spcBef>
                        <a:spcPct val="0"/>
                      </a:spcBef>
                      <a:buClrTx/>
                      <a:buSzTx/>
                      <a:buFontTx/>
                      <a:buNone/>
                    </a:pPr>
                    <a:endParaRPr lang="en-US" altLang="en-US" sz="2400">
                      <a:latin typeface="Times New Roman" charset="0"/>
                    </a:endParaRPr>
                  </a:p>
                </p:txBody>
              </p:sp>
              <p:sp>
                <p:nvSpPr>
                  <p:cNvPr id="40" name="Line 58"/>
                  <p:cNvSpPr>
                    <a:spLocks noChangeShapeType="1"/>
                  </p:cNvSpPr>
                  <p:nvPr>
                    <p:custDataLst>
                      <p:tags r:id="rId36"/>
                    </p:custDataLst>
                  </p:nvPr>
                </p:nvSpPr>
                <p:spPr bwMode="auto">
                  <a:xfrm flipH="1">
                    <a:off x="4992" y="2928"/>
                    <a:ext cx="336" cy="144"/>
                  </a:xfrm>
                  <a:prstGeom prst="line">
                    <a:avLst/>
                  </a:prstGeom>
                  <a:grpFill/>
                  <a:ln w="9525">
                    <a:solidFill>
                      <a:schemeClr val="tx1"/>
                    </a:solidFill>
                    <a:round/>
                    <a:headEnd/>
                    <a:tailEnd/>
                  </a:ln>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1" name="Line 59"/>
                  <p:cNvSpPr>
                    <a:spLocks noChangeShapeType="1"/>
                  </p:cNvSpPr>
                  <p:nvPr>
                    <p:custDataLst>
                      <p:tags r:id="rId37"/>
                    </p:custDataLst>
                  </p:nvPr>
                </p:nvSpPr>
                <p:spPr bwMode="auto">
                  <a:xfrm flipH="1" flipV="1">
                    <a:off x="4944" y="3120"/>
                    <a:ext cx="432" cy="240"/>
                  </a:xfrm>
                  <a:prstGeom prst="line">
                    <a:avLst/>
                  </a:prstGeom>
                  <a:grpFill/>
                  <a:ln w="9525">
                    <a:solidFill>
                      <a:schemeClr val="tx1"/>
                    </a:solidFill>
                    <a:round/>
                    <a:headEnd/>
                    <a:tailEnd/>
                  </a:ln>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2" name="Oval 41"/>
                  <p:cNvSpPr>
                    <a:spLocks noChangeArrowheads="1"/>
                  </p:cNvSpPr>
                  <p:nvPr>
                    <p:custDataLst>
                      <p:tags r:id="rId38"/>
                    </p:custDataLst>
                  </p:nvPr>
                </p:nvSpPr>
                <p:spPr bwMode="auto">
                  <a:xfrm>
                    <a:off x="4896" y="3072"/>
                    <a:ext cx="96" cy="96"/>
                  </a:xfrm>
                  <a:prstGeom prst="ellipse">
                    <a:avLst/>
                  </a:prstGeom>
                  <a:grpFill/>
                  <a:ln w="9525">
                    <a:solidFill>
                      <a:schemeClr val="tx1"/>
                    </a:solidFill>
                    <a:round/>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spcBef>
                        <a:spcPct val="0"/>
                      </a:spcBef>
                      <a:buClrTx/>
                      <a:buSzTx/>
                      <a:buFontTx/>
                      <a:buNone/>
                    </a:pPr>
                    <a:endParaRPr lang="en-US" altLang="en-US" sz="2400">
                      <a:latin typeface="Times New Roman" charset="0"/>
                    </a:endParaRPr>
                  </a:p>
                </p:txBody>
              </p:sp>
              <p:sp>
                <p:nvSpPr>
                  <p:cNvPr id="43" name="Oval 42"/>
                  <p:cNvSpPr>
                    <a:spLocks noChangeArrowheads="1"/>
                  </p:cNvSpPr>
                  <p:nvPr>
                    <p:custDataLst>
                      <p:tags r:id="rId39"/>
                    </p:custDataLst>
                  </p:nvPr>
                </p:nvSpPr>
                <p:spPr bwMode="auto">
                  <a:xfrm>
                    <a:off x="5280" y="2880"/>
                    <a:ext cx="96" cy="96"/>
                  </a:xfrm>
                  <a:prstGeom prst="ellipse">
                    <a:avLst/>
                  </a:prstGeom>
                  <a:grpFill/>
                  <a:ln w="9525">
                    <a:solidFill>
                      <a:schemeClr val="tx1"/>
                    </a:solidFill>
                    <a:round/>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spcBef>
                        <a:spcPct val="0"/>
                      </a:spcBef>
                      <a:buClrTx/>
                      <a:buSzTx/>
                      <a:buFontTx/>
                      <a:buNone/>
                    </a:pPr>
                    <a:endParaRPr lang="en-US" altLang="en-US" sz="2400">
                      <a:latin typeface="Times New Roman" charset="0"/>
                    </a:endParaRPr>
                  </a:p>
                </p:txBody>
              </p:sp>
            </p:grpSp>
            <p:sp>
              <p:nvSpPr>
                <p:cNvPr id="11" name="Star: 5 Points 1"/>
                <p:cNvSpPr/>
                <p:nvPr>
                  <p:custDataLst>
                    <p:tags r:id="rId7"/>
                  </p:custDataLst>
                </p:nvPr>
              </p:nvSpPr>
              <p:spPr>
                <a:xfrm>
                  <a:off x="4703002" y="4297362"/>
                  <a:ext cx="363471" cy="36512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tar: 5 Points 102"/>
                <p:cNvSpPr/>
                <p:nvPr>
                  <p:custDataLst>
                    <p:tags r:id="rId8"/>
                  </p:custDataLst>
                </p:nvPr>
              </p:nvSpPr>
              <p:spPr>
                <a:xfrm>
                  <a:off x="5486600" y="3673475"/>
                  <a:ext cx="363471" cy="36512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tar: 5 Points 103"/>
                <p:cNvSpPr/>
                <p:nvPr>
                  <p:custDataLst>
                    <p:tags r:id="rId9"/>
                  </p:custDataLst>
                </p:nvPr>
              </p:nvSpPr>
              <p:spPr>
                <a:xfrm>
                  <a:off x="4999865" y="2301875"/>
                  <a:ext cx="363471" cy="36512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tar: 5 Points 105"/>
                <p:cNvSpPr/>
                <p:nvPr>
                  <p:custDataLst>
                    <p:tags r:id="rId10"/>
                  </p:custDataLst>
                </p:nvPr>
              </p:nvSpPr>
              <p:spPr>
                <a:xfrm>
                  <a:off x="3588510" y="2835275"/>
                  <a:ext cx="363471" cy="36512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tar: 5 Points 106"/>
                <p:cNvSpPr/>
                <p:nvPr>
                  <p:custDataLst>
                    <p:tags r:id="rId11"/>
                  </p:custDataLst>
                </p:nvPr>
              </p:nvSpPr>
              <p:spPr>
                <a:xfrm>
                  <a:off x="4078354" y="3124200"/>
                  <a:ext cx="363471" cy="36512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tar: 5 Points 108"/>
                <p:cNvSpPr/>
                <p:nvPr>
                  <p:custDataLst>
                    <p:tags r:id="rId12"/>
                  </p:custDataLst>
                </p:nvPr>
              </p:nvSpPr>
              <p:spPr>
                <a:xfrm>
                  <a:off x="4372735" y="3944936"/>
                  <a:ext cx="363471" cy="36512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tar: 5 Points 109"/>
                <p:cNvSpPr/>
                <p:nvPr>
                  <p:custDataLst>
                    <p:tags r:id="rId13"/>
                  </p:custDataLst>
                </p:nvPr>
              </p:nvSpPr>
              <p:spPr>
                <a:xfrm>
                  <a:off x="3552064" y="4283074"/>
                  <a:ext cx="363471" cy="36512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tar: 5 Points 110"/>
                <p:cNvSpPr/>
                <p:nvPr>
                  <p:custDataLst>
                    <p:tags r:id="rId14"/>
                  </p:custDataLst>
                </p:nvPr>
              </p:nvSpPr>
              <p:spPr>
                <a:xfrm>
                  <a:off x="4499868" y="3343273"/>
                  <a:ext cx="363471" cy="36512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tar: 5 Points 111"/>
                <p:cNvSpPr/>
                <p:nvPr>
                  <p:custDataLst>
                    <p:tags r:id="rId15"/>
                  </p:custDataLst>
                </p:nvPr>
              </p:nvSpPr>
              <p:spPr>
                <a:xfrm>
                  <a:off x="5152264" y="3089275"/>
                  <a:ext cx="363471" cy="36512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Star: 5 Points 104"/>
              <p:cNvSpPr/>
              <p:nvPr>
                <p:custDataLst>
                  <p:tags r:id="rId5"/>
                </p:custDataLst>
              </p:nvPr>
            </p:nvSpPr>
            <p:spPr>
              <a:xfrm>
                <a:off x="2305578" y="3931996"/>
                <a:ext cx="363471" cy="36512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tar: 5 Points 112"/>
              <p:cNvSpPr/>
              <p:nvPr>
                <p:custDataLst>
                  <p:tags r:id="rId6"/>
                </p:custDataLst>
              </p:nvPr>
            </p:nvSpPr>
            <p:spPr>
              <a:xfrm>
                <a:off x="2504942" y="2433975"/>
                <a:ext cx="363471" cy="36512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Star: 5 Points 107"/>
            <p:cNvSpPr/>
            <p:nvPr>
              <p:custDataLst>
                <p:tags r:id="rId4"/>
              </p:custDataLst>
            </p:nvPr>
          </p:nvSpPr>
          <p:spPr>
            <a:xfrm>
              <a:off x="6096000" y="3363910"/>
              <a:ext cx="363471" cy="36512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TextBox 43"/>
          <p:cNvSpPr txBox="1"/>
          <p:nvPr>
            <p:custDataLst>
              <p:tags r:id="rId3"/>
            </p:custDataLst>
          </p:nvPr>
        </p:nvSpPr>
        <p:spPr>
          <a:xfrm>
            <a:off x="6019800" y="4990198"/>
            <a:ext cx="2895600" cy="646331"/>
          </a:xfrm>
          <a:prstGeom prst="rect">
            <a:avLst/>
          </a:prstGeom>
          <a:noFill/>
        </p:spPr>
        <p:txBody>
          <a:bodyPr wrap="square" rtlCol="0">
            <a:spAutoFit/>
          </a:bodyPr>
          <a:lstStyle/>
          <a:p>
            <a:r>
              <a:rPr lang="en-US" dirty="0">
                <a:solidFill>
                  <a:srgbClr val="800000"/>
                </a:solidFill>
              </a:rPr>
              <a:t>Sampling pattern for rectangular area</a:t>
            </a:r>
          </a:p>
        </p:txBody>
      </p:sp>
    </p:spTree>
    <p:extLst>
      <p:ext uri="{BB962C8B-B14F-4D97-AF65-F5344CB8AC3E}">
        <p14:creationId xmlns:p14="http://schemas.microsoft.com/office/powerpoint/2010/main" val="26071256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p>
            <a:r>
              <a:rPr lang="en-US" dirty="0" smtClean="0"/>
              <a:t>Soil-Derived Macronutrients</a:t>
            </a:r>
            <a:endParaRPr lang="en-US" dirty="0"/>
          </a:p>
        </p:txBody>
      </p:sp>
      <p:sp>
        <p:nvSpPr>
          <p:cNvPr id="3" name="Content Placeholder 2"/>
          <p:cNvSpPr>
            <a:spLocks noGrp="1"/>
          </p:cNvSpPr>
          <p:nvPr>
            <p:ph idx="1"/>
            <p:custDataLst>
              <p:tags r:id="rId2"/>
            </p:custDataLst>
          </p:nvPr>
        </p:nvSpPr>
        <p:spPr>
          <a:xfrm>
            <a:off x="457200" y="1676400"/>
            <a:ext cx="8229600" cy="4525963"/>
          </a:xfrm>
        </p:spPr>
        <p:txBody>
          <a:bodyPr>
            <a:normAutofit/>
          </a:bodyPr>
          <a:lstStyle/>
          <a:p>
            <a:pPr marL="0" indent="0">
              <a:buNone/>
            </a:pPr>
            <a:r>
              <a:rPr lang="en-US" dirty="0"/>
              <a:t>Macronutrients (need larger amounts)</a:t>
            </a:r>
          </a:p>
          <a:p>
            <a:pPr lvl="1"/>
            <a:r>
              <a:rPr lang="en-US" dirty="0"/>
              <a:t>Nitrogen</a:t>
            </a:r>
          </a:p>
          <a:p>
            <a:pPr lvl="1"/>
            <a:r>
              <a:rPr lang="en-US" dirty="0"/>
              <a:t>Phosphorus</a:t>
            </a:r>
          </a:p>
          <a:p>
            <a:pPr lvl="1"/>
            <a:r>
              <a:rPr lang="en-US" dirty="0" smtClean="0"/>
              <a:t>Potassium</a:t>
            </a:r>
          </a:p>
        </p:txBody>
      </p:sp>
      <p:sp>
        <p:nvSpPr>
          <p:cNvPr id="5" name="Content Placeholder 2"/>
          <p:cNvSpPr txBox="1">
            <a:spLocks/>
          </p:cNvSpPr>
          <p:nvPr>
            <p:custDataLst>
              <p:tags r:id="rId3"/>
            </p:custDataLst>
          </p:nvPr>
        </p:nvSpPr>
        <p:spPr>
          <a:xfrm>
            <a:off x="3733800" y="1676400"/>
            <a:ext cx="5257800" cy="213360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rgbClr val="800000"/>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b="0" i="0" u="none" kern="1200">
                <a:solidFill>
                  <a:srgbClr val="80000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rgbClr val="80000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rgbClr val="80000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rgbClr val="8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US" dirty="0"/>
          </a:p>
          <a:p>
            <a:pPr lvl="1"/>
            <a:r>
              <a:rPr lang="en-US" dirty="0"/>
              <a:t>Calcium</a:t>
            </a:r>
          </a:p>
          <a:p>
            <a:pPr lvl="1"/>
            <a:r>
              <a:rPr lang="en-US" dirty="0"/>
              <a:t>Magnesium</a:t>
            </a:r>
          </a:p>
          <a:p>
            <a:pPr lvl="1"/>
            <a:r>
              <a:rPr lang="en-US" dirty="0"/>
              <a:t>Sulfur</a:t>
            </a:r>
          </a:p>
        </p:txBody>
      </p:sp>
      <p:pic>
        <p:nvPicPr>
          <p:cNvPr id="7" name="Picture 6"/>
          <p:cNvPicPr>
            <a:picLocks noChangeAspect="1"/>
          </p:cNvPicPr>
          <p:nvPr/>
        </p:nvPicPr>
        <p:blipFill>
          <a:blip r:embed="rId6"/>
          <a:stretch>
            <a:fillRect/>
          </a:stretch>
        </p:blipFill>
        <p:spPr>
          <a:xfrm>
            <a:off x="1288773" y="4106796"/>
            <a:ext cx="1097375" cy="1097375"/>
          </a:xfrm>
          <a:prstGeom prst="rect">
            <a:avLst/>
          </a:prstGeom>
        </p:spPr>
      </p:pic>
      <p:pic>
        <p:nvPicPr>
          <p:cNvPr id="8" name="Picture 7"/>
          <p:cNvPicPr>
            <a:picLocks noChangeAspect="1"/>
          </p:cNvPicPr>
          <p:nvPr/>
        </p:nvPicPr>
        <p:blipFill>
          <a:blip r:embed="rId7"/>
          <a:stretch>
            <a:fillRect/>
          </a:stretch>
        </p:blipFill>
        <p:spPr>
          <a:xfrm>
            <a:off x="3482572" y="4121096"/>
            <a:ext cx="1097375" cy="1097375"/>
          </a:xfrm>
          <a:prstGeom prst="rect">
            <a:avLst/>
          </a:prstGeom>
        </p:spPr>
      </p:pic>
      <p:pic>
        <p:nvPicPr>
          <p:cNvPr id="9" name="Picture 8"/>
          <p:cNvPicPr>
            <a:picLocks noChangeAspect="1"/>
          </p:cNvPicPr>
          <p:nvPr/>
        </p:nvPicPr>
        <p:blipFill>
          <a:blip r:embed="rId8"/>
          <a:stretch>
            <a:fillRect/>
          </a:stretch>
        </p:blipFill>
        <p:spPr>
          <a:xfrm>
            <a:off x="5697305" y="4106796"/>
            <a:ext cx="1108806" cy="1097375"/>
          </a:xfrm>
          <a:prstGeom prst="rect">
            <a:avLst/>
          </a:prstGeom>
        </p:spPr>
      </p:pic>
      <p:pic>
        <p:nvPicPr>
          <p:cNvPr id="10" name="Picture 9"/>
          <p:cNvPicPr>
            <a:picLocks noChangeAspect="1"/>
          </p:cNvPicPr>
          <p:nvPr/>
        </p:nvPicPr>
        <p:blipFill>
          <a:blip r:embed="rId9"/>
          <a:stretch>
            <a:fillRect/>
          </a:stretch>
        </p:blipFill>
        <p:spPr>
          <a:xfrm>
            <a:off x="2382269" y="5218471"/>
            <a:ext cx="1108806" cy="1097375"/>
          </a:xfrm>
          <a:prstGeom prst="rect">
            <a:avLst/>
          </a:prstGeom>
        </p:spPr>
      </p:pic>
      <p:pic>
        <p:nvPicPr>
          <p:cNvPr id="11" name="Picture 10"/>
          <p:cNvPicPr>
            <a:picLocks noChangeAspect="1"/>
          </p:cNvPicPr>
          <p:nvPr/>
        </p:nvPicPr>
        <p:blipFill>
          <a:blip r:embed="rId10"/>
          <a:stretch>
            <a:fillRect/>
          </a:stretch>
        </p:blipFill>
        <p:spPr>
          <a:xfrm>
            <a:off x="4590302" y="5196163"/>
            <a:ext cx="1108806" cy="1097375"/>
          </a:xfrm>
          <a:prstGeom prst="rect">
            <a:avLst/>
          </a:prstGeom>
        </p:spPr>
      </p:pic>
      <p:pic>
        <p:nvPicPr>
          <p:cNvPr id="12" name="Picture 11"/>
          <p:cNvPicPr>
            <a:picLocks noChangeAspect="1"/>
          </p:cNvPicPr>
          <p:nvPr/>
        </p:nvPicPr>
        <p:blipFill>
          <a:blip r:embed="rId11"/>
          <a:stretch>
            <a:fillRect/>
          </a:stretch>
        </p:blipFill>
        <p:spPr>
          <a:xfrm>
            <a:off x="6746422" y="5194840"/>
            <a:ext cx="1108806" cy="1097375"/>
          </a:xfrm>
          <a:prstGeom prst="rect">
            <a:avLst/>
          </a:prstGeom>
        </p:spPr>
      </p:pic>
    </p:spTree>
    <p:extLst>
      <p:ext uri="{BB962C8B-B14F-4D97-AF65-F5344CB8AC3E}">
        <p14:creationId xmlns:p14="http://schemas.microsoft.com/office/powerpoint/2010/main" val="173389011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 name="Picture 115" descr="topo sampl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1364" y="1493974"/>
            <a:ext cx="5601272" cy="4119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 name="TextBox 117"/>
          <p:cNvSpPr txBox="1"/>
          <p:nvPr>
            <p:custDataLst>
              <p:tags r:id="rId1"/>
            </p:custDataLst>
          </p:nvPr>
        </p:nvSpPr>
        <p:spPr>
          <a:xfrm>
            <a:off x="1447800" y="5613918"/>
            <a:ext cx="6248400" cy="584775"/>
          </a:xfrm>
          <a:prstGeom prst="rect">
            <a:avLst/>
          </a:prstGeom>
          <a:noFill/>
        </p:spPr>
        <p:txBody>
          <a:bodyPr wrap="square" rtlCol="0">
            <a:spAutoFit/>
          </a:bodyPr>
          <a:lstStyle/>
          <a:p>
            <a:r>
              <a:rPr lang="en-US" sz="3200" dirty="0">
                <a:solidFill>
                  <a:srgbClr val="800000"/>
                </a:solidFill>
              </a:rPr>
              <a:t>Field divided into appropriate areas</a:t>
            </a:r>
          </a:p>
        </p:txBody>
      </p:sp>
      <p:sp>
        <p:nvSpPr>
          <p:cNvPr id="4" name="Title 3"/>
          <p:cNvSpPr>
            <a:spLocks noGrp="1"/>
          </p:cNvSpPr>
          <p:nvPr>
            <p:ph type="title"/>
          </p:nvPr>
        </p:nvSpPr>
        <p:spPr/>
        <p:txBody>
          <a:bodyPr>
            <a:normAutofit/>
          </a:bodyPr>
          <a:lstStyle/>
          <a:p>
            <a:r>
              <a:rPr lang="en-US" dirty="0"/>
              <a:t>Field </a:t>
            </a:r>
            <a:r>
              <a:rPr lang="en-US" dirty="0" smtClean="0"/>
              <a:t>Sampling Pattern</a:t>
            </a:r>
            <a:endParaRPr lang="en-US" dirty="0"/>
          </a:p>
        </p:txBody>
      </p:sp>
    </p:spTree>
    <p:extLst>
      <p:ext uri="{BB962C8B-B14F-4D97-AF65-F5344CB8AC3E}">
        <p14:creationId xmlns:p14="http://schemas.microsoft.com/office/powerpoint/2010/main" val="181941498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fontScale="90000"/>
          </a:bodyPr>
          <a:lstStyle/>
          <a:p>
            <a:r>
              <a:rPr lang="en-US" dirty="0"/>
              <a:t>Finding </a:t>
            </a:r>
            <a:r>
              <a:rPr lang="en-US" dirty="0" smtClean="0"/>
              <a:t>Appropriate </a:t>
            </a:r>
            <a:r>
              <a:rPr lang="en-US" dirty="0"/>
              <a:t>R</a:t>
            </a:r>
            <a:r>
              <a:rPr lang="en-US" dirty="0" smtClean="0"/>
              <a:t>ecommendations</a:t>
            </a:r>
            <a:endParaRPr lang="en-US" dirty="0"/>
          </a:p>
        </p:txBody>
      </p:sp>
      <p:sp>
        <p:nvSpPr>
          <p:cNvPr id="3" name="Content Placeholder 2"/>
          <p:cNvSpPr>
            <a:spLocks noGrp="1"/>
          </p:cNvSpPr>
          <p:nvPr>
            <p:ph idx="1"/>
            <p:custDataLst>
              <p:tags r:id="rId2"/>
            </p:custDataLst>
          </p:nvPr>
        </p:nvSpPr>
        <p:spPr>
          <a:xfrm>
            <a:off x="685800" y="1752600"/>
            <a:ext cx="7772400" cy="4267200"/>
          </a:xfrm>
          <a:solidFill>
            <a:srgbClr val="E2E6BC">
              <a:alpha val="76000"/>
            </a:srgbClr>
          </a:solidFill>
        </p:spPr>
        <p:txBody>
          <a:bodyPr>
            <a:normAutofit lnSpcReduction="10000"/>
          </a:bodyPr>
          <a:lstStyle/>
          <a:p>
            <a:r>
              <a:rPr lang="en-US" dirty="0"/>
              <a:t>Testing labs </a:t>
            </a:r>
          </a:p>
          <a:p>
            <a:pPr lvl="1"/>
            <a:r>
              <a:rPr lang="en-US" dirty="0"/>
              <a:t>May recommend amendments (lime, minerals) and rates based on test results</a:t>
            </a:r>
          </a:p>
          <a:p>
            <a:pPr lvl="1"/>
            <a:r>
              <a:rPr lang="en-US" dirty="0"/>
              <a:t>Some </a:t>
            </a:r>
            <a:r>
              <a:rPr lang="en-US" dirty="0" smtClean="0"/>
              <a:t>amendments in organic require </a:t>
            </a:r>
            <a:r>
              <a:rPr lang="en-US" dirty="0"/>
              <a:t>tests documenting deficiency</a:t>
            </a:r>
          </a:p>
          <a:p>
            <a:r>
              <a:rPr lang="en-US" dirty="0"/>
              <a:t>University Extension</a:t>
            </a:r>
          </a:p>
          <a:p>
            <a:r>
              <a:rPr lang="en-US" dirty="0"/>
              <a:t>Not all recommendations will be appropriate for organic</a:t>
            </a:r>
          </a:p>
          <a:p>
            <a:pPr lvl="1"/>
            <a:r>
              <a:rPr lang="en-US" dirty="0"/>
              <a:t>When in doubt, ask your certifier!</a:t>
            </a:r>
          </a:p>
        </p:txBody>
      </p:sp>
    </p:spTree>
    <p:extLst>
      <p:ext uri="{BB962C8B-B14F-4D97-AF65-F5344CB8AC3E}">
        <p14:creationId xmlns:p14="http://schemas.microsoft.com/office/powerpoint/2010/main" val="374365296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800" y="1295400"/>
            <a:ext cx="7010400" cy="5257800"/>
          </a:xfrm>
          <a:prstGeom prst="rect">
            <a:avLst/>
          </a:prstGeom>
        </p:spPr>
      </p:pic>
      <p:sp>
        <p:nvSpPr>
          <p:cNvPr id="2" name="Title 1"/>
          <p:cNvSpPr>
            <a:spLocks noGrp="1"/>
          </p:cNvSpPr>
          <p:nvPr>
            <p:ph type="title"/>
            <p:custDataLst>
              <p:tags r:id="rId1"/>
            </p:custDataLst>
          </p:nvPr>
        </p:nvSpPr>
        <p:spPr/>
        <p:txBody>
          <a:bodyPr/>
          <a:lstStyle/>
          <a:p>
            <a:r>
              <a:rPr lang="en-US" dirty="0" smtClean="0"/>
              <a:t>Summary – Soils (Part 1)</a:t>
            </a:r>
            <a:endParaRPr lang="en-US" dirty="0"/>
          </a:p>
        </p:txBody>
      </p:sp>
      <p:sp>
        <p:nvSpPr>
          <p:cNvPr id="3" name="Content Placeholder 2"/>
          <p:cNvSpPr>
            <a:spLocks noGrp="1"/>
          </p:cNvSpPr>
          <p:nvPr>
            <p:ph idx="1"/>
            <p:custDataLst>
              <p:tags r:id="rId2"/>
            </p:custDataLst>
          </p:nvPr>
        </p:nvSpPr>
        <p:spPr>
          <a:xfrm>
            <a:off x="1752600" y="1905000"/>
            <a:ext cx="5638800" cy="3505200"/>
          </a:xfrm>
          <a:prstGeom prst="rect">
            <a:avLst/>
          </a:prstGeom>
          <a:solidFill>
            <a:srgbClr val="FBEFBB">
              <a:alpha val="49020"/>
            </a:srgbClr>
          </a:solidFill>
          <a:ln w="19050">
            <a:solidFill>
              <a:srgbClr val="F8E180"/>
            </a:solidFill>
          </a:ln>
        </p:spPr>
        <p:txBody>
          <a:bodyPr>
            <a:normAutofit/>
          </a:bodyPr>
          <a:lstStyle/>
          <a:p>
            <a:pPr>
              <a:lnSpc>
                <a:spcPct val="120000"/>
              </a:lnSpc>
            </a:pPr>
            <a:r>
              <a:rPr lang="en-US" b="1" dirty="0"/>
              <a:t>Build and maintain soil organic matter</a:t>
            </a:r>
          </a:p>
          <a:p>
            <a:pPr>
              <a:lnSpc>
                <a:spcPct val="120000"/>
              </a:lnSpc>
            </a:pPr>
            <a:r>
              <a:rPr lang="en-US" b="1" dirty="0"/>
              <a:t>Test to address deficiencies proactively</a:t>
            </a:r>
          </a:p>
          <a:p>
            <a:pPr>
              <a:lnSpc>
                <a:spcPct val="120000"/>
              </a:lnSpc>
            </a:pPr>
            <a:r>
              <a:rPr lang="en-US" b="1" dirty="0" smtClean="0"/>
              <a:t>Check </a:t>
            </a:r>
            <a:r>
              <a:rPr lang="en-US" b="1" dirty="0"/>
              <a:t>with your certifier!</a:t>
            </a:r>
          </a:p>
        </p:txBody>
      </p:sp>
    </p:spTree>
    <p:extLst>
      <p:ext uri="{BB962C8B-B14F-4D97-AF65-F5344CB8AC3E}">
        <p14:creationId xmlns:p14="http://schemas.microsoft.com/office/powerpoint/2010/main" val="11978039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76200"/>
            <a:ext cx="8229600" cy="762000"/>
          </a:xfrm>
        </p:spPr>
        <p:txBody>
          <a:bodyPr/>
          <a:lstStyle/>
          <a:p>
            <a:r>
              <a:rPr lang="en-US" dirty="0"/>
              <a:t>Resources</a:t>
            </a:r>
          </a:p>
        </p:txBody>
      </p:sp>
      <p:sp>
        <p:nvSpPr>
          <p:cNvPr id="3" name="Content Placeholder 2"/>
          <p:cNvSpPr>
            <a:spLocks noGrp="1"/>
          </p:cNvSpPr>
          <p:nvPr>
            <p:ph idx="1"/>
            <p:custDataLst>
              <p:tags r:id="rId2"/>
            </p:custDataLst>
          </p:nvPr>
        </p:nvSpPr>
        <p:spPr>
          <a:xfrm>
            <a:off x="190500" y="990600"/>
            <a:ext cx="8763000" cy="5638800"/>
          </a:xfrm>
        </p:spPr>
        <p:txBody>
          <a:bodyPr>
            <a:normAutofit fontScale="92500" lnSpcReduction="20000"/>
          </a:bodyPr>
          <a:lstStyle/>
          <a:p>
            <a:r>
              <a:rPr lang="en-US" dirty="0">
                <a:hlinkClick r:id="rId5"/>
              </a:rPr>
              <a:t>National List of allowed and prohibited substances for organic </a:t>
            </a:r>
            <a:r>
              <a:rPr lang="en-US" dirty="0" smtClean="0">
                <a:hlinkClick r:id="rId5"/>
              </a:rPr>
              <a:t>farming</a:t>
            </a:r>
            <a:endParaRPr lang="en-US" dirty="0" smtClean="0"/>
          </a:p>
          <a:p>
            <a:r>
              <a:rPr lang="en-US" dirty="0" smtClean="0">
                <a:hlinkClick r:id="rId6"/>
              </a:rPr>
              <a:t>List of manure testing labs </a:t>
            </a:r>
            <a:r>
              <a:rPr lang="en-US" dirty="0" smtClean="0"/>
              <a:t>– Minnesota Department of Agriculture </a:t>
            </a:r>
          </a:p>
          <a:p>
            <a:r>
              <a:rPr lang="en-US" dirty="0">
                <a:hlinkClick r:id="rId7"/>
              </a:rPr>
              <a:t>F</a:t>
            </a:r>
            <a:r>
              <a:rPr lang="en-US" dirty="0" smtClean="0">
                <a:hlinkClick r:id="rId7"/>
              </a:rPr>
              <a:t>ield </a:t>
            </a:r>
            <a:r>
              <a:rPr lang="en-US" dirty="0">
                <a:hlinkClick r:id="rId7"/>
              </a:rPr>
              <a:t>soil sampling </a:t>
            </a:r>
            <a:r>
              <a:rPr lang="en-US" dirty="0" smtClean="0">
                <a:hlinkClick r:id="rId7"/>
              </a:rPr>
              <a:t>instructions </a:t>
            </a:r>
            <a:r>
              <a:rPr lang="en-US" dirty="0" smtClean="0"/>
              <a:t>– University of Minnesota </a:t>
            </a:r>
          </a:p>
          <a:p>
            <a:r>
              <a:rPr lang="en-US" dirty="0" smtClean="0">
                <a:hlinkClick r:id="rId8"/>
              </a:rPr>
              <a:t>Worksheet </a:t>
            </a:r>
            <a:r>
              <a:rPr lang="en-US" dirty="0">
                <a:hlinkClick r:id="rId8"/>
              </a:rPr>
              <a:t>for calculating manure application </a:t>
            </a:r>
            <a:r>
              <a:rPr lang="en-US" dirty="0"/>
              <a:t>– University of </a:t>
            </a:r>
            <a:r>
              <a:rPr lang="en-US" dirty="0" smtClean="0"/>
              <a:t>Minnesota</a:t>
            </a:r>
          </a:p>
          <a:p>
            <a:r>
              <a:rPr lang="en-US" dirty="0" smtClean="0">
                <a:hlinkClick r:id="rId9"/>
              </a:rPr>
              <a:t>Composting instructions </a:t>
            </a:r>
            <a:r>
              <a:rPr lang="en-US" dirty="0" smtClean="0"/>
              <a:t>– </a:t>
            </a:r>
            <a:r>
              <a:rPr lang="en-US" dirty="0" err="1" smtClean="0"/>
              <a:t>eXtension</a:t>
            </a:r>
            <a:r>
              <a:rPr lang="en-US" dirty="0" smtClean="0"/>
              <a:t> </a:t>
            </a:r>
          </a:p>
          <a:p>
            <a:r>
              <a:rPr lang="en-US" dirty="0" smtClean="0">
                <a:hlinkClick r:id="rId10"/>
              </a:rPr>
              <a:t>Organic </a:t>
            </a:r>
            <a:r>
              <a:rPr lang="en-US" dirty="0">
                <a:hlinkClick r:id="rId10"/>
              </a:rPr>
              <a:t>Production Guide </a:t>
            </a:r>
            <a:r>
              <a:rPr lang="en-US" dirty="0"/>
              <a:t>– </a:t>
            </a:r>
            <a:r>
              <a:rPr lang="en-US" dirty="0" smtClean="0"/>
              <a:t>ATTRA </a:t>
            </a:r>
          </a:p>
          <a:p>
            <a:r>
              <a:rPr lang="en-US" dirty="0" smtClean="0">
                <a:hlinkClick r:id="rId11"/>
              </a:rPr>
              <a:t>Guide </a:t>
            </a:r>
            <a:r>
              <a:rPr lang="en-US" dirty="0">
                <a:hlinkClick r:id="rId11"/>
              </a:rPr>
              <a:t>to permitted inputs </a:t>
            </a:r>
            <a:r>
              <a:rPr lang="en-US" dirty="0"/>
              <a:t>–  </a:t>
            </a:r>
            <a:r>
              <a:rPr lang="en-US" dirty="0" smtClean="0"/>
              <a:t>NRCS</a:t>
            </a:r>
            <a:endParaRPr lang="en-US" dirty="0"/>
          </a:p>
          <a:p>
            <a:r>
              <a:rPr lang="en-US" dirty="0">
                <a:hlinkClick r:id="rId12"/>
              </a:rPr>
              <a:t>Can I Use this Input on My Organic Farm</a:t>
            </a:r>
            <a:r>
              <a:rPr lang="en-US" dirty="0" smtClean="0">
                <a:hlinkClick r:id="rId12"/>
              </a:rPr>
              <a:t>? </a:t>
            </a:r>
            <a:r>
              <a:rPr lang="en-US" dirty="0" smtClean="0"/>
              <a:t>– </a:t>
            </a:r>
            <a:r>
              <a:rPr lang="en-US" dirty="0" err="1" smtClean="0"/>
              <a:t>eXtension</a:t>
            </a:r>
            <a:r>
              <a:rPr lang="en-US" dirty="0" smtClean="0"/>
              <a:t> </a:t>
            </a:r>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21741424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custDataLst>
              <p:tags r:id="rId1"/>
            </p:custDataLst>
          </p:nvPr>
        </p:nvSpPr>
        <p:spPr>
          <a:xfrm>
            <a:off x="457200" y="274638"/>
            <a:ext cx="8229600" cy="1143000"/>
          </a:xfrm>
        </p:spPr>
        <p:txBody>
          <a:bodyPr/>
          <a:lstStyle/>
          <a:p>
            <a:r>
              <a:rPr lang="en-US" dirty="0" smtClean="0"/>
              <a:t>Fertility in Organic Systems</a:t>
            </a:r>
            <a:endParaRPr lang="en-US" dirty="0"/>
          </a:p>
        </p:txBody>
      </p:sp>
      <p:sp>
        <p:nvSpPr>
          <p:cNvPr id="9" name="Content Placeholder 2"/>
          <p:cNvSpPr>
            <a:spLocks noGrp="1"/>
          </p:cNvSpPr>
          <p:nvPr>
            <p:ph sz="half" idx="1"/>
            <p:custDataLst>
              <p:tags r:id="rId2"/>
            </p:custDataLst>
          </p:nvPr>
        </p:nvSpPr>
        <p:spPr>
          <a:xfrm>
            <a:off x="457200" y="1628192"/>
            <a:ext cx="4038600" cy="4526280"/>
          </a:xfrm>
          <a:solidFill>
            <a:srgbClr val="B7ACA0">
              <a:alpha val="88000"/>
            </a:srgbClr>
          </a:solidFill>
        </p:spPr>
        <p:txBody>
          <a:bodyPr>
            <a:noAutofit/>
          </a:bodyPr>
          <a:lstStyle/>
          <a:p>
            <a:pPr marL="571500" indent="-571500">
              <a:buAutoNum type="romanUcPeriod"/>
            </a:pPr>
            <a:endParaRPr lang="en-US" sz="1100" dirty="0" smtClean="0"/>
          </a:p>
          <a:p>
            <a:pPr marL="571500" indent="-571500">
              <a:buAutoNum type="romanUcPeriod"/>
            </a:pPr>
            <a:r>
              <a:rPr lang="en-US" sz="3200" dirty="0" smtClean="0">
                <a:solidFill>
                  <a:schemeClr val="tx1">
                    <a:lumMod val="65000"/>
                    <a:lumOff val="35000"/>
                  </a:schemeClr>
                </a:solidFill>
              </a:rPr>
              <a:t>Crop nutrition</a:t>
            </a:r>
          </a:p>
          <a:p>
            <a:pPr marL="571500" indent="-571500">
              <a:buAutoNum type="romanUcPeriod"/>
            </a:pPr>
            <a:r>
              <a:rPr lang="en-US" sz="3200" dirty="0" smtClean="0">
                <a:solidFill>
                  <a:schemeClr val="tx1">
                    <a:lumMod val="65000"/>
                    <a:lumOff val="35000"/>
                  </a:schemeClr>
                </a:solidFill>
              </a:rPr>
              <a:t>Organic </a:t>
            </a:r>
            <a:r>
              <a:rPr lang="en-US" sz="3200" dirty="0">
                <a:solidFill>
                  <a:schemeClr val="tx1">
                    <a:lumMod val="65000"/>
                    <a:lumOff val="35000"/>
                  </a:schemeClr>
                </a:solidFill>
              </a:rPr>
              <a:t>fertility </a:t>
            </a:r>
            <a:r>
              <a:rPr lang="en-US" sz="3200" dirty="0" smtClean="0">
                <a:solidFill>
                  <a:schemeClr val="tx1">
                    <a:lumMod val="65000"/>
                    <a:lumOff val="35000"/>
                  </a:schemeClr>
                </a:solidFill>
              </a:rPr>
              <a:t>principles</a:t>
            </a:r>
          </a:p>
          <a:p>
            <a:pPr marL="571500" indent="-571500">
              <a:buAutoNum type="romanUcPeriod"/>
            </a:pPr>
            <a:r>
              <a:rPr lang="en-US" sz="3200" dirty="0" smtClean="0">
                <a:solidFill>
                  <a:schemeClr val="tx1">
                    <a:lumMod val="65000"/>
                    <a:lumOff val="35000"/>
                  </a:schemeClr>
                </a:solidFill>
              </a:rPr>
              <a:t>Meeting </a:t>
            </a:r>
            <a:r>
              <a:rPr lang="en-US" sz="3200" dirty="0">
                <a:solidFill>
                  <a:schemeClr val="tx1">
                    <a:lumMod val="65000"/>
                    <a:lumOff val="35000"/>
                  </a:schemeClr>
                </a:solidFill>
              </a:rPr>
              <a:t>organic </a:t>
            </a:r>
            <a:r>
              <a:rPr lang="en-US" sz="3200" dirty="0" smtClean="0">
                <a:solidFill>
                  <a:schemeClr val="tx1">
                    <a:lumMod val="65000"/>
                    <a:lumOff val="35000"/>
                  </a:schemeClr>
                </a:solidFill>
              </a:rPr>
              <a:t>standards</a:t>
            </a:r>
          </a:p>
          <a:p>
            <a:pPr marL="571500" indent="-571500">
              <a:buAutoNum type="romanUcPeriod"/>
            </a:pPr>
            <a:r>
              <a:rPr lang="en-US" sz="3200" dirty="0" smtClean="0">
                <a:solidFill>
                  <a:schemeClr val="tx1">
                    <a:lumMod val="65000"/>
                    <a:lumOff val="35000"/>
                  </a:schemeClr>
                </a:solidFill>
              </a:rPr>
              <a:t>Building </a:t>
            </a:r>
            <a:r>
              <a:rPr lang="en-US" sz="3200" dirty="0">
                <a:solidFill>
                  <a:schemeClr val="tx1">
                    <a:lumMod val="65000"/>
                    <a:lumOff val="35000"/>
                  </a:schemeClr>
                </a:solidFill>
              </a:rPr>
              <a:t>fertility through </a:t>
            </a:r>
            <a:r>
              <a:rPr lang="en-US" sz="3200" dirty="0" smtClean="0">
                <a:solidFill>
                  <a:schemeClr val="tx1">
                    <a:lumMod val="65000"/>
                    <a:lumOff val="35000"/>
                  </a:schemeClr>
                </a:solidFill>
              </a:rPr>
              <a:t>transition</a:t>
            </a:r>
            <a:endParaRPr lang="en-US" sz="3200" dirty="0">
              <a:solidFill>
                <a:schemeClr val="tx1">
                  <a:lumMod val="65000"/>
                  <a:lumOff val="35000"/>
                </a:schemeClr>
              </a:solidFill>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95800" y="1628192"/>
            <a:ext cx="4106570" cy="4526280"/>
          </a:xfrm>
          <a:prstGeom prst="rect">
            <a:avLst/>
          </a:prstGeom>
        </p:spPr>
      </p:pic>
    </p:spTree>
    <p:extLst>
      <p:ext uri="{BB962C8B-B14F-4D97-AF65-F5344CB8AC3E}">
        <p14:creationId xmlns:p14="http://schemas.microsoft.com/office/powerpoint/2010/main" val="69623423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999401_10201650411613175_475629337_n (1).jpg"/>
          <p:cNvPicPr>
            <a:picLocks noChangeAspect="1"/>
          </p:cNvPicPr>
          <p:nvPr/>
        </p:nvPicPr>
        <p:blipFill>
          <a:blip r:embed="rId5">
            <a:alphaModFix amt="42000"/>
            <a:extLst>
              <a:ext uri="{28A0092B-C50C-407E-A947-70E740481C1C}">
                <a14:useLocalDpi xmlns:a14="http://schemas.microsoft.com/office/drawing/2010/main" val="0"/>
              </a:ext>
            </a:extLst>
          </a:blip>
          <a:stretch>
            <a:fillRect/>
          </a:stretch>
        </p:blipFill>
        <p:spPr>
          <a:xfrm>
            <a:off x="0" y="9685"/>
            <a:ext cx="9144000" cy="6858000"/>
          </a:xfrm>
          <a:prstGeom prst="rect">
            <a:avLst/>
          </a:prstGeom>
        </p:spPr>
      </p:pic>
      <p:sp>
        <p:nvSpPr>
          <p:cNvPr id="3" name="Title 1"/>
          <p:cNvSpPr>
            <a:spLocks noGrp="1"/>
          </p:cNvSpPr>
          <p:nvPr>
            <p:ph type="title"/>
            <p:custDataLst>
              <p:tags r:id="rId1"/>
            </p:custDataLst>
          </p:nvPr>
        </p:nvSpPr>
        <p:spPr>
          <a:xfrm>
            <a:off x="217004" y="282473"/>
            <a:ext cx="8709991" cy="2752794"/>
          </a:xfrm>
        </p:spPr>
        <p:txBody>
          <a:bodyPr>
            <a:normAutofit/>
          </a:bodyPr>
          <a:lstStyle/>
          <a:p>
            <a:r>
              <a:rPr lang="en-US" sz="2800" dirty="0" smtClean="0"/>
              <a:t>© 2017 Regents of the University of Minnesota. All rights reserved. </a:t>
            </a:r>
            <a:br>
              <a:rPr lang="en-US" sz="2800" dirty="0" smtClean="0"/>
            </a:br>
            <a:r>
              <a:rPr lang="en-US" sz="2800" dirty="0" smtClean="0"/>
              <a:t>The University of Minnesota is an equal opportunity educator and employer.</a:t>
            </a:r>
            <a:endParaRPr lang="en-US" sz="2800" dirty="0"/>
          </a:p>
        </p:txBody>
      </p:sp>
      <p:sp>
        <p:nvSpPr>
          <p:cNvPr id="4" name="Content Placeholder 2"/>
          <p:cNvSpPr>
            <a:spLocks noGrp="1"/>
          </p:cNvSpPr>
          <p:nvPr>
            <p:ph idx="1"/>
            <p:custDataLst>
              <p:tags r:id="rId2"/>
            </p:custDataLst>
          </p:nvPr>
        </p:nvSpPr>
        <p:spPr>
          <a:xfrm>
            <a:off x="609600" y="2832436"/>
            <a:ext cx="8229600" cy="2844061"/>
          </a:xfrm>
        </p:spPr>
        <p:txBody>
          <a:bodyPr>
            <a:normAutofit/>
          </a:bodyPr>
          <a:lstStyle/>
          <a:p>
            <a:pPr marL="0" indent="0" algn="ctr">
              <a:buNone/>
            </a:pPr>
            <a:r>
              <a:rPr lang="en-US" sz="2800" dirty="0"/>
              <a:t>This material is based upon work that is supported by the National Institute of Food and Agriculture, U.S. Department of Agriculture, under grant </a:t>
            </a:r>
            <a:r>
              <a:rPr lang="en-US" sz="2800" dirty="0" smtClean="0"/>
              <a:t>number </a:t>
            </a:r>
            <a:r>
              <a:rPr lang="en-US" sz="2800" dirty="0"/>
              <a:t>2013-51106-21005.</a:t>
            </a:r>
          </a:p>
          <a:p>
            <a:endParaRPr lang="en-US" sz="2400" dirty="0"/>
          </a:p>
        </p:txBody>
      </p:sp>
      <p:pic>
        <p:nvPicPr>
          <p:cNvPr id="5" name="Picture 2" descr="http://nifa.usda.gov/sites/default/files/resource/Powerpt_usda_nifa_centered_rgb_30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37459" y="4724400"/>
            <a:ext cx="4069080" cy="1673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793731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28600"/>
            <a:ext cx="8229600" cy="813318"/>
          </a:xfrm>
        </p:spPr>
        <p:txBody>
          <a:bodyPr/>
          <a:lstStyle/>
          <a:p>
            <a:r>
              <a:rPr lang="en-US" dirty="0"/>
              <a:t>References</a:t>
            </a:r>
          </a:p>
        </p:txBody>
      </p:sp>
      <p:sp>
        <p:nvSpPr>
          <p:cNvPr id="3" name="Content Placeholder 2"/>
          <p:cNvSpPr>
            <a:spLocks noGrp="1"/>
          </p:cNvSpPr>
          <p:nvPr>
            <p:ph idx="1"/>
            <p:custDataLst>
              <p:tags r:id="rId2"/>
            </p:custDataLst>
          </p:nvPr>
        </p:nvSpPr>
        <p:spPr>
          <a:xfrm>
            <a:off x="152400" y="1219200"/>
            <a:ext cx="8839200" cy="5334000"/>
          </a:xfrm>
        </p:spPr>
        <p:txBody>
          <a:bodyPr>
            <a:normAutofit fontScale="70000" lnSpcReduction="20000"/>
          </a:bodyPr>
          <a:lstStyle/>
          <a:p>
            <a:pPr marL="168275" indent="-168275">
              <a:buNone/>
            </a:pPr>
            <a:r>
              <a:rPr lang="en-US" dirty="0"/>
              <a:t>Baker, B.  2009.  Can I Use this Fertilizer on My Organic Farm? </a:t>
            </a:r>
            <a:r>
              <a:rPr lang="en-US" dirty="0">
                <a:hlinkClick r:id="rId5"/>
              </a:rPr>
              <a:t>http://www.nrcs.usda.gov/Internet/FSE_DOCUMENTS/nrcs144p2_045863.pdf</a:t>
            </a:r>
            <a:r>
              <a:rPr lang="en-US" dirty="0"/>
              <a:t> </a:t>
            </a:r>
          </a:p>
          <a:p>
            <a:pPr marL="168275" indent="-168275">
              <a:buNone/>
            </a:pPr>
            <a:r>
              <a:rPr lang="en-US" dirty="0" smtClean="0"/>
              <a:t>Eghball</a:t>
            </a:r>
            <a:r>
              <a:rPr lang="en-US" dirty="0"/>
              <a:t>, </a:t>
            </a:r>
            <a:r>
              <a:rPr lang="en-US" dirty="0" smtClean="0"/>
              <a:t>B., </a:t>
            </a:r>
            <a:r>
              <a:rPr lang="en-US" dirty="0"/>
              <a:t>and </a:t>
            </a:r>
            <a:r>
              <a:rPr lang="en-US" dirty="0" smtClean="0"/>
              <a:t>J. </a:t>
            </a:r>
            <a:r>
              <a:rPr lang="en-US" dirty="0"/>
              <a:t>F. Power. </a:t>
            </a:r>
            <a:r>
              <a:rPr lang="en-US" dirty="0" smtClean="0"/>
              <a:t>1999. Phosphorus-and </a:t>
            </a:r>
            <a:r>
              <a:rPr lang="en-US" dirty="0"/>
              <a:t>nitrogen-based manure and compost applications corn production and soil phosphorus</a:t>
            </a:r>
            <a:r>
              <a:rPr lang="en-US" dirty="0" smtClean="0"/>
              <a:t>. </a:t>
            </a:r>
            <a:r>
              <a:rPr lang="en-US" i="1" dirty="0"/>
              <a:t>Soil Science Society of America Journal</a:t>
            </a:r>
            <a:r>
              <a:rPr lang="en-US" dirty="0"/>
              <a:t> </a:t>
            </a:r>
            <a:r>
              <a:rPr lang="en-US" dirty="0" smtClean="0"/>
              <a:t>63: </a:t>
            </a:r>
            <a:r>
              <a:rPr lang="en-US" dirty="0"/>
              <a:t>895-901</a:t>
            </a:r>
            <a:r>
              <a:rPr lang="en-US" dirty="0" smtClean="0"/>
              <a:t>.</a:t>
            </a:r>
            <a:endParaRPr lang="en-US" dirty="0"/>
          </a:p>
          <a:p>
            <a:pPr marL="168275" indent="-168275">
              <a:buNone/>
            </a:pPr>
            <a:r>
              <a:rPr lang="en-US" dirty="0"/>
              <a:t>Evans, J., et al. </a:t>
            </a:r>
            <a:r>
              <a:rPr lang="en-US" dirty="0" smtClean="0"/>
              <a:t>2001. Net </a:t>
            </a:r>
            <a:r>
              <a:rPr lang="en-US" dirty="0"/>
              <a:t>nitrogen balances for cool-season grain legume crops and contributions to wheat nitrogen uptake: a review</a:t>
            </a:r>
            <a:r>
              <a:rPr lang="en-US" dirty="0" smtClean="0"/>
              <a:t>. </a:t>
            </a:r>
            <a:r>
              <a:rPr lang="en-US" i="1" dirty="0"/>
              <a:t>Australian Journal of Experimental Agriculture</a:t>
            </a:r>
            <a:r>
              <a:rPr lang="en-US" dirty="0"/>
              <a:t> </a:t>
            </a:r>
            <a:r>
              <a:rPr lang="en-US" dirty="0" smtClean="0"/>
              <a:t>41: </a:t>
            </a:r>
            <a:r>
              <a:rPr lang="en-US" dirty="0"/>
              <a:t>347-359</a:t>
            </a:r>
            <a:r>
              <a:rPr lang="en-US" dirty="0" smtClean="0"/>
              <a:t>.</a:t>
            </a:r>
            <a:endParaRPr lang="en-US" dirty="0"/>
          </a:p>
          <a:p>
            <a:pPr marL="168275" indent="-168275">
              <a:buNone/>
            </a:pPr>
            <a:r>
              <a:rPr lang="en-US" dirty="0"/>
              <a:t>Fernandez, A. L., C. </a:t>
            </a:r>
            <a:r>
              <a:rPr lang="en-US" dirty="0" smtClean="0"/>
              <a:t>C. </a:t>
            </a:r>
            <a:r>
              <a:rPr lang="en-US" dirty="0" err="1" smtClean="0"/>
              <a:t>Sheaffer</a:t>
            </a:r>
            <a:r>
              <a:rPr lang="en-US" dirty="0" smtClean="0"/>
              <a:t>, </a:t>
            </a:r>
            <a:r>
              <a:rPr lang="en-US" dirty="0"/>
              <a:t>D. </a:t>
            </a:r>
            <a:r>
              <a:rPr lang="en-US" dirty="0" smtClean="0"/>
              <a:t>L. Wyse, C. Staley, </a:t>
            </a:r>
            <a:r>
              <a:rPr lang="en-US" dirty="0"/>
              <a:t>T. J</a:t>
            </a:r>
            <a:r>
              <a:rPr lang="en-US" dirty="0" smtClean="0"/>
              <a:t>. </a:t>
            </a:r>
            <a:r>
              <a:rPr lang="en-US" dirty="0"/>
              <a:t>Gould, and M. J. </a:t>
            </a:r>
            <a:r>
              <a:rPr lang="en-US" dirty="0" err="1" smtClean="0"/>
              <a:t>Sadowsky</a:t>
            </a:r>
            <a:r>
              <a:rPr lang="en-US" dirty="0" smtClean="0"/>
              <a:t>.  (</a:t>
            </a:r>
            <a:r>
              <a:rPr lang="en-US" dirty="0"/>
              <a:t>2016). Associations between soil bacterial community structure and nutrient cycling functions in long-term organic farm soils following cover crop and organic fertilizer amendment. </a:t>
            </a:r>
            <a:r>
              <a:rPr lang="en-US" i="1" dirty="0"/>
              <a:t>Science of the Total Environment</a:t>
            </a:r>
            <a:r>
              <a:rPr lang="en-US" dirty="0"/>
              <a:t>, </a:t>
            </a:r>
            <a:r>
              <a:rPr lang="en-US" i="1" dirty="0" smtClean="0"/>
              <a:t>566</a:t>
            </a:r>
            <a:r>
              <a:rPr lang="en-US" dirty="0"/>
              <a:t>:</a:t>
            </a:r>
            <a:r>
              <a:rPr lang="en-US" dirty="0" smtClean="0"/>
              <a:t> </a:t>
            </a:r>
            <a:r>
              <a:rPr lang="en-US" dirty="0"/>
              <a:t>949-959</a:t>
            </a:r>
            <a:r>
              <a:rPr lang="en-US" dirty="0" smtClean="0"/>
              <a:t>.</a:t>
            </a:r>
            <a:endParaRPr lang="en-US" dirty="0"/>
          </a:p>
          <a:p>
            <a:pPr marL="168275" indent="-168275">
              <a:buNone/>
            </a:pPr>
            <a:r>
              <a:rPr lang="en-US" dirty="0"/>
              <a:t>Kaiser, D., Fernandez, F., Lamb, J.A., Coulter, J.A., and B. Barber, 2016. Fertilizing corn in Minnesota. University of Minnesota Extension AG-FO-3790-D. University of Minnesota, St. Paul, MN</a:t>
            </a:r>
            <a:r>
              <a:rPr lang="en-US" dirty="0" smtClean="0"/>
              <a:t>.</a:t>
            </a:r>
            <a:endParaRPr lang="en-US" dirty="0"/>
          </a:p>
        </p:txBody>
      </p:sp>
    </p:spTree>
    <p:extLst>
      <p:ext uri="{BB962C8B-B14F-4D97-AF65-F5344CB8AC3E}">
        <p14:creationId xmlns:p14="http://schemas.microsoft.com/office/powerpoint/2010/main" val="144310437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304800"/>
            <a:ext cx="8229600" cy="813318"/>
          </a:xfrm>
        </p:spPr>
        <p:txBody>
          <a:bodyPr/>
          <a:lstStyle/>
          <a:p>
            <a:r>
              <a:rPr lang="en-US" dirty="0" smtClean="0"/>
              <a:t>References (cont.)</a:t>
            </a:r>
            <a:endParaRPr lang="en-US" dirty="0"/>
          </a:p>
        </p:txBody>
      </p:sp>
      <p:sp>
        <p:nvSpPr>
          <p:cNvPr id="3" name="Content Placeholder 2"/>
          <p:cNvSpPr>
            <a:spLocks noGrp="1"/>
          </p:cNvSpPr>
          <p:nvPr>
            <p:ph idx="1"/>
            <p:custDataLst>
              <p:tags r:id="rId2"/>
            </p:custDataLst>
          </p:nvPr>
        </p:nvSpPr>
        <p:spPr>
          <a:xfrm>
            <a:off x="152400" y="1371600"/>
            <a:ext cx="8839200" cy="5181600"/>
          </a:xfrm>
        </p:spPr>
        <p:txBody>
          <a:bodyPr>
            <a:normAutofit fontScale="70000" lnSpcReduction="20000"/>
          </a:bodyPr>
          <a:lstStyle/>
          <a:p>
            <a:pPr marL="168275" indent="-168275">
              <a:buNone/>
            </a:pPr>
            <a:r>
              <a:rPr lang="en-US" dirty="0" smtClean="0"/>
              <a:t>Kumar</a:t>
            </a:r>
            <a:r>
              <a:rPr lang="en-US" dirty="0"/>
              <a:t>, </a:t>
            </a:r>
            <a:r>
              <a:rPr lang="en-US" dirty="0" smtClean="0"/>
              <a:t>K., </a:t>
            </a:r>
            <a:r>
              <a:rPr lang="en-US" dirty="0"/>
              <a:t>and M. G. </a:t>
            </a:r>
            <a:r>
              <a:rPr lang="en-US" dirty="0" err="1" smtClean="0"/>
              <a:t>Kuan</a:t>
            </a:r>
            <a:r>
              <a:rPr lang="en-US" dirty="0" smtClean="0"/>
              <a:t>.  2000. Biological </a:t>
            </a:r>
            <a:r>
              <a:rPr lang="en-US" dirty="0"/>
              <a:t>nitrogen fixation, accumulation of soil nitrogen and nitrogen balance for white clover (</a:t>
            </a:r>
            <a:r>
              <a:rPr lang="en-US" dirty="0" err="1"/>
              <a:t>Trifolium</a:t>
            </a:r>
            <a:r>
              <a:rPr lang="en-US" dirty="0"/>
              <a:t> </a:t>
            </a:r>
            <a:r>
              <a:rPr lang="en-US" dirty="0" err="1"/>
              <a:t>repens</a:t>
            </a:r>
            <a:r>
              <a:rPr lang="en-US" dirty="0"/>
              <a:t> L.) and field pea (</a:t>
            </a:r>
            <a:r>
              <a:rPr lang="en-US" dirty="0" err="1"/>
              <a:t>Pisum</a:t>
            </a:r>
            <a:r>
              <a:rPr lang="en-US" dirty="0"/>
              <a:t> </a:t>
            </a:r>
            <a:r>
              <a:rPr lang="en-US" dirty="0" err="1"/>
              <a:t>sativum</a:t>
            </a:r>
            <a:r>
              <a:rPr lang="en-US" dirty="0"/>
              <a:t> L.) grown for seed</a:t>
            </a:r>
            <a:r>
              <a:rPr lang="en-US" dirty="0" smtClean="0"/>
              <a:t>. </a:t>
            </a:r>
            <a:r>
              <a:rPr lang="en-US" dirty="0"/>
              <a:t>Field Crops Research </a:t>
            </a:r>
            <a:r>
              <a:rPr lang="en-US" dirty="0" smtClean="0"/>
              <a:t>68: </a:t>
            </a:r>
            <a:r>
              <a:rPr lang="en-US" dirty="0"/>
              <a:t>49-59</a:t>
            </a:r>
            <a:r>
              <a:rPr lang="en-US" dirty="0" smtClean="0"/>
              <a:t>.</a:t>
            </a:r>
            <a:endParaRPr lang="en-US" dirty="0"/>
          </a:p>
          <a:p>
            <a:pPr marL="168275" indent="-168275">
              <a:buNone/>
            </a:pPr>
            <a:r>
              <a:rPr lang="en-US" dirty="0"/>
              <a:t>Lamb, J., S. </a:t>
            </a:r>
            <a:r>
              <a:rPr lang="en-US" dirty="0" err="1"/>
              <a:t>Huerd</a:t>
            </a:r>
            <a:r>
              <a:rPr lang="en-US" dirty="0"/>
              <a:t>, and K. </a:t>
            </a:r>
            <a:r>
              <a:rPr lang="en-US" dirty="0" err="1"/>
              <a:t>Moncada</a:t>
            </a:r>
            <a:r>
              <a:rPr lang="en-US" dirty="0"/>
              <a:t>.  2010.  Soil Health.  Chapter 3 in Risk Management for Organic Producers.  </a:t>
            </a:r>
            <a:r>
              <a:rPr lang="en-US" dirty="0" err="1"/>
              <a:t>Moncada</a:t>
            </a:r>
            <a:r>
              <a:rPr lang="en-US" dirty="0"/>
              <a:t>, K. and C. </a:t>
            </a:r>
            <a:r>
              <a:rPr lang="en-US" dirty="0" err="1"/>
              <a:t>Sheaffer</a:t>
            </a:r>
            <a:r>
              <a:rPr lang="en-US" dirty="0"/>
              <a:t>, editors.  University of Minnesota, St. Paul, MN.</a:t>
            </a:r>
          </a:p>
          <a:p>
            <a:pPr marL="168275" indent="-168275">
              <a:buNone/>
            </a:pPr>
            <a:r>
              <a:rPr lang="en-US" dirty="0"/>
              <a:t>Lamb, J., C. </a:t>
            </a:r>
            <a:r>
              <a:rPr lang="en-US" dirty="0" err="1"/>
              <a:t>Sheaffer</a:t>
            </a:r>
            <a:r>
              <a:rPr lang="en-US" dirty="0"/>
              <a:t>, and K. </a:t>
            </a:r>
            <a:r>
              <a:rPr lang="en-US" dirty="0" err="1"/>
              <a:t>Moncada</a:t>
            </a:r>
            <a:r>
              <a:rPr lang="en-US" dirty="0"/>
              <a:t>.  2010.  Soil Fertility.  Chapter 4 in Risk Management for Organic Producers.  </a:t>
            </a:r>
            <a:r>
              <a:rPr lang="en-US" dirty="0" err="1"/>
              <a:t>Moncada</a:t>
            </a:r>
            <a:r>
              <a:rPr lang="en-US" dirty="0"/>
              <a:t>, K. and C. </a:t>
            </a:r>
            <a:r>
              <a:rPr lang="en-US" dirty="0" err="1"/>
              <a:t>Sheaffer</a:t>
            </a:r>
            <a:r>
              <a:rPr lang="en-US" dirty="0"/>
              <a:t>, editors.  University of Minnesota, St. Paul, MN.</a:t>
            </a:r>
          </a:p>
          <a:p>
            <a:pPr marL="168275" indent="-168275">
              <a:buNone/>
            </a:pPr>
            <a:r>
              <a:rPr lang="en-US" dirty="0" smtClean="0"/>
              <a:t>Peterson</a:t>
            </a:r>
            <a:r>
              <a:rPr lang="en-US" dirty="0"/>
              <a:t>, T. A, and M. P. </a:t>
            </a:r>
            <a:r>
              <a:rPr lang="en-US" dirty="0" err="1"/>
              <a:t>Russelle</a:t>
            </a:r>
            <a:r>
              <a:rPr lang="en-US" dirty="0"/>
              <a:t>. 1991.  Alfalfa and the nitrogen cycle in the Corn Belt. </a:t>
            </a:r>
            <a:r>
              <a:rPr lang="en-US" i="1" dirty="0"/>
              <a:t>Journal of Soil and Water Conservation</a:t>
            </a:r>
            <a:r>
              <a:rPr lang="en-US" dirty="0"/>
              <a:t> 46: 229-235.</a:t>
            </a:r>
          </a:p>
          <a:p>
            <a:pPr marL="168275" indent="-168275">
              <a:buNone/>
            </a:pPr>
            <a:r>
              <a:rPr lang="en-US" dirty="0" smtClean="0"/>
              <a:t>USDA-AMS.  2017.  National </a:t>
            </a:r>
            <a:r>
              <a:rPr lang="en-US" dirty="0"/>
              <a:t>Organic Program. 7 C.F.R. §205</a:t>
            </a:r>
            <a:r>
              <a:rPr lang="en-US" dirty="0" smtClean="0"/>
              <a:t>.</a:t>
            </a:r>
            <a:endParaRPr lang="en-US" dirty="0"/>
          </a:p>
        </p:txBody>
      </p:sp>
    </p:spTree>
    <p:extLst>
      <p:ext uri="{BB962C8B-B14F-4D97-AF65-F5344CB8AC3E}">
        <p14:creationId xmlns:p14="http://schemas.microsoft.com/office/powerpoint/2010/main" val="24366321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p>
            <a:r>
              <a:rPr lang="en-US" dirty="0" smtClean="0"/>
              <a:t>Soil-Derived </a:t>
            </a:r>
            <a:r>
              <a:rPr lang="en-US" dirty="0"/>
              <a:t>M</a:t>
            </a:r>
            <a:r>
              <a:rPr lang="en-US" dirty="0" smtClean="0"/>
              <a:t>icronutrients</a:t>
            </a:r>
            <a:endParaRPr lang="en-US" dirty="0"/>
          </a:p>
        </p:txBody>
      </p:sp>
      <p:sp>
        <p:nvSpPr>
          <p:cNvPr id="3" name="Content Placeholder 2"/>
          <p:cNvSpPr>
            <a:spLocks noGrp="1"/>
          </p:cNvSpPr>
          <p:nvPr>
            <p:ph idx="1"/>
            <p:custDataLst>
              <p:tags r:id="rId2"/>
            </p:custDataLst>
          </p:nvPr>
        </p:nvSpPr>
        <p:spPr>
          <a:xfrm>
            <a:off x="457200" y="1544137"/>
            <a:ext cx="8229600" cy="4525963"/>
          </a:xfrm>
        </p:spPr>
        <p:txBody>
          <a:bodyPr>
            <a:normAutofit/>
          </a:bodyPr>
          <a:lstStyle/>
          <a:p>
            <a:pPr marL="0" indent="0">
              <a:buNone/>
            </a:pPr>
            <a:r>
              <a:rPr lang="en-US" dirty="0" smtClean="0"/>
              <a:t>Micronutrients </a:t>
            </a:r>
            <a:r>
              <a:rPr lang="en-US" dirty="0"/>
              <a:t>(need smaller amounts)</a:t>
            </a:r>
          </a:p>
          <a:p>
            <a:pPr lvl="1"/>
            <a:r>
              <a:rPr lang="en-US" dirty="0"/>
              <a:t>Chlorine</a:t>
            </a:r>
          </a:p>
          <a:p>
            <a:pPr lvl="1"/>
            <a:r>
              <a:rPr lang="en-US" dirty="0"/>
              <a:t>Iron</a:t>
            </a:r>
          </a:p>
          <a:p>
            <a:pPr lvl="1"/>
            <a:r>
              <a:rPr lang="en-US" dirty="0"/>
              <a:t>Boron</a:t>
            </a:r>
          </a:p>
          <a:p>
            <a:pPr lvl="1"/>
            <a:r>
              <a:rPr lang="en-US" dirty="0"/>
              <a:t>Manganese</a:t>
            </a:r>
          </a:p>
        </p:txBody>
      </p:sp>
      <p:sp>
        <p:nvSpPr>
          <p:cNvPr id="7" name="Content Placeholder 2"/>
          <p:cNvSpPr txBox="1">
            <a:spLocks/>
          </p:cNvSpPr>
          <p:nvPr>
            <p:custDataLst>
              <p:tags r:id="rId3"/>
            </p:custDataLst>
          </p:nvPr>
        </p:nvSpPr>
        <p:spPr>
          <a:xfrm>
            <a:off x="3642843" y="1540733"/>
            <a:ext cx="4876800" cy="320040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rgbClr val="800000"/>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b="0" i="0" u="none" kern="1200">
                <a:solidFill>
                  <a:srgbClr val="80000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rgbClr val="80000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rgbClr val="80000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rgbClr val="8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US" dirty="0"/>
          </a:p>
          <a:p>
            <a:pPr lvl="1"/>
            <a:r>
              <a:rPr lang="en-US" dirty="0"/>
              <a:t>Zinc</a:t>
            </a:r>
          </a:p>
          <a:p>
            <a:pPr lvl="1"/>
            <a:r>
              <a:rPr lang="en-US" dirty="0"/>
              <a:t>Copper</a:t>
            </a:r>
          </a:p>
          <a:p>
            <a:pPr lvl="1"/>
            <a:r>
              <a:rPr lang="en-US" dirty="0"/>
              <a:t>Molybdenum</a:t>
            </a:r>
          </a:p>
          <a:p>
            <a:pPr lvl="1"/>
            <a:r>
              <a:rPr lang="en-US" dirty="0"/>
              <a:t>Nickel</a:t>
            </a:r>
          </a:p>
        </p:txBody>
      </p:sp>
      <p:pic>
        <p:nvPicPr>
          <p:cNvPr id="4" name="Picture 3"/>
          <p:cNvPicPr>
            <a:picLocks noChangeAspect="1"/>
          </p:cNvPicPr>
          <p:nvPr/>
        </p:nvPicPr>
        <p:blipFill>
          <a:blip r:embed="rId6"/>
          <a:stretch>
            <a:fillRect/>
          </a:stretch>
        </p:blipFill>
        <p:spPr>
          <a:xfrm>
            <a:off x="323258" y="4348204"/>
            <a:ext cx="1097375" cy="1097375"/>
          </a:xfrm>
          <a:prstGeom prst="rect">
            <a:avLst/>
          </a:prstGeom>
        </p:spPr>
      </p:pic>
      <p:pic>
        <p:nvPicPr>
          <p:cNvPr id="5" name="Picture 4"/>
          <p:cNvPicPr>
            <a:picLocks noChangeAspect="1"/>
          </p:cNvPicPr>
          <p:nvPr/>
        </p:nvPicPr>
        <p:blipFill>
          <a:blip r:embed="rId7"/>
          <a:stretch>
            <a:fillRect/>
          </a:stretch>
        </p:blipFill>
        <p:spPr>
          <a:xfrm>
            <a:off x="1396374" y="5396387"/>
            <a:ext cx="1131668" cy="1120238"/>
          </a:xfrm>
          <a:prstGeom prst="rect">
            <a:avLst/>
          </a:prstGeom>
        </p:spPr>
      </p:pic>
      <p:pic>
        <p:nvPicPr>
          <p:cNvPr id="6" name="Picture 5"/>
          <p:cNvPicPr>
            <a:picLocks noChangeAspect="1"/>
          </p:cNvPicPr>
          <p:nvPr/>
        </p:nvPicPr>
        <p:blipFill>
          <a:blip r:embed="rId8"/>
          <a:stretch>
            <a:fillRect/>
          </a:stretch>
        </p:blipFill>
        <p:spPr>
          <a:xfrm>
            <a:off x="3502679" y="5391985"/>
            <a:ext cx="1108806" cy="1097375"/>
          </a:xfrm>
          <a:prstGeom prst="rect">
            <a:avLst/>
          </a:prstGeom>
        </p:spPr>
      </p:pic>
      <p:pic>
        <p:nvPicPr>
          <p:cNvPr id="8" name="Picture 7"/>
          <p:cNvPicPr>
            <a:picLocks noChangeAspect="1"/>
          </p:cNvPicPr>
          <p:nvPr/>
        </p:nvPicPr>
        <p:blipFill>
          <a:blip r:embed="rId9"/>
          <a:stretch>
            <a:fillRect/>
          </a:stretch>
        </p:blipFill>
        <p:spPr>
          <a:xfrm>
            <a:off x="6668537" y="4310274"/>
            <a:ext cx="1108806" cy="1097375"/>
          </a:xfrm>
          <a:prstGeom prst="rect">
            <a:avLst/>
          </a:prstGeom>
        </p:spPr>
      </p:pic>
      <p:pic>
        <p:nvPicPr>
          <p:cNvPr id="9" name="Picture 8"/>
          <p:cNvPicPr>
            <a:picLocks noChangeAspect="1"/>
          </p:cNvPicPr>
          <p:nvPr/>
        </p:nvPicPr>
        <p:blipFill>
          <a:blip r:embed="rId10"/>
          <a:stretch>
            <a:fillRect/>
          </a:stretch>
        </p:blipFill>
        <p:spPr>
          <a:xfrm>
            <a:off x="7734796" y="5373817"/>
            <a:ext cx="1085945" cy="1097375"/>
          </a:xfrm>
          <a:prstGeom prst="rect">
            <a:avLst/>
          </a:prstGeom>
        </p:spPr>
      </p:pic>
      <p:pic>
        <p:nvPicPr>
          <p:cNvPr id="10" name="Picture 9"/>
          <p:cNvPicPr>
            <a:picLocks noChangeAspect="1"/>
          </p:cNvPicPr>
          <p:nvPr/>
        </p:nvPicPr>
        <p:blipFill>
          <a:blip r:embed="rId11"/>
          <a:stretch>
            <a:fillRect/>
          </a:stretch>
        </p:blipFill>
        <p:spPr>
          <a:xfrm>
            <a:off x="4543115" y="4313778"/>
            <a:ext cx="1120238" cy="1108806"/>
          </a:xfrm>
          <a:prstGeom prst="rect">
            <a:avLst/>
          </a:prstGeom>
        </p:spPr>
      </p:pic>
      <p:pic>
        <p:nvPicPr>
          <p:cNvPr id="11" name="Picture 10"/>
          <p:cNvPicPr>
            <a:picLocks noChangeAspect="1"/>
          </p:cNvPicPr>
          <p:nvPr/>
        </p:nvPicPr>
        <p:blipFill>
          <a:blip r:embed="rId12"/>
          <a:stretch>
            <a:fillRect/>
          </a:stretch>
        </p:blipFill>
        <p:spPr>
          <a:xfrm>
            <a:off x="5620806" y="5373818"/>
            <a:ext cx="1108806" cy="1097375"/>
          </a:xfrm>
          <a:prstGeom prst="rect">
            <a:avLst/>
          </a:prstGeom>
        </p:spPr>
      </p:pic>
      <p:pic>
        <p:nvPicPr>
          <p:cNvPr id="12" name="Picture 11"/>
          <p:cNvPicPr>
            <a:picLocks noChangeAspect="1"/>
          </p:cNvPicPr>
          <p:nvPr/>
        </p:nvPicPr>
        <p:blipFill>
          <a:blip r:embed="rId13"/>
          <a:stretch>
            <a:fillRect/>
          </a:stretch>
        </p:blipFill>
        <p:spPr>
          <a:xfrm>
            <a:off x="2457681" y="4294610"/>
            <a:ext cx="1108806" cy="1097375"/>
          </a:xfrm>
          <a:prstGeom prst="rect">
            <a:avLst/>
          </a:prstGeom>
        </p:spPr>
      </p:pic>
    </p:spTree>
    <p:extLst>
      <p:ext uri="{BB962C8B-B14F-4D97-AF65-F5344CB8AC3E}">
        <p14:creationId xmlns:p14="http://schemas.microsoft.com/office/powerpoint/2010/main" val="15141425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custDataLst>
              <p:tags r:id="rId1"/>
            </p:custDataLst>
          </p:nvPr>
        </p:nvSpPr>
        <p:spPr>
          <a:xfrm>
            <a:off x="457200" y="274638"/>
            <a:ext cx="8229600" cy="1143000"/>
          </a:xfrm>
        </p:spPr>
        <p:txBody>
          <a:bodyPr/>
          <a:lstStyle/>
          <a:p>
            <a:r>
              <a:rPr lang="en-US" dirty="0"/>
              <a:t>Crop </a:t>
            </a:r>
            <a:r>
              <a:rPr lang="en-US" dirty="0" smtClean="0"/>
              <a:t>Nutrition</a:t>
            </a:r>
            <a:endParaRPr lang="en-US" dirty="0"/>
          </a:p>
        </p:txBody>
      </p:sp>
      <p:sp>
        <p:nvSpPr>
          <p:cNvPr id="9" name="Content Placeholder 2"/>
          <p:cNvSpPr>
            <a:spLocks noGrp="1"/>
          </p:cNvSpPr>
          <p:nvPr>
            <p:ph idx="1"/>
            <p:custDataLst>
              <p:tags r:id="rId2"/>
            </p:custDataLst>
          </p:nvPr>
        </p:nvSpPr>
        <p:spPr>
          <a:xfrm>
            <a:off x="4526668" y="1600200"/>
            <a:ext cx="3657600" cy="4537686"/>
          </a:xfrm>
          <a:solidFill>
            <a:srgbClr val="72C007">
              <a:alpha val="44000"/>
            </a:srgbClr>
          </a:solidFill>
        </p:spPr>
        <p:txBody>
          <a:bodyPr>
            <a:normAutofit/>
          </a:bodyPr>
          <a:lstStyle/>
          <a:p>
            <a:pPr marL="577850" indent="-514350">
              <a:buFont typeface="+mj-lt"/>
              <a:buAutoNum type="alphaUcPeriod"/>
            </a:pPr>
            <a:endParaRPr lang="en-US" sz="100" dirty="0" smtClean="0"/>
          </a:p>
          <a:p>
            <a:pPr marL="577850" indent="-514350">
              <a:buFont typeface="+mj-lt"/>
              <a:buAutoNum type="alphaUcPeriod"/>
            </a:pPr>
            <a:r>
              <a:rPr lang="en-US" dirty="0" smtClean="0">
                <a:solidFill>
                  <a:schemeClr val="tx1">
                    <a:lumMod val="50000"/>
                    <a:lumOff val="50000"/>
                  </a:schemeClr>
                </a:solidFill>
              </a:rPr>
              <a:t>Macronutrients </a:t>
            </a:r>
            <a:r>
              <a:rPr lang="en-US" dirty="0">
                <a:solidFill>
                  <a:schemeClr val="tx1">
                    <a:lumMod val="50000"/>
                    <a:lumOff val="50000"/>
                  </a:schemeClr>
                </a:solidFill>
              </a:rPr>
              <a:t>and micronutrients</a:t>
            </a:r>
          </a:p>
          <a:p>
            <a:pPr marL="577850" indent="-514350">
              <a:buFont typeface="+mj-lt"/>
              <a:buAutoNum type="alphaUcPeriod"/>
            </a:pPr>
            <a:r>
              <a:rPr lang="en-US" dirty="0"/>
              <a:t>Nutrient deficiency</a:t>
            </a:r>
          </a:p>
          <a:p>
            <a:pPr marL="577850" indent="-514350">
              <a:buFont typeface="+mj-lt"/>
              <a:buAutoNum type="alphaUcPeriod"/>
            </a:pPr>
            <a:r>
              <a:rPr lang="en-US" dirty="0"/>
              <a:t>Nutrient availability</a:t>
            </a:r>
          </a:p>
          <a:p>
            <a:pPr marL="577850" indent="-514350">
              <a:buFont typeface="+mj-lt"/>
              <a:buAutoNum type="alphaUcPeriod"/>
            </a:pPr>
            <a:r>
              <a:rPr lang="en-US" dirty="0"/>
              <a:t>Adjusting pH</a:t>
            </a:r>
          </a:p>
        </p:txBody>
      </p:sp>
      <p:pic>
        <p:nvPicPr>
          <p:cNvPr id="10" name="Content Placeholder 3"/>
          <p:cNvPicPr>
            <a:picLocks noChangeAspect="1"/>
          </p:cNvPicPr>
          <p:nvPr/>
        </p:nvPicPr>
        <p:blipFill rotWithShape="1">
          <a:blip r:embed="rId5" cstate="print">
            <a:extLst>
              <a:ext uri="{28A0092B-C50C-407E-A947-70E740481C1C}">
                <a14:useLocalDpi xmlns:a14="http://schemas.microsoft.com/office/drawing/2010/main" val="0"/>
              </a:ext>
            </a:extLst>
          </a:blip>
          <a:srcRect t="4209" b="6128"/>
          <a:stretch/>
        </p:blipFill>
        <p:spPr>
          <a:xfrm>
            <a:off x="762000" y="1600200"/>
            <a:ext cx="3764668" cy="4537686"/>
          </a:xfrm>
          <a:prstGeom prst="rect">
            <a:avLst/>
          </a:prstGeom>
        </p:spPr>
      </p:pic>
    </p:spTree>
    <p:extLst>
      <p:ext uri="{BB962C8B-B14F-4D97-AF65-F5344CB8AC3E}">
        <p14:creationId xmlns:p14="http://schemas.microsoft.com/office/powerpoint/2010/main" val="9393454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44500" y="95482"/>
            <a:ext cx="8229600" cy="1143000"/>
          </a:xfrm>
        </p:spPr>
        <p:txBody>
          <a:bodyPr/>
          <a:lstStyle/>
          <a:p>
            <a:r>
              <a:rPr lang="en-US" dirty="0"/>
              <a:t>Nutrient </a:t>
            </a:r>
            <a:r>
              <a:rPr lang="en-US" dirty="0" smtClean="0"/>
              <a:t>Deficiencies</a:t>
            </a:r>
            <a:endParaRPr lang="en-US" dirty="0"/>
          </a:p>
        </p:txBody>
      </p:sp>
      <p:pic>
        <p:nvPicPr>
          <p:cNvPr id="5" name="Content Placeholder 3"/>
          <p:cNvPicPr>
            <a:picLocks noGrp="1" noChangeAspect="1"/>
          </p:cNvPicPr>
          <p:nvPr>
            <p:ph idx="1"/>
          </p:nvPr>
        </p:nvPicPr>
        <p:blipFill>
          <a:blip r:embed="rId7"/>
          <a:stretch>
            <a:fillRect/>
          </a:stretch>
        </p:blipFill>
        <p:spPr>
          <a:xfrm>
            <a:off x="3605193" y="1940767"/>
            <a:ext cx="5495238" cy="3533333"/>
          </a:xfrm>
          <a:prstGeom prst="rect">
            <a:avLst/>
          </a:prstGeom>
        </p:spPr>
      </p:pic>
      <p:sp>
        <p:nvSpPr>
          <p:cNvPr id="7" name="TextBox 6"/>
          <p:cNvSpPr txBox="1"/>
          <p:nvPr>
            <p:custDataLst>
              <p:tags r:id="rId2"/>
            </p:custDataLst>
          </p:nvPr>
        </p:nvSpPr>
        <p:spPr>
          <a:xfrm>
            <a:off x="4393686" y="5501664"/>
            <a:ext cx="3918252" cy="523220"/>
          </a:xfrm>
          <a:prstGeom prst="rect">
            <a:avLst/>
          </a:prstGeom>
          <a:noFill/>
        </p:spPr>
        <p:txBody>
          <a:bodyPr wrap="none" rtlCol="0">
            <a:spAutoFit/>
          </a:bodyPr>
          <a:lstStyle/>
          <a:p>
            <a:r>
              <a:rPr lang="en-US" sz="2800" dirty="0">
                <a:solidFill>
                  <a:srgbClr val="800000"/>
                </a:solidFill>
              </a:rPr>
              <a:t>P-deficient corn seedlings</a:t>
            </a:r>
          </a:p>
        </p:txBody>
      </p:sp>
      <p:sp>
        <p:nvSpPr>
          <p:cNvPr id="8" name="Content Placeholder 2"/>
          <p:cNvSpPr txBox="1">
            <a:spLocks/>
          </p:cNvSpPr>
          <p:nvPr>
            <p:custDataLst>
              <p:tags r:id="rId3"/>
            </p:custDataLst>
          </p:nvPr>
        </p:nvSpPr>
        <p:spPr>
          <a:xfrm>
            <a:off x="200842" y="1905000"/>
            <a:ext cx="34417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rgbClr val="800000"/>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b="0" i="0" u="none" kern="1200">
                <a:solidFill>
                  <a:srgbClr val="80000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rgbClr val="80000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rgbClr val="80000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rgbClr val="8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Occur when nutrients are either not present or unavailable</a:t>
            </a:r>
          </a:p>
          <a:p>
            <a:r>
              <a:rPr lang="en-US" dirty="0"/>
              <a:t>Symptoms can often be </a:t>
            </a:r>
            <a:r>
              <a:rPr lang="en-US" dirty="0" smtClean="0"/>
              <a:t>observed</a:t>
            </a:r>
            <a:endParaRPr lang="en-US" dirty="0"/>
          </a:p>
        </p:txBody>
      </p:sp>
      <p:pic>
        <p:nvPicPr>
          <p:cNvPr id="9" name="Picture 8" descr="Scan674"/>
          <p:cNvPicPr>
            <a:picLocks noChangeAspect="1" noChangeArrowheads="1"/>
          </p:cNvPicPr>
          <p:nvPr/>
        </p:nvPicPr>
        <p:blipFill rotWithShape="1">
          <a:blip r:embed="rId8">
            <a:extLst>
              <a:ext uri="{28A0092B-C50C-407E-A947-70E740481C1C}">
                <a14:useLocalDpi xmlns:a14="http://schemas.microsoft.com/office/drawing/2010/main" val="0"/>
              </a:ext>
            </a:extLst>
          </a:blip>
          <a:srcRect b="14536"/>
          <a:stretch/>
        </p:blipFill>
        <p:spPr bwMode="auto">
          <a:xfrm>
            <a:off x="3605193" y="2137954"/>
            <a:ext cx="5509260" cy="3138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custDataLst>
              <p:tags r:id="rId4"/>
            </p:custDataLst>
          </p:nvPr>
        </p:nvSpPr>
        <p:spPr>
          <a:xfrm>
            <a:off x="4909336" y="5474099"/>
            <a:ext cx="3055965" cy="523220"/>
          </a:xfrm>
          <a:prstGeom prst="rect">
            <a:avLst/>
          </a:prstGeom>
          <a:noFill/>
        </p:spPr>
        <p:txBody>
          <a:bodyPr wrap="none" rtlCol="0">
            <a:spAutoFit/>
          </a:bodyPr>
          <a:lstStyle/>
          <a:p>
            <a:r>
              <a:rPr lang="en-US" sz="2800" dirty="0">
                <a:solidFill>
                  <a:srgbClr val="800000"/>
                </a:solidFill>
              </a:rPr>
              <a:t>N deficiency in corn</a:t>
            </a:r>
          </a:p>
        </p:txBody>
      </p:sp>
    </p:spTree>
    <p:extLst>
      <p:ext uri="{BB962C8B-B14F-4D97-AF65-F5344CB8AC3E}">
        <p14:creationId xmlns:p14="http://schemas.microsoft.com/office/powerpoint/2010/main" val="14598740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44500" y="95482"/>
            <a:ext cx="8229600" cy="1143000"/>
          </a:xfrm>
        </p:spPr>
        <p:txBody>
          <a:bodyPr/>
          <a:lstStyle/>
          <a:p>
            <a:r>
              <a:rPr lang="en-US" dirty="0"/>
              <a:t>Nutrient </a:t>
            </a:r>
            <a:r>
              <a:rPr lang="en-US" dirty="0" smtClean="0"/>
              <a:t>Deficiencies</a:t>
            </a:r>
            <a:endParaRPr lang="en-US" dirty="0"/>
          </a:p>
        </p:txBody>
      </p:sp>
      <p:sp>
        <p:nvSpPr>
          <p:cNvPr id="8" name="Content Placeholder 2"/>
          <p:cNvSpPr txBox="1">
            <a:spLocks/>
          </p:cNvSpPr>
          <p:nvPr>
            <p:custDataLst>
              <p:tags r:id="rId2"/>
            </p:custDataLst>
          </p:nvPr>
        </p:nvSpPr>
        <p:spPr>
          <a:xfrm>
            <a:off x="5334000" y="2057717"/>
            <a:ext cx="3340100" cy="42211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rgbClr val="800000"/>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b="0" i="0" u="none" kern="1200">
                <a:solidFill>
                  <a:srgbClr val="80000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rgbClr val="80000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rgbClr val="80000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rgbClr val="8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t>Documented by tissue testing</a:t>
            </a:r>
          </a:p>
          <a:p>
            <a:pPr lvl="1"/>
            <a:r>
              <a:rPr lang="en-US" dirty="0" smtClean="0"/>
              <a:t>Should confirm with soil tests before amending</a:t>
            </a:r>
            <a:endParaRPr lang="en-US" dirty="0"/>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5800" y="1752600"/>
            <a:ext cx="4194353" cy="4526280"/>
          </a:xfrm>
          <a:prstGeom prst="rect">
            <a:avLst/>
          </a:prstGeom>
        </p:spPr>
      </p:pic>
    </p:spTree>
    <p:extLst>
      <p:ext uri="{BB962C8B-B14F-4D97-AF65-F5344CB8AC3E}">
        <p14:creationId xmlns:p14="http://schemas.microsoft.com/office/powerpoint/2010/main" val="374772087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custDataLst>
              <p:tags r:id="rId1"/>
            </p:custDataLst>
          </p:nvPr>
        </p:nvSpPr>
        <p:spPr>
          <a:xfrm>
            <a:off x="457200" y="274638"/>
            <a:ext cx="8229600" cy="1143000"/>
          </a:xfrm>
        </p:spPr>
        <p:txBody>
          <a:bodyPr/>
          <a:lstStyle/>
          <a:p>
            <a:r>
              <a:rPr lang="en-US" dirty="0"/>
              <a:t>Crop </a:t>
            </a:r>
            <a:r>
              <a:rPr lang="en-US" dirty="0" smtClean="0"/>
              <a:t>Nutrition</a:t>
            </a:r>
            <a:endParaRPr lang="en-US" dirty="0"/>
          </a:p>
        </p:txBody>
      </p:sp>
      <p:sp>
        <p:nvSpPr>
          <p:cNvPr id="8" name="Content Placeholder 2"/>
          <p:cNvSpPr>
            <a:spLocks noGrp="1"/>
          </p:cNvSpPr>
          <p:nvPr>
            <p:ph idx="1"/>
            <p:custDataLst>
              <p:tags r:id="rId2"/>
            </p:custDataLst>
          </p:nvPr>
        </p:nvSpPr>
        <p:spPr>
          <a:xfrm>
            <a:off x="4526668" y="1600200"/>
            <a:ext cx="3657600" cy="4537686"/>
          </a:xfrm>
          <a:solidFill>
            <a:srgbClr val="72C007">
              <a:alpha val="44000"/>
            </a:srgbClr>
          </a:solidFill>
        </p:spPr>
        <p:txBody>
          <a:bodyPr>
            <a:normAutofit/>
          </a:bodyPr>
          <a:lstStyle/>
          <a:p>
            <a:pPr marL="577850" indent="-514350">
              <a:buFont typeface="+mj-lt"/>
              <a:buAutoNum type="alphaUcPeriod"/>
            </a:pPr>
            <a:endParaRPr lang="en-US" sz="100" dirty="0" smtClean="0"/>
          </a:p>
          <a:p>
            <a:pPr marL="577850" indent="-514350">
              <a:buFont typeface="+mj-lt"/>
              <a:buAutoNum type="alphaUcPeriod"/>
            </a:pPr>
            <a:r>
              <a:rPr lang="en-US" dirty="0" smtClean="0">
                <a:solidFill>
                  <a:schemeClr val="tx1">
                    <a:lumMod val="50000"/>
                    <a:lumOff val="50000"/>
                  </a:schemeClr>
                </a:solidFill>
              </a:rPr>
              <a:t>Macronutrients </a:t>
            </a:r>
            <a:r>
              <a:rPr lang="en-US" dirty="0">
                <a:solidFill>
                  <a:schemeClr val="tx1">
                    <a:lumMod val="50000"/>
                    <a:lumOff val="50000"/>
                  </a:schemeClr>
                </a:solidFill>
              </a:rPr>
              <a:t>and micronutrients</a:t>
            </a:r>
          </a:p>
          <a:p>
            <a:pPr marL="577850" indent="-514350">
              <a:buFont typeface="+mj-lt"/>
              <a:buAutoNum type="alphaUcPeriod"/>
            </a:pPr>
            <a:r>
              <a:rPr lang="en-US" dirty="0">
                <a:solidFill>
                  <a:schemeClr val="tx1">
                    <a:lumMod val="50000"/>
                    <a:lumOff val="50000"/>
                  </a:schemeClr>
                </a:solidFill>
              </a:rPr>
              <a:t>Nutrient deficiency</a:t>
            </a:r>
          </a:p>
          <a:p>
            <a:pPr marL="577850" indent="-514350">
              <a:buFont typeface="+mj-lt"/>
              <a:buAutoNum type="alphaUcPeriod"/>
            </a:pPr>
            <a:r>
              <a:rPr lang="en-US" dirty="0"/>
              <a:t>Nutrient availability</a:t>
            </a:r>
          </a:p>
          <a:p>
            <a:pPr marL="577850" indent="-514350">
              <a:buFont typeface="+mj-lt"/>
              <a:buAutoNum type="alphaUcPeriod"/>
            </a:pPr>
            <a:r>
              <a:rPr lang="en-US" dirty="0"/>
              <a:t>Adjusting pH</a:t>
            </a:r>
          </a:p>
        </p:txBody>
      </p:sp>
      <p:pic>
        <p:nvPicPr>
          <p:cNvPr id="9" name="Content Placeholder 3"/>
          <p:cNvPicPr>
            <a:picLocks noChangeAspect="1"/>
          </p:cNvPicPr>
          <p:nvPr/>
        </p:nvPicPr>
        <p:blipFill rotWithShape="1">
          <a:blip r:embed="rId5" cstate="print">
            <a:extLst>
              <a:ext uri="{28A0092B-C50C-407E-A947-70E740481C1C}">
                <a14:useLocalDpi xmlns:a14="http://schemas.microsoft.com/office/drawing/2010/main" val="0"/>
              </a:ext>
            </a:extLst>
          </a:blip>
          <a:srcRect t="4209" b="6128"/>
          <a:stretch/>
        </p:blipFill>
        <p:spPr>
          <a:xfrm>
            <a:off x="762000" y="1600200"/>
            <a:ext cx="3764668" cy="4537686"/>
          </a:xfrm>
          <a:prstGeom prst="rect">
            <a:avLst/>
          </a:prstGeom>
        </p:spPr>
      </p:pic>
    </p:spTree>
    <p:extLst>
      <p:ext uri="{BB962C8B-B14F-4D97-AF65-F5344CB8AC3E}">
        <p14:creationId xmlns:p14="http://schemas.microsoft.com/office/powerpoint/2010/main" val="153694532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PERSISTENCEDATA" val="MMPROD_UIPERSISTENCEDATA"/>
  <p:tag name="MMPROD_THEME_BG_IMAGE" val=""/>
  <p:tag name="MMPROD_TAG_VCONFIG" val="PD94bWwgdmVyc2lvbj0iMS4wIiBlbmNvZGluZz0iVVRGLTgiPz4NCjxjb25maWd1cmF0aW9uPg0KCTxicmFuZGluZz4NCgkJPHVpZm9udCBuYW1lPSJGT05UX05PVEVTX1RFWFQiIHZhbHVlPSJWZXJkYW5hLDksZmFsc2UsZmFsc2UsZmFsc2UiLz4NCgk8L2JyYW5kaW5nPg0KCTxjb2xvcnM+DQoJCTx1aWNvbG9yIG5hbWU9InByaW1hcnkiIHZhbHVlPSIweDZGODQ4OCIvPg0KCQk8dWljb2xvciBuYW1lPSJnbG93IiB2YWx1ZT0iMHg2MDk3NzMiLz4NCgkJPHVpY29sb3IgbmFtZT0idGV4dCIgdmFsdWU9IjB4RkZGRkZGIi8+DQoJCTx1aWNvbG9yIG5hbWU9ImxpZ2h0IiB2YWx1ZT0iMHg0RTVENjAiLz4NCgkJPHVpY29sb3IgbmFtZT0ic2hhZG93IiB2YWx1ZT0iMHgwMDAwMDAiLz4NCgkJPHVpY29sb3IgbmFtZT0iYmFja2dyb3VuZCIgdmFsdWU9IjB4NzI3OTcxIi8+DQoJCTx1aWNvbG9yIG5hbWU9Im5vdGVzVGV4dEJhY2tncm91bmQiIHZhbHVlPSIweEZGRkZGRiIvPg0KCTwvY29sb3JzPg0KCTxsYXlvdXQ+DQoJCTx1aXNob3cgbmFtZT0icHJlc2VudGF0aW9udGl0bGUiIHZhbHVlPSJ0cnVlIi8+DQoJCTx1aXNob3cgbmFtZT0icHJlc2VudGVycGhvdG8iIHZhbHVlPSJ0cnVlIi8+DQoJCTx1aXNob3cgbmFtZT0icHJlc2VudGVybmFtZSIgdmFsdWU9InRydWUiLz4NCgkJPHVpc2hvdyBuYW1lPSJwcmVzZW50ZXJ0aXRsZSIgdmFsdWU9InRydWUiLz4NCgkJPHVpc2hvdyBuYW1lPSJwcmVzZW50ZXJlbWFpbCIgdmFsdWU9InRydWUiLz4NCgkJPHVpc2hvdyBuYW1lPSJwcmVzZW50ZXJiaW8iIHZhbHVlPSJ0cnVlIi8+DQoJCTx1aXNob3cgbmFtZT0iY29tcGFueWxvZ28iIHZhbHVlPSJ0cnVlIi8+DQoJCTx1aXNob3cgbmFtZT0ic2lkZWJhciIgdmFsdWU9InRydWUiLz4NCgkJPHVpc2hvdyBuYW1lPSJvdXRsaW5lIiB2YWx1ZT0idHJ1ZSIvPg0KCQk8dWlzaG93IG5hbWU9InRodW1ibmFpbCIgdmFsdWU9InRydWUiLz4NCgkJPHVpc2hvdyBuYW1lPSJub3RlcyIgdmFsdWU9InRydWUiLz4NCgkJPHVpc2hvdyBuYW1lPSJzZWFyY2giIHZhbHVlPSJ0cnVlIi8+DQoJCTx1aXNob3cgbmFtZT0icXVpeiIgdmFsdWU9InRydWUiLz4NCgkJPHVpc2hvdyBuYW1lPSJhdHRhY2htZW50cyIgdmFsdWU9InRydWUiLz4NCgkJPHVpc2hvdyBuYW1lPSJ1dGlscyIgdmFsdWU9InRydWUiLz4NCgkJPHVpc2hvdyBuYW1lPSJ2b2x1bWUiIHZhbHVlPSJ0cnVlIi8+DQoJCTx1aXNob3cgbmFtZT0icGxheWJhciIgdmFsdWU9InRydWUiLz4NCgkJPHVpc2hvdyBuYW1lPSJ0YWxraW5naGVhZCIgdmFsdWU9InRydWUiLz4NCgkJPHVpc2hvdyBuYW1lPSJzaWRlYmFyb25yaWdodCIgdmFsdWU9InRydWUiLz4NCgkJPHVpc2hvdyBuYW1lPSJ2aWV3Y2hhbmdlIiB2YWx1ZT0idHJ1ZSIvPg0KCQk8dWlzaG93IG5hbWU9ImFsd2F5c1NjcnVuY2giIHZhbHVlPSJmYWxzZSIvPg0KCQk8dWlzaG93IG5hbWU9ImluaXRpYWxkaXNwbGF5bW9kZWlzbm9ybWFsIiB2YWx1ZT0idHJ1ZSIvPg0KCQk8dWlzaG93IG5hbWU9ImNjdGV4dGhpZ2hsaWdodGluZyIgdmFsdWU9InRydWUiLz4NCgkJPHVpcmVwbGFjZSBuYW1lPSJsb2dvIiB2YWx1ZT0iIi8+DQoJCTx1aXJlcGxhY2UgbmFtZT0iYmdpbWFnZSIgdmFsdWU9IiIvPg0KCQk8dWlyZXBsYWNlIG5hbWU9ImluaXRpYWx0YWIiIHZhbHVlPSJvdXRsaW5lIi8+DQoJPC9sYXlvdXQ+DQoJPHByZWxvYWRlcj48c2V0Qm9vbCBuYW1lPSJkaXNhYmxlQXNzZXRQcmVsb2FkZXIiIHZhbHVlPSJ0cnVlIi8+PC9wcmVsb2FkZXI+PGxhbmd1YWdlIGlkPSJlb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TbGlkZSAlbiIvPg0KCQk8IS0tIHN1YnN0aXR1dGlvbjogJW4gPT0gc2xpZGUgbnVtYmVyIC0tPg0KCQk8IS0tIHN1YnN0aXR1dGlvbjogJXQgPT0gdG90YWwgc2xpZGUgY291bnQgLS0+DQoJCTx1aXRleHQgbmFtZT0iU0NSVUJCQVJTVEFUVVNfU0xJREVJTkZPIiB2YWx1ZT0iU2xpZGUgJW4gLyAldCB8ICIvPg0KCQk8dWl0ZXh0IG5hbWU9IlNDUlVCQkFSU1RBVFVTX1NUT1BQRUQiIHZhbHVlPSJTdG9wcGVkIi8+DQoJCTx1aXRleHQgbmFtZT0iU0NSVUJCQVJTVEFUVVNfUExBWUlORyIgdmFsdWU9IlBsYXlpbmciLz4NCgkJPHVpdGV4dCBuYW1lPSJTQ1JVQkJBUlNUQVRVU19OT0FVRElPIiB2YWx1ZT0iTm8gQXVkaW8iLz4NCgkJPHVpdGV4dCBuYW1lPSJTQ1JVQkJBUlNUQVRVU19WSURQTEFZSU5HIiB2YWx1ZT0iVmlkZW8gUGxheWluZyIvPg0KCQk8dWl0ZXh0IG5hbWU9IlNDUlVCQkFSU1RBVFVTX0xPQURJTkciIHZhbHVlPSJMb2FkaW5nIi8+DQoJCTx1aXRleHQgbmFtZT0iU0NSVUJCQVJTVEFUVVNfQlVGRkVSSU5HIiB2YWx1ZT0iQnVmZmVyaW5nIi8+DQoJCTx1aXRleHQgbmFtZT0iU0NSVUJCQVJTVEFUVVNfUVVFU1RJT04iIHZhbHVlPSJBbnN3ZXIgUXVlc3Rpb24iLz4NCgkJPHVpdGV4dCBuYW1lPSJTQ1JVQkJBUlNUQVRVU19SRVZJRVdRVUlaIiB2YWx1ZT0iUmV2aWV3aW5nIFF1aXoiLz4NCgkJPCEtLSBzdWJzdGl0dXRpb246ICVtID09IG1pbnV0ZXMgcmVtYWluaW5nIC0tPg0KCQk8IS0tIHN1YnN0aXR1dGlvbjogJXMgPT0gc2Vjb25kcyByZW1haW5pbmcgLS0+DQoJCTx1aXRleHQgbmFtZT0iRUxBUFNFRCIgdmFsdWU9IiVtIE1pbnV0ZXMgJXMgU2Vjb25kcyBSZW1haW5pbmciLz4NCgkJPHVpdGV4dCBuYW1lPSJOT1RGT1VORCIgdmFsdWU9Ik5vdGhpbmcgRm91bmQiLz4NCgkJPHVpdGV4dCBuYW1lPSJBVFRBQ0hNRU5UUyIgdmFsdWU9IkF0dGFjaG1lbnRz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GFjdCIvPg0KCQk8dWl0ZXh0IG5hbWU9IlRBQl9RVUlaIiB2YWx1ZT0iUXVpeiIvPg0KCQk8dWl0ZXh0IG5hbWU9IlRBQl9PVVRMSU5FIiB2YWx1ZT0iT3V0bGluZSIvPg0KCQk8dWl0ZXh0IG5hbWU9IlRBQl9USFVNQiIgdmFsdWU9IlRodW1iIi8+DQoJCTx1aXRleHQgbmFtZT0iVEFCX05PVEVTIiB2YWx1ZT0iTm90ZXMiLz4NCgkJPHVpdGV4dCBuYW1lPSJUQUJfU0VBUkNIIiB2YWx1ZT0iU2VhcmNoIi8+DQoJCTx1aXRleHQgbmFtZT0iU0xJREVfSEVBRElORyIgdmFsdWU9IlNsaWRlIFRpdGxlIi8+DQoJCTx1aXRleHQgbmFtZT0iRFVSQVRJT05fSEVBRElORyIgdmFsdWU9IkR1cmF0aW9uIi8+DQoJCTx1aXRleHQgbmFtZT0iU0VBUkNIX0hFQURJTkciIHZhbHVlPSJTZWFyY2ggZm9yIHRleHQ6Ii8+DQoJCTx1aXRleHQgbmFtZT0iVEhVTUJfSEVBRElORyIgdmFsdWU9IlNsaWRlIi8+DQoJCTx1aXRleHQgbmFtZT0iVEhVTUJfSU5GTyIgdmFsdWU9IlNsaWRlIFRpdGxlL0R1cmF0aW9uIi8+DQoJCTx1aXRleHQgbmFtZT0iQVRUQUNITkFNRV9IRUFESU5HIiB2YWx1ZT0iRmlsZSBOYW1lIi8+DQoJCTx1aXRleHQgbmFtZT0iQVRUQUNIU0laRV9IRUFESU5HIiB2YWx1ZT0iU2l6ZSIvPg0KCQk8dWl0ZXh0IG5hbWU9IlNMSURFX05PVEVTIiB2YWx1ZT0iU2xpZGUgTm90ZXMiLz4NCgkJPCEtLXF1aXogcG9kIGFuZCBtZXNzYWdlIGJveCB0ZXh0cy0tPg0KCQk8dWl0ZXh0IG5hbWU9IlFVSVpQT0RfUVVJWl9BVFRFTVBUIiB2YWx1ZT0iUXVpeiBBdHRlbXB0OiIvPg0KCQk8dWl0ZXh0IG5hbWU9IlFVSVpQT0RfUVVJWl9BVFRFTVBUX1ZBTFVFIiB2YWx1ZT0iJW4gb2YgJXQiLz4NCgkJPHVpdGV4dCBuYW1lPSJRVUlaUE9EX1FVSVpfU0NPUkUiIHZhbHVlPSJTY29yZWQ6Ii8+DQoJCTx1aXRleHQgbmFtZT0iUVVJWlBPRF9RVUlaX1BBU1NTQ09SRSIgdmFsdWU9IlBhc3NpbmcgU2NvcmU6Ii8+DQoJCTx1aXRleHQgbmFtZT0iUVVJWlBPRF9RVUlaX01BWFNDT1JFIiB2YWx1ZT0iTWF4IFNjb3JlOiIvPg0KCQk8dWl0ZXh0IG5hbWU9IlFVSVpQT0RfUVVFU0FUTVBUX1NUUiIgdmFsdWU9IkF0dGVtcHQ6ICVuIG9mICV0Ii8+DQoJCTx1aXRleHQgbmFtZT0iUVVJWlBPRF9RVUVTVFlQRV9TVFIiIHZhbHVlPSJUeXBlOiAlcyIvPg0KCQk8dWl0ZXh0IG5hbWU9IlFVSVpQT0RfUVVFU1RZUEVfR1JEIiB2YWx1ZT0iR3JhZGVkIi8+DQoJCTx1aXRleHQgbmFtZT0iUVVJWlBPRF9RVUVTVFlQRV9TVlkiIHZhbHVlPSJTdXJ2ZXkiLz4NCgkJPHVpdGV4dCBuYW1lPSJRVUlaUE9EX1FVSVpBVE1QVF9JTkYiIHZhbHVlPSJJbmZpbml0ZSIvPg0KCQk8dWl0ZXh0IG5hbWU9IlFVSVpQT0RfUVVFU0FUTVBUX0lORiIgdmFsdWU9IkluZmluaXRlIi8+DQoJCTx1aXRleHQgbmFtZT0iV0FSTklOR01TR19ZRVNTVFJJTkciIHZhbHVlPSJZZXMiLz4NCgkJPHVpdGV4dCBuYW1lPSJXQVJOSU5HTVNHX05PU1RSSU5HIiB2YWx1ZT0iTm8iLz4NCgkJPHVpdGV4dCBuYW1lPSJXQVJOSU5HTVNHX1RJVExFU1RSSU5HIiB2YWx1ZT0iUXVpeiBOYXZpZ2F0aW9uIFdhcm5pbmciLz4NCgkJPHVpdGV4dCBuYW1lPSJXQVJOSU5HTVNHX01TR1NUUklORyIgdmFsdWU9IlRoZXJlIGFyZSB1bi1hdHRlbXB0ZWQgcXVlc3Rpb25zIGluIHRoaXMgUXVpei4mI3hBOyYjeEE7Q2xpY2tpbmcgWWVzIHdpbGwgdGFrZSB5b3Ugb3V0IG9mIHRoZSBRdWl6LiBDbGljayBObyB0byBjb250aW51ZSB0aGUgUXVpei4iLz4NCgkJPHVpdGV4dCBuYW1lPSJJTkZPUk1BVElPTl9IMjY0X0ZMQVNIUExBWUVSIiB2YWx1ZT0iVGhlIGN1cnJlbnQgdmVyc2lvbiBvZiBGbGFzaCBQbGF5ZXIgaW5zdGFsbGVkIG9uIHlvdXIgbWFjaGluZSBkb2VzIG5vdCBzdXBwb3J0IHRoaXMgdmlkZW8uIENsaWNrIG9uIHRoZSB2aWRlbyBhcmVhIHRvIGRvd25sb2FkIHRoZSBsYXRlc3Q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TaG93IHNpZGViYXIgdG8gcGFydGljaXBhbnRzIi8+DQoJCTx1aXRleHQgbmFtZT0iTVVURSIgdmFsdWU9Ik11dGUiLz4NCgkJPHVpdGV4dCBuYW1lPSJET0NXUkFQX1RJVExFIiB2YWx1ZT0iUHJlc2VudGVyIEZpbGUgQXR0YWNobWVudCIvPg0KCQk8dWl0ZXh0IG5hbWU9IkRPQ1dSQVBfTVNHIiB2YWx1ZT0iU2F2ZSB0byBNeSBDb21wdXRlciIvPg0KCQk8dWl0ZXh0IG5hbWU9IkRPQ1dSQVBfUFJPTVBUIiB2YWx1ZT0iQ2xpY2sgdG8gRG93bmxvYWQiLz4NCgkJPHVpdGV4dCBuYW1lPSJDT1VSU0VfU1RBVFVTIiB2YWx1ZT0iTW9kdWxlIFN0YXR1cyIvPg0KCQk8dWl0ZXh0IG5hbWU9IlBBU1NFRF9TVFJJTkciIHZhbHVlPSJQYXNzZWQiLz4NCgkJPHVpdGV4dCBuYW1lPSJGQUlMRURfU1RSSU5HIiB2YWx1ZT0iRmFpbGVkIi8+DQoJPC9sYW5ndWFnZT4NCgk8bGFuZ3VhZ2UgaWQ9ImRl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ZvbGllICVuIi8+DQoJCTwhLS0gc3Vic3RpdHV0aW9uOiAlbiA9PSBzbGlkZSBudW1iZXIgLS0+DQoJCTwhLS0gc3Vic3RpdHV0aW9uOiAldCA9PSB0b3RhbCBzbGlkZSBjb3VudCAtLT4NCgkJPHVpdGV4dCBuYW1lPSJTQ1JVQkJBUlNUQVRVU19TTElERUlORk8iIHZhbHVlPSJGb2xpZSAlbiAvICV0IHwgIi8+DQoJCTx1aXRleHQgbmFtZT0iU0NSVUJCQVJTVEFUVVNfU1RPUFBFRCIgdmFsdWU9IkJlZW5kZXQiLz4NCgkJPHVpdGV4dCBuYW1lPSJTQ1JVQkJBUlNUQVRVU19QTEFZSU5HIiB2YWx1ZT0iV2llZGVyZ2FiZSIvPg0KCQk8dWl0ZXh0IG5hbWU9IlNDUlVCQkFSU1RBVFVTX05PQVVESU8iIHZhbHVlPSJLZWluIEF1ZGlvIi8+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DQoJCTx1aXRleHQgbmFtZT0iU0NSVUJCQVJTVEFUVVNfUkVWSUVXUVVJWiIgdmFsdWU9Ik5vY2htYWxzIGR1cmNoc2VoZW4iLz4NCgkJPCEtLSBzdWJzdGl0dXRpb246ICVtID09IG1pbnV0ZXMgcmVtYWluaW5nIC0tPg0KCQk8IS0tIHN1YnN0aXR1dGlvbjogJXMgPT0gc2Vjb25kcyByZW1haW5pbmcgLS0+DQoJCTx1aXRleHQgbmFtZT0iRUxBUFNFRCIgdmFsdWU9IlJlc3RkYXVlcjogJW0gTWludXRlbiAlcyBTZWt1bmRlbiIvPg0KCQk8dWl0ZXh0IG5hbWU9Ik5PVEZPVU5EIiB2YWx1ZT0iTmljaHRzIGdlZnVuZGVuIi8+DQoJCTx1aXRleHQgbmFtZT0iQVRUQUNITUVOVFMiIHZhbHVlPSJBbmxhZ2VuIi8+DQoJCTwhLS0gc3Vic3RpdHV0aW9uOiAlcCA9PSBjdXJyZW50IHNwZWFrZXIncyB0aXRsZSAtLT4NCgkJPHVpdGV4dCBuYW1lPSJCSU9XSU5fVElUTEUiIHZhbHVlPSJTcHJlY2hlcjogJXAiLz4NCgkJPHVpdGV4dCBuYW1lPSJCSU9CVE5fVElUTEUiIHZhbHVlPSJTcHJlY2hlciIvPg0KCQk8dWl0ZXh0IG5hbWU9IkRJVklERVJCVE5fVElUTEUiIHZhbHVlPSJ8Ii8+DQoJCTx1aXRleHQgbmFtZT0iQ09OVEFDVEJUTl9USVRMRSIgdmFsdWU9IktvbnRha3QiLz4NCgkJPHVpdGV4dCBuYW1lPSJUQUJfUVVJWiIgdmFsdWU9IlF1aXoiLz4NCgkJPHVpdGV4dCBuYW1lPSJUQUJfT1VUTElORSIgdmFsdWU9IlN0cnVrdHVyIi8+DQoJCTx1aXRleHQgbmFtZT0iVEFCX1RIVU1CIiB2YWx1ZT0iTWluaWF0dXIiLz4NCgkJPHVpdGV4dCBuYW1lPSJUQUJfTk9URVMiIHZhbHVlPSJOb3RpemVuIi8+DQoJCTx1aXRleHQgbmFtZT0iVEFCX1NFQVJDSCIgdmFsdWU9IlN1Y2hlbiIvPg0KCQk8dWl0ZXh0IG5hbWU9IlNMSURFX0hFQURJTkciIHZhbHVlPSJGb2xpZW50aXRlbCIvPg0KCQk8dWl0ZXh0IG5hbWU9IkRVUkFUSU9OX0hFQURJTkciIHZhbHVlPSJEYXVlciIvPg0KCQk8dWl0ZXh0IG5hbWU9IlNFQVJDSF9IRUFESU5HIiB2YWx1ZT0iVGV4dCBzdWNoZW46Ii8+DQoJCTx1aXRleHQgbmFtZT0iVEhVTUJfSEVBRElORyIgdmFsdWU9IkZvbGllIi8+DQoJCTx1aXRleHQgbmFtZT0iVEhVTUJfSU5GTyIgdmFsdWU9IkZvbGllbnRpdGVsL0RhdWVyIi8+DQoJCTx1aXRleHQgbmFtZT0iQVRUQUNITkFNRV9IRUFESU5HIiB2YWx1ZT0iRGF0ZWluYW1lIi8+DQoJCTx1aXRleHQgbmFtZT0iQVRUQUNIU0laRV9IRUFESU5HIiB2YWx1ZT0iR3LDtsOfZSIvPg0KCQk8dWl0ZXh0IG5hbWU9IlNMSURFX05PVEVTIiB2YWx1ZT0iRm9saWVubm90aXplbiIvPg0KCQk8IS0tcXVpeiBwb2QgYW5kIG1lc3NhZ2UgYm94IHRleHRzLS0+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DQoJCTx1aXRleHQgbmFtZT0iUVVJWlBPRF9RVUVTVFlQRV9TVlkiIHZhbHVlPSJVbWZyYWdlIi8+DQoJCTx1aXRleHQgbmFtZT0iUVVJWlBPRF9RVUlaQVRNUFRfSU5GIiB2YWx1ZT0iVW5lbmRsaWNoIi8+DQoJCTx1aXRleHQgbmFtZT0iUVVJWlBPRF9RVUVTQVRNUFRfSU5GIiB2YWx1ZT0iVW5lbmRsaWNoIi8+DQoJCTx1aXRleHQgbmFtZT0iV0FSTklOR01TR19ZRVNTVFJJTkciIHZhbHVlPSJKYSIvPg0KCQk8dWl0ZXh0IG5hbWU9IldBUk5JTkdNU0dfTk9TVFJJTkciIHZhbHVlPSJOZWluIi8+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EZW4gVGVpbG5laG1lcm4gZGllIFNlaXRlbmxlaXN0ZSBhbnplaWdlbiIvPg0KCQk8dWl0ZXh0IG5hbWU9Ik1VVEUiIHZhbHVlPSJUb24gYXVzIi8+DQoJCTx1aXRleHQgbmFtZT0iRE9DV1JBUF9USVRMRSIgdmFsdWU9IlByZXNlbnRlci1BbmhhbmciLz4NCgkJPHVpdGV4dCBuYW1lPSJET0NXUkFQX01TRyIgdmFsdWU9IkF1ZiBtZWluZW0gQXJiZWl0c3BsYXR6IHNwZWljaGVybiIvPg0KCQk8dWl0ZXh0IG5hbWU9IkRPQ1dSQVBfUFJPTVBUIiB2YWx1ZT0iWnVtIEhlcnVudGVybGFkZW4ga2xpY2tlbiIvPg0KCQk8dWl0ZXh0IG5hbWU9IkNPVVJTRV9TVEFUVVMiIHZhbHVlPSJNb2R1bHN0YXR1cyIvPg0KCQk8dWl0ZXh0IG5hbWU9IlBBU1NFRF9TVFJJTkciIHZhbHVlPSJFcmZvbGdyZWljaCIvPg0KCQk8dWl0ZXh0IG5hbWU9IkZBSUxFRF9TVFJJTkciIHZhbHVlPSJGZWhsZ2VzY2hsYWdlbiIvPg0KCTwvbGFuZ3VhZ2U+DQoJPGxhbmd1YWdlIGlkPSJm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Fwb3NpdGl2ZSAlbiIvPg0KCQk8IS0tIHN1YnN0aXR1dGlvbjogJW4gPT0gc2xpZGUgbnVtYmVyIC0tPg0KCQk8IS0tIHN1YnN0aXR1dGlvbjogJXQgPT0gdG90YWwgc2xpZGUgY291bnQgLS0+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DQoJCTx1aXRleHQgbmFtZT0iU0NSVUJCQVJTVEFUVVNfVklEUExBWUlORyIgdmFsdWU9IkxlY3R1cmUgdmlkw6lvIGVuIGNvdXJzIi8+DQoJCTx1aXRleHQgbmFtZT0iU0NSVUJCQVJTVEFUVVNfTE9BRElORyIgdmFsdWU9IkNoYXJnZW1lbnQgZW4gY291cnMiLz4NCgkJPHVpdGV4dCBuYW1lPSJTQ1JVQkJBUlNUQVRVU19CVUZGRVJJTkciIHZhbHVlPSJNaXNlIGVuIG3DqW1vaXJlIi8+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DQoJCTx1aXRleHQgbmFtZT0iRUxBUFNFRCIgdmFsdWU9IiVtIG1pbnV0ZXMgJXMgc2Vjb25kZXMgcmVzdGFudGVzIi8+DQoJCTx1aXRleHQgbmFtZT0iTk9URk9VTkQiIHZhbHVlPSJSaWVuIHRyb3V2w6kiLz4NCgkJPHVpdGV4dCBuYW1lPSJBVFRBQ0hNRU5UUyIgdmFsdWU9IlBpw6hjZXMgam9pbnRlcyIvPg0KCQk8IS0tIHN1YnN0aXR1dGlvbjogJXAgPT0gY3VycmVudCBzcGVha2VyJ3MgdGl0bGUgLS0+DQoJCTx1aXRleHQgbmFtZT0iQklPV0lOX1RJVExFIiB2YWx1ZT0iQmlvIDogJXAiLz4NCgkJPHVpdGV4dCBuYW1lPSJCSU9CVE5fVElUTEUiIHZhbHVlPSJCaW8gOiIvPg0KCQk8dWl0ZXh0IG5hbWU9IkRJVklERVJCVE5fVElUTEUiIHZhbHVlPSJ8Ii8+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CEtLXF1aXogcG9kIGFuZCBtZXNzYWdlIGJveCB0ZXh0cy0tPg0KCQk8dWl0ZXh0IG5hbWU9IlFVSVpQT0RfUVVJWl9BVFRFTVBUIiB2YWx1ZT0iVGVudGF0aXZlIGRlIHF1ZXN0aW9ubmFpcmUgOiIvPg0KCQk8dWl0ZXh0IG5hbWU9IlFVSVpQT0RfUVVJWl9BVFRFTVBUX1ZBTFVFIiB2YWx1ZT0iJW4gc3VyICV0Ii8+DQoJCTx1aXRleHQgbmFtZT0iUVVJWlBPRF9RVUlaX1NDT1JFIiB2YWx1ZT0iTm90ZSBvYnRlbnVlIDoiLz4NCgkJPHVpdGV4dCBuYW1lPSJRVUlaUE9EX1FVSVpfUEFTU1NDT1JFIiB2YWx1ZT0iTm90ZSBkJ2FkbWlzc2liaWxpdMOpwqA6Ii8+DQoJCTx1aXRleHQgbmFtZT0iUVVJWlBPRF9RVUlaX01BWFNDT1JFIiB2YWx1ZT0iTm90ZSBtYXhpbWFsZSA6Ii8+DQoJCTx1aXRleHQgbmFtZT0iUVVJWlBPRF9RVUVTQVRNUFRfU1RSIiB2YWx1ZT0iVGVudGF0aXZlIDogJW4gc3VyICV0Ii8+DQoJCTx1aXRleHQgbmFtZT0iUVVJWlBPRF9RVUVTVFlQRV9TVFIiIHZhbHVlPSJUeXBlOiAlcyIvPg0KCQk8dWl0ZXh0IG5hbWU9IlFVSVpQT0RfUVVFU1RZUEVfR1JEIiB2YWx1ZT0iTm90w6kiLz4NCgkJPHVpdGV4dCBuYW1lPSJRVUlaUE9EX1FVRVNUWVBFX1NWWSIgdmFsdWU9IkVucXXDqnRlIi8+DQoJCTx1aXRleHQgbmFtZT0iUVVJWlBPRF9RVUlaQVRNUFRfSU5GIiB2YWx1ZT0iSWxsaW1pdMOpIi8+DQoJCTx1aXRleHQgbmFtZT0iUVVJWlBPRF9RVUVTQVRNUFRfSU5GIiB2YWx1ZT0iSWxsaW1pdMOpIi8+DQoJCTx1aXRleHQgbmFtZT0iV0FSTklOR01TR19ZRVNTVFJJTkciIHZhbHVlPSJPdWkiLz4NCgkJPHVpdGV4dCBuYW1lPSJXQVJOSU5HTVNHX05PU1RSSU5HIiB2YWx1ZT0iTm9uIi8+DQoJCTx1aXRleHQgbmFtZT0iV0FSTklOR01TR19USVRMRVNUUklORyIgdmFsdWU9IkF2ZXJ0aXNzZW1lbnQgZGUgbmF2aWdhdGlvbiBkdSBxdWVzdGlvbm5haXJlIi8+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JPHVpdGV4dCBuYW1lPSJDT1VSU0VfU1RBVFVTIiB2YWx1ZT0iU3RhdHV0IGR1IG1vZHVsZSIvPg0KCQk8dWl0ZXh0IG5hbWU9IlBBU1NFRF9TVFJJTkciIHZhbHVlPSJSw6l1c3NpIi8+DQoJCTx1aXRleHQgbmFtZT0iRkFJTEVEX1NUUklORyIgdmFsdWU9IkVjaG91w6k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DQoJCTx1aWZvbnQgbmFtZT0iRk9OVF9QUkVTRU5URVJUSVRMRSIgdmFsdWU9IlZlcmRhbmEsMTE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uOCueODqeOCpOODiSA6ICVuIi8+DQoJCTwhLS0gc3Vic3RpdHV0aW9uOiAlbiA9PSBzbGlkZSBudW1iZXIgLS0+DQoJCTwhLS0gc3Vic3RpdHV0aW9uOiAldCA9PSB0b3RhbCBzbGlkZSBjb3VudCAtLT4NCgkJPHVpdGV4dCBuYW1lPSJTQ1JVQkJBUlNUQVRVU19TTElERUlORk8iIHZhbHVlPSLjgrnjg6njgqTjg4kgOiAlbiAvICV0IHwgIi8+DQoJCTx1aXRleHQgbmFtZT0iU0NSVUJCQVJTVEFUVVNfU1RPUFBFRCIgdmFsdWU9IuWBnOatoiIvPg0KCQk8dWl0ZXh0IG5hbWU9IlNDUlVCQkFSU1RBVFVTX1BMQVlJTkciIHZhbHVlPSLlho3nlJ/kuK0iLz4NCgkJPHVpdGV4dCBuYW1lPSJTQ1JVQkJBUlNUQVRVU19OT0FVRElPIiB2YWx1ZT0i6Z+z5aOw44Gq44GXIi8+DQoJCTx1aXRleHQgbmFtZT0iU0NSVUJCQVJTVEFUVVNfVklEUExBWUlORyIgdmFsdWU9IuODk+ODh+OCquWGjeeUn+S4rSIvPg0KCQk8dWl0ZXh0IG5hbWU9IlNDUlVCQkFSU1RBVFVTX0xPQURJTkciIHZhbHVlPSLjg63jg7zjg4nkuK0iLz4NCgkJPHVpdGV4dCBuYW1lPSJTQ1JVQkJBUlNUQVRVU19CVUZGRVJJTkciIHZhbHVlPSLjg5Djg4Pjg5XjgqHkuK0iLz4NCgkJPHVpdGV4dCBuYW1lPSJTQ1JVQkJBUlNUQVRVU19RVUVTVElPTiIgdmFsdWU9IuizquWVj+OBq+etlOOBiOOBpuS4i+OBleOBhCIvPg0KCQk8dWl0ZXh0IG5hbWU9IlNDUlVCQkFSU1RBVFVTX1JFVklFV1FVSVoiIHZhbHVlPSLjgq/jgqTjgrrjgpLjg6zjg5Pjg6Xjg7zjgZfjgabjgYTjgb7jgZkiLz4NCgkJPCEtLSBzdWJzdGl0dXRpb246ICVtID09IG1pbnV0ZXMgcmVtYWluaW5nIC0tPg0KCQk8IS0tIHN1YnN0aXR1dGlvbjogJXMgPT0gc2Vjb25kcyByZW1haW5pbmcgLS0+DQoJCTx1aXRleHQgbmFtZT0iRUxBUFNFRCIgdmFsdWU9Iuaui+OCiiA6ICVtIOWIhiAlcyDnp5IiLz4NCgkJPHVpdGV4dCBuYW1lPSJOT1RGT1VORCIgdmFsdWU9IuS9leOCguimi+OBpOOBi+OCiuOBvuOBm+OCkyIvPg0KCQk8dWl0ZXh0IG5hbWU9IkFUVEFDSE1FTlRTIiB2YWx1ZT0i5re75LuYIi8+DQoJCTwhLS0gc3Vic3RpdHV0aW9uOiAlcCA9PSBjdXJyZW50IHNwZWFrZXIncyB0aXRsZSAtLT4NCgkJPHVpdGV4dCBuYW1lPSJCSU9XSU5fVElUTEUiIHZhbHVlPSLntYzmrbQgOiAlcCIvPg0KCQk8dWl0ZXh0IG5hbWU9IkJJT0JUTl9USVRMRSIgdmFsdWU9Iue1jOattCIvPg0KCQk8dWl0ZXh0IG5hbWU9IkRJVklERVJCVE5fVElUTEUiIHZhbHVlPSJ8Ii8+DQoJCTx1aXRleHQgbmFtZT0iQ09OVEFDVEJUTl9USVRMRSIgdmFsdWU9IuOBiuWVj+OBhOWQiOOCj+OBmyIvPg0KCQk8dWl0ZXh0IG5hbWU9IlRBQl9RVUlaIiB2YWx1ZT0i44Kv44Kk44K6Ii8+DQoJCTx1aXRleHQgbmFtZT0iVEFCX09VVExJTkUiIHZhbHVlPSLjgqLjgqbjg4jjg6njgqTjg7MiLz4NCgkJPHVpdGV4dCBuYW1lPSJUQUJfVEhVTUIiIHZhbHVlPSLjgrXjg6Djg43jg7zjg6siLz4NCgkJPHVpdGV4dCBuYW1lPSJUQUJfTk9URVMiIHZhbHVlPSLjg47jg7zjg4giLz4NCgkJPHVpdGV4dCBuYW1lPSJUQUJfU0VBUkNIIiB2YWx1ZT0i5qSc57SiIi8+DQoJCTx1aXRleHQgbmFtZT0iU0xJREVfSEVBRElORyIgdmFsdWU9IuOCueODqeOCpOODieOCv+OCpOODiOODqyIvPg0KCQk8dWl0ZXh0IG5hbWU9IkRVUkFUSU9OX0hFQURJTkciIHZhbHVlPSLplbfjgZUiLz4NCgkJPHVpdGV4dCBuYW1lPSJTRUFSQ0hfSEVBRElORyIgdmFsdWU9IuaknOe0ouOBmeOCi+ODhuOCreOCueODiCA6ICIvPg0KCQk8dWl0ZXh0IG5hbWU9IlRIVU1CX0hFQURJTkciIHZhbHVlPSLjgrnjg6njgqTjg4kiLz4NCgkJPHVpdGV4dCBuYW1lPSJUSFVNQl9JTkZPIiB2YWx1ZT0i44K544Op44Kk44OJ44K/44Kk44OI44OrIC8g6ZW344GVIi8+DQoJCTx1aXRleHQgbmFtZT0iQVRUQUNITkFNRV9IRUFESU5HIiB2YWx1ZT0i44OV44Kh44Kk44Or5ZCNIi8+DQoJCTx1aXRleHQgbmFtZT0iQVRUQUNIU0laRV9IRUFESU5HIiB2YWx1ZT0i44K144Kk44K6Ii8+DQoJCTx1aXRleHQgbmFtZT0iU0xJREVfTk9URVMiIHZhbHVlPSLjgrnjg6njgqTjg4njg47jg7zjg4giLz4NCgkJPCEtLXF1aXogcG9kIGFuZCBtZXNzYWdlIGJveCB0ZXh0cy0tPg0KCQk8dWl0ZXh0IG5hbWU9IlFVSVpQT0RfUVVJWl9BVFRFTVBUIiB2YWx1ZT0i44Kv44Kk44K66Kmm6KGM5Zue5pWwIDogIi8+DQoJCTx1aXRleHQgbmFtZT0iUVVJWlBPRF9RVUlaX0FUVEVNUFRfVkFMVUUiIHZhbHVlPSIlbiAvICV0Ii8+DQoJCTx1aXRleHQgbmFtZT0iUVVJWlBPRF9RVUlaX1NDT1JFIiB2YWx1ZT0i44K544Kz44KiIDogIi8+DQoJCTx1aXRleHQgbmFtZT0iUVVJWlBPRF9RVUlaX1BBU1NTQ09SRSIgdmFsdWU9IuWQiOagvOeCuSA6Ii8+DQoJCTx1aXRleHQgbmFtZT0iUVVJWlBPRF9RVUlaX01BWFNDT1JFIiB2YWx1ZT0i5pyA6auY5b6X54K5IDogIi8+DQoJCTx1aXRleHQgbmFtZT0iUVVJWlBPRF9RVUVTQVRNUFRfU1RSIiB2YWx1ZT0i6Kmm6KGM5Zue5pWwIDogJW4gLyAldCIvPg0KCQk8dWl0ZXh0IG5hbWU9IlFVSVpQT0RfUVVFU1RZUEVfU1RSIiB2YWx1ZT0i44K/44Kk44OXIDogJXMiLz4NCgkJPHVpdGV4dCBuYW1lPSJRVUlaUE9EX1FVRVNUWVBFX0dSRCIgdmFsdWU9IuipleS+oSIvPg0KCQk8dWl0ZXh0IG5hbWU9IlFVSVpQT0RfUVVFU1RZUEVfU1ZZIiB2YWx1ZT0i44Ki44Oz44Kx44O844OIIi8+DQoJCTx1aXRleHQgbmFtZT0iUVVJWlBPRF9RVUlaQVRNUFRfSU5GIiB2YWx1ZT0i54Sh5Yi26ZmQIi8+DQoJCTx1aXRleHQgbmFtZT0iUVVJWlBPRF9RVUVTQVRNUFRfSU5GIiB2YWx1ZT0i54Sh5Yi26ZmQIi8+DQoJCTx1aXRleHQgbmFtZT0iV0FSTklOR01TR19ZRVNTVFJJTkciIHZhbHVlPSLjga/jgYQiLz4NCgkJPHVpdGV4dCBuYW1lPSJXQVJOSU5HTVNHX05PU1RSSU5HIiB2YWx1ZT0i44GE44GE44GIIi8+DQoJCTx1aXRleHQgbmFtZT0iV0FSTklOR01TR19USVRMRVNUUklORyIgdmFsdWU9IuOCr+OCpOOCuuOBruODiuODk+OCsuODvOOCt+ODp+ODs+OBq+mWouOBmeOCi+itpuWRiiIvPg0KCQk8dWl0ZXh0IG5hbWU9IldBUk5JTkdNU0dfTVNHU1RSSU5HIiB2YWx1ZT0i44GT44Gu44Kv44Kk44K644Gr44Gv44CB44G+44Gg6Kej562U44GX44Gm44GE44Gq44GE6LOq5ZWP44GM44GC44KK44G+44GZ44CCJiN4QTsmI3hBOyDjgq/jgqTjgrrjgpLntYLkuobjgZnjgovjgavjga/jgIHjgIzjga/jgYTjgI3jgpLjgq/jg6rjg4Pjgq/jgZfjgb7jgZnjgILjgq/jgqTjgrrjgpLntprooYzjgZnjgovjgavjga/jgIHjgIzjgYTjgYTjgYjjgI3jgpLjgq/jg6rjg4Pjgq/jgZfjgb7jgZnjgIIiLz4NCgkJPHVpdGV4dCBuYW1lPSJJTkZPUk1BVElPTl9IMjY0X0ZMQVNIUExBWUVSIiB2YWx1ZT0i44GK5L2/44GE44Gu44Kz44Oz44OU44Ol44O844K/44Gr54++5Zyo44Kk44Oz44K544OI44O844Or44GV44KM44Gm44GE44KLIEZsYXNoIFBsYXllciDjga7jg5Djg7zjgrjjg6fjg7Pjga/jgIHjgZPjga7jg5Pjg4fjgqrjgpLjgrXjg53jg7zjg4jjgZfjgabjgYTjgb7jgZvjgpPjgILmnIDmlrDjga4gRmxhc2ggUGxheWVyIOOCkuODgOOCpuODs+ODreODvOODieOBmeOCi+OBq+OBr+OAgeODk+ODh+OCqumgmOWfn+OCkuOCr+ODquODg+OCr+OBl+OBpuOBj+OBoOOBleOBhOOAg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jgrXjgqTjg4njg5Djg7zjgpLlj4LliqDogIXjgavopovjgZvjgosiLz4NCgkJPHVpdGV4dCBuYW1lPSJNVVRFIiB2YWx1ZT0i44Of44Ol44O844OIIi8+DQoJCTx1aXRleHQgbmFtZT0iRE9DV1JBUF9USVRMRSIgdmFsdWU9IlByZXNlbnRlciDmt7vku5jjg5XjgqHjgqTjg6siLz4NCgkJPHVpdGV4dCBuYW1lPSJET0NXUkFQX01TRyIgdmFsdWU9IuODnuOCpOOCs+ODs+ODlOODpeODvOOCv+OBq+S/neWtmCIvPg0KCQk8dWl0ZXh0IG5hbWU9IkRPQ1dSQVBfUFJPTVBUIiB2YWx1ZT0i44Kv44Oq44OD44Kv44GX44Gm44OA44Km44Oz44Ot44O844OJIi8+DQoJCTx1aXRleHQgbmFtZT0iQ09VUlNFX1NUQVRVUyIgdmFsdWU9IuODouOCuOODpeODvOODq+OCueODhuODvOOCv+OCuSIvPg0KCQk8dWl0ZXh0IG5hbWU9IlBBU1NFRF9TVFJJTkciIHZhbHVlPSLlkIjmoLwiLz4NCgkJPHVpdGV4dCBuYW1lPSJGQUlMRURfU1RSSU5HIiB2YWx1ZT0i5LiN5ZCI5qC8Ii8+DQoJPC9sYW5ndWFnZT4NCgk8bGFuZ3VhZ2UgaWQ9ImtvIj4NCgkJPCEtLSBmb3JtYXQgZm9yIHVpZm9udCB2YWx1ZSBpcyAiZm9udCxzaXplLGlzYm9sZCxpc2l0YWxpYyxpc3NoYWRvd2VkIiAtLT4NCgkJPHVpZm9udCBuYW1lPSJGT05UX1FVSVpaSU5HIiB2YWx1ZT0iVmVyZGFuYSw5LGZhbHNlLGZhbHNlLGZhbHNlIi8+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xMSxmYWxzZSxmYWxzZSx0cnVlIi8+DQoJCTx1aWZvbnQgbmFtZT0iRk9OVF9CSU9XSU4iIHZhbHVlPSJWZXJkYW5hLDExLGZhbHNlLGZhbHNlLGZhbHNlIi8+DQoJCTx1aWZvbnQgbmFtZT0iRk9OVF9MSVNUSEVBRElORyIgdmFsdWU9IlZlcmRhbmEsMTEsZmFsc2UsZmFsc2UsZmFsc2UiLz4NCgkJPHVpZm9udCBuYW1lPSJGT05UX1dJTlRJVExFIiB2YWx1ZT0iVmVyZGFuYSwxM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DQoJCTwhLS0gc3Vic3RpdHV0aW9uOiAlcyA9PSBzZWNvbmRzIHJlbWFpbmluZyAtLT4NCgkJPHVpdGV4dCBuYW1lPSJFTEFQU0VEIiB2YWx1ZT0iJW3rtoQgJXPstIgg64Ko7J2MIi8+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DQoJCTx1aXRleHQgbmFtZT0iQklPQlROX1RJVExFIiB2YWx1ZT0i6rK966ClIOyGjOqwnCIvPg0KCQk8dWl0ZXh0IG5hbWU9IkRJVklERVJCVE5fVElUTEUiIHZhbHVlPSJ8Ii8+DQoJCTx1aXRleHQgbmFtZT0iQ09OVEFDVEJUTl9USVRMRSIgdmFsdWU9IuyXsOudveyymCIvPg0KCQk8dWl0ZXh0IG5hbWU9IlRBQl9RVUlaIiB2YWx1ZT0i7YC07KaIIi8+DQoJCTx1aXRleHQgbmFtZT0iVEFCX09VVExJTkUiIHZhbHVlPSLqsJzsmpQiLz4NCgkJPHVpdGV4dCBuYW1lPSJUQUJfVEhVTUIiIHZhbHVlPSLstpXshoztjJAiLz4NCgkJPHVpdGV4dCBuYW1lPSJUQUJfTk9URVMiIHZhbHVlPSLrhbjtirgiLz4NCgkJPHVpdGV4dCBuYW1lPSJUQUJfU0VBUkNIIiB2YWx1ZT0i6rKA7IOJIi8+DQoJCTx1aXRleHQgbmFtZT0iU0xJREVfSEVBRElORyIgdmFsdWU9IuyKrOudvOydtOuTnCDsoJzrqqkiLz4NCgkJPHVpdGV4dCBuYW1lPSJEVVJBVElPTl9IRUFESU5HIiB2YWx1ZT0i7J6s7IOd7Iuc6rCEIi8+DQoJCTx1aXRleHQgbmFtZT0iU0VBUkNIX0hFQURJTkciIHZhbHVlPSLthY3siqTtirgg6rKA7IOJOiIvPg0KCQk8dWl0ZXh0IG5hbWU9IlRIVU1CX0hFQURJTkciIHZhbHVlPSLsiqzrnbzsnbTrk5wiLz4NCgkJPHVpdGV4dCBuYW1lPSJUSFVNQl9JTkZPIiB2YWx1ZT0i7KCc66qpL+yerOyDneyLnOqwhCIvPg0KCQk8dWl0ZXh0IG5hbWU9IkFUVEFDSE5BTUVfSEVBRElORyIgdmFsdWU9Iu2MjOydvCDsnbTrpoQiLz4NCgkJPHVpdGV4dCBuYW1lPSJBVFRBQ0hTSVpFX0hFQURJTkciIHZhbHVlPSLtgazquLAiLz4NCgkJPHVpdGV4dCBuYW1lPSJTTElERV9OT1RFUyIgdmFsdWU9IuyKrOudvOydtOuTnCDrhbjtirgiLz4NCgkJPCEtLXF1aXogcG9kIGFuZCBtZXNzYWdlIGJveCB0ZXh0cy0tPg0KCQk8dWl0ZXh0IG5hbWU9IlFVSVpQT0RfUVVJWl9BVFRFTVBUIiB2YWx1ZT0i7YC07KaIIOyLnOuPhCDtmp/siJg6Ii8+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siJg6ICVuLyV0Ii8+DQoJCTx1aXRleHQgbmFtZT0iUVVJWlBPRF9RVUVTVFlQRV9TVFIiIHZhbHVlPSLsnKDtmJU6ICVzIi8+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2AtOymiOulvCDsooXro4ztlZjroKTrqbQgW+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JPHVpdGV4dCBuYW1lPSJDT1VSU0VfU1RBVFVTIiB2YWx1ZT0i66qo65OIIOyDge2DnCIvPg0KCQk8dWl0ZXh0IG5hbWU9IlBBU1NFRF9TVFJJTkciIHZhbHVlPSLtlanqsqkiLz4NCgkJPHVpdGV4dCBuYW1lPSJGQUlMRURfU1RSSU5HIiB2YWx1ZT0i67aI7ZWp6rKpIi8+DQoJPC9sYW5ndWFnZT4NCgk8bGFuZ3VhZ2UgaWQ9ImVz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DQoJCTwhLS0gc3Vic3RpdHV0aW9uOiAlbiA9PSBzbGlkZSBudW1iZXIgLS0+DQoJCTwhLS0gc3Vic3RpdHV0aW9uOiAldCA9PSB0b3RhbCBzbGlkZSBjb3VudCAtLT4NCgkJPHVpdGV4dCBuYW1lPSJTQ1JVQkJBUlNUQVRVU19TTElERUlORk8iIHZhbHVlPSJEaWFwb3NpdGl2YSAlbiAvICV0IHwgIi8+DQoJCTx1aXRleHQgbmFtZT0iU0NSVUJCQVJTVEFUVVNfU1RPUFBFRCIgdmFsdWU9IkRldGVuaWRhIi8+DQoJCTx1aXRleHQgbmFtZT0iU0NSVUJCQVJTVEFUVVNfUExBWUlORyIgdmFsdWU9IlJlcHJvZHVjaWVuZG8iLz4NCgkJPHVpdGV4dCBuYW1lPSJTQ1JVQkJBUlNUQVRVU19OT0FVRElPIiB2YWx1ZT0iU2luIHNvbmlkbyIvPg0KCQk8dWl0ZXh0IG5hbWU9IlNDUlVCQkFSU1RBVFVTX1ZJRFBMQVlJTkciIHZhbHVlPSJWw61kZW8gZW4gcmVwcm9kLiIvPg0KCQk8dWl0ZXh0IG5hbWU9IlNDUlVCQkFSU1RBVFVTX0xPQURJTkciIHZhbHVlPSJDYXJnYW5kbyIvPg0KCQk8dWl0ZXh0IG5hbWU9IlNDUlVCQkFSU1RBVFVTX0JVRkZFUklORyIgdmFsdWU9IkFsbWFjZW5hbmRvIGVuIGLDumZlciIvPg0KCQk8dWl0ZXh0IG5hbWU9IlNDUlVCQkFSU1RBVFVTX1FVRVNUSU9OIiB2YWx1ZT0iQ29udGVzdGFyIHByZWd1bnRhIi8+DQoJCTx1aXRleHQgbmFtZT0iU0NSVUJCQVJTVEFUVVNfUkVWSUVXUVVJWiIgdmFsdWU9IlJldmlzYW5kbyBwcnVlYmEiLz4NCgkJPCEtLSBzdWJzdGl0dXRpb246ICVtID09IG1pbnV0ZXMgcmVtYWluaW5nIC0tPg0KCQk8IS0tIHN1YnN0aXR1dGlvbjogJXMgPT0gc2Vjb25kcyByZW1haW5pbmcgLS0+DQoJCTx1aXRleHQgbmFtZT0iRUxBUFNFRCIgdmFsdWU9IiVtIG1pbnV0b3MgJXMgc2VndW5kb3MgcmVzdGFudGVzIi8+DQoJCTx1aXRleHQgbmFtZT0iTk9URk9VTkQiIHZhbHVlPSJObyBzZSBoYSBlbmNvbnRyYWRvIG5hZGEiLz4NCgkJPHVpdGV4dCBuYW1lPSJBVFRBQ0hNRU5UUyIgdmFsdWU9IkFyY2hpdm9zIGFkanVudG9zIi8+DQoJCTwhLS0gc3Vic3RpdHV0aW9uOiAlcCA9PSBjdXJyZW50IHNwZWFrZXIncyB0aXRsZSAtLT4NCgkJPHVpdGV4dCBuYW1lPSJCSU9XSU5fVElUTEUiIHZhbHVlPSJCaW9ncmFmw61hOiAlcCIvPg0KCQk8dWl0ZXh0IG5hbWU9IkJJT0JUTl9USVRMRSIgdmFsdWU9IkJpb2dyYWbDrWEiLz4NCgkJPHVpdGV4dCBuYW1lPSJESVZJREVSQlROX1RJVExFIiB2YWx1ZT0ifCIvPg0KCQk8dWl0ZXh0IG5hbWU9IkNPTlRBQ1RCVE5fVElUTEUiIHZhbHVlPSJDb250YWN0byIvPg0KCQk8dWl0ZXh0IG5hbWU9IlRBQl9RVUlaIiB2YWx1ZT0iUHJ1ZWJhIi8+DQoJCTx1aXRleHQgbmFtZT0iVEFCX09VVExJTkUiIHZhbHVlPSJDb250b3JubyIvPg0KCQk8dWl0ZXh0IG5hbWU9IlRBQl9USFVNQiIgdmFsdWU9Ik1pbmlhdC4iLz4NCgkJPHVpdGV4dCBuYW1lPSJUQUJfTk9URVMiIHZhbHVlPSJOb3RhcyIvPg0KCQk8dWl0ZXh0IG5hbWU9IlRBQl9TRUFSQ0giIHZhbHVlPSJCdXNjYXIiLz4NCgkJPHVpdGV4dCBuYW1lPSJTTElERV9IRUFESU5HIiB2YWx1ZT0iVMOtdHVsbyBkZSBkaWFwb3NpdGl2YSIvPg0KCQk8dWl0ZXh0IG5hbWU9IkRVUkFUSU9OX0hFQURJTkciIHZhbHVlPSJEdXJhYy4iLz4NCgkJPHVpdGV4dCBuYW1lPSJTRUFSQ0hfSEVBRElORyIgdmFsdWU9IkJ1c2NhciB0ZXh0bzoiLz4NCgkJPHVpdGV4dCBuYW1lPSJUSFVNQl9IRUFESU5HIiB2YWx1ZT0iRGlhcG9zaXRpdmEiLz4NCgkJPHVpdGV4dCBuYW1lPSJUSFVNQl9JTkZPIiB2YWx1ZT0iRHVyLi9Uw610LiBkaWFwLiIvPg0KCQk8dWl0ZXh0IG5hbWU9IkFUVEFDSE5BTUVfSEVBRElORyIgdmFsdWU9Ik5vbWJyZSBkZSBhcmNoaXZvIi8+DQoJCTx1aXRleHQgbmFtZT0iQVRUQUNIU0laRV9IRUFESU5HIiB2YWx1ZT0iVGFtYcOxbyIvPg0KCQk8dWl0ZXh0IG5hbWU9IlNMSURFX05PVEVTIiB2YWx1ZT0iTm90YXMgZGUgZGlhcG9zaXRpdmEiLz4NCgkJPCEtLXF1aXogcG9kIGFuZCBtZXNzYWdlIGJveCB0ZXh0cy0tPg0KCQk8dWl0ZXh0IG5hbWU9IlFVSVpQT0RfUVVJWl9BVFRFTVBUIiB2YWx1ZT0iSW50ZW50byBkZSBwcnVlYmE6Ii8+DQoJCTx1aXRleHQgbmFtZT0iUVVJWlBPRF9RVUlaX0FUVEVNUFRfVkFMVUUiIHZhbHVlPSIlbiBkZSAldCIvPg0KCQk8dWl0ZXh0IG5hbWU9IlFVSVpQT0RfUVVJWl9TQ09SRSIgdmFsdWU9IlB1bnR1YWNpw7NuOiIvPg0KCQk8dWl0ZXh0IG5hbWU9IlFVSVpQT0RfUVVJWl9QQVNTU0NPUkUiIHZhbHVlPSJQdW50dWFjacOzbiBwYXJhIGFwcm9iYXI6Ii8+DQoJCTx1aXRleHQgbmFtZT0iUVVJWlBPRF9RVUlaX01BWFNDT1JFIiB2YWx1ZT0iUHVudHVhY2nDs24gbcOheGltYToiLz4NCgkJPHVpdGV4dCBuYW1lPSJRVUlaUE9EX1FVRVNBVE1QVF9TVFIiIHZhbHVlPSJJbnRlbnRvczogJW4gZGUgJXQiLz4NCgkJPHVpdGV4dCBuYW1lPSJRVUlaUE9EX1FVRVNUWVBFX1NUUiIgdmFsdWU9IlRpcG86ICVzIi8+DQoJCTx1aXRleHQgbmFtZT0iUVVJWlBPRF9RVUVTVFlQRV9HUkQiIHZhbHVlPSJDb24gcHVudHVhY2nDs24iLz4NCgkJPHVpdGV4dCBuYW1lPSJRVUlaUE9EX1FVRVNUWVBFX1NWWSIgdmFsdWU9IkVuY3Vlc3RhIi8+DQoJCTx1aXRleHQgbmFtZT0iUVVJWlBPRF9RVUlaQVRNUFRfSU5GIiB2YWx1ZT0iSW5maW5pdG8iLz4NCgkJPHVpdGV4dCBuYW1lPSJRVUlaUE9EX1FVRVNBVE1QVF9JTkYiIHZhbHVlPSJJbmZpbml0byIvPg0KCQk8dWl0ZXh0IG5hbWU9IldBUk5JTkdNU0dfWUVTU1RSSU5HIiB2YWx1ZT0iU8OtIi8+DQoJCTx1aXRleHQgbmFtZT0iV0FSTklOR01TR19OT1NUUklORyIgdmFsdWU9Ik5vIi8+DQoJCTx1aXRleHQgbmFtZT0iV0FSTklOR01TR19USVRMRVNUUklORyIgdmFsdWU9IkF2aXNvIGRlIG5hdmVnYWNpw7NuIGRlIHBydWViYSIvPg0KCQk8dWl0ZXh0IG5hbWU9IldBUk5JTkdNU0dfTVNHU1RSSU5HIiB2YWx1ZT0iSGF5IHByZWd1bnRhcyBzaW4gaW50ZW50b3MgZW4gZXN0YSBwcnVlYmEuJiN4QTsmI3hBO1BhcmEgc2FsaXIgZGUgbGEgcHJ1ZWJhLCBoYWdhIGNsaWMgZW4gU8OtLiBQYXJhIGNvbnRpbnVhciwgaGFnYSBjbGljIGVuIE5vLiIvPg0KCQk8dWl0ZXh0IG5hbWU9IklORk9STUFUSU9OX0gyNjRfRkxBU0hQTEFZRVIiIHZhbHVlPSJMYSB2ZXJzacOzbiBhY3R1YWwgZGUgRmxhc2ggUGxheWVyIGluc3RhbGFkYSBlbiBlbCBvcmRlbmFkb3Igbm8gZXMgY29tcGF0aWJsZSBjb24gZXN0ZSB2w61kZW8uIEhhZ2EgY2xpYyBlbiBlbCDDoXJlYSBkZSB2w61kZW8gcGFyYSBkZXNjYXJnYXIgbGEgw7psdGltYSB2ZXJzacOzbiBkZSBGbGFzaCBQbGF5ZXIuIi8+DQoJCTwhLS0gc3Vic3RpdHV0aW9uOiAlcCA9PSBwcmVzZW50YXRpb24gdGl0bGUgLS0+DQoJCTwhLS0gc3Vic3RpdHV0aW9uOiAlcyA9PSBzbGlkZSB0aXRsZSAtLT4NCgkJPCEtLSBzdWJzdGl0dXRpb246ICVuID09IHNsaWRlIG51bWJlciAtLT4NCgkJPHVpdGV4dCBuYW1lPSJCT09LTUFSSyIgdmFsdWU9IkFkb2JlIFByZXNlbnRlcjogJXAiLz4NCgkJPCEtLSBzdWJzdGl0dXRpb246ICVwID09IHByZXNlbnRhdGlvbiB0aXRsZSAtLT4NCgkJPCEtLSBzdWJzdGl0dXRpb246ICVzID09IHNsaWRlIHRpdGxlIC0tPg0KCQk8IS0tIHN1YnN0aXR1dGlvbjogJW4gPT0gc2xpZGUgbnVtYmVyIC0tPg0KCQk8dWl0ZXh0IG5hbWU9IkJPT0tNQVJLU0xJREUiIHZhbHVlPSJBZG9iZSBQcmVzZW50ZXI6ICVwICVzIi8+DQoJCTx1aXRleHQgbmFtZT0iU0hPV1NJREVCQVIiIHZhbHVlPSJNb3N0cmFyIGJhcnJhIGxhdGVyYWwgYSBsb3MgcGFydGljaXBhbnRlcyIvPg0KCQk8dWl0ZXh0IG5hbWU9Ik1VVEUiIHZhbHVlPSJTaWxlbmNpYXIiLz4NCgkJPHVpdGV4dCBuYW1lPSJET0NXUkFQX1RJVExFIiB2YWx1ZT0iQXJjaGl2byBhZGp1bnRvIGRlIFByZXNlbnRlciIvPg0KCQk8dWl0ZXh0IG5hbWU9IkRPQ1dSQVBfTVNHIiB2YWx1ZT0iR3VhcmRhciBlbiBNaSBQQyIvPg0KCQk8dWl0ZXh0IG5hbWU9IkRPQ1dSQVBfUFJPTVBUIiB2YWx1ZT0iSGFnYSBjbGljIGVuIERlc2NhcmdhciIvPg0KCQk8dWl0ZXh0IG5hbWU9IkNPVVJTRV9TVEFUVVMiIHZhbHVlPSJFc3RhZG8gZGUgbW9kdWxvIi8+DQoJCTx1aXRleHQgbmFtZT0iUEFTU0VEX1NUUklORyIgdmFsdWU9IkFwcm9iYWRvIi8+DQoJCTx1aXRleHQgbmFtZT0iRkFJTEVEX1NUUklORyIgdmFsdWU9IlN1c3BlbnNvIi8+DQoJPC9sYW5ndWFnZT4NCgk8bGFuZ3VhZ2UgaWQ9InB0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lNsaWRlICVuIi8+DQoJCTwhLS0gc3Vic3RpdHV0aW9uOiAlbiA9PSBzbGlkZSBudW1iZXIgLS0+DQoJCTwhLS0gc3Vic3RpdHV0aW9uOiAldCA9PSB0b3RhbCBzbGlkZSBjb3VudCAtLT4NCgkJPHVpdGV4dCBuYW1lPSJTQ1JVQkJBUlNUQVRVU19TTElERUlORk8iIHZhbHVlPSJTbGlkZSAlbiAvICV0IHwgIi8+DQoJCTx1aXRleHQgbmFtZT0iU0NSVUJCQVJTVEFUVVNfU1RPUFBFRCIgdmFsdWU9IlBhcmFkbyIvPg0KCQk8dWl0ZXh0IG5hbWU9IlNDUlVCQkFSU1RBVFVTX1BMQVlJTkciIHZhbHVlPSJSZXByb2R1emluZG8iLz4NCgkJPHVpdGV4dCBuYW1lPSJTQ1JVQkJBUlNUQVRVU19OT0FVRElPIiB2YWx1ZT0iU2VtIMOhdWRpbyIvPg0KCQk8dWl0ZXh0IG5hbWU9IlNDUlVCQkFSU1RBVFVTX1ZJRFBMQVlJTkciIHZhbHVlPSJWw61kZW8gZW0gcmVwcm9kdcOnw6NvIi8+DQoJCTx1aXRleHQgbmFtZT0iU0NSVUJCQVJTVEFUVVNfTE9BRElORyIgdmFsdWU9IkNhcnJlZ2FuZG8iLz4NCgkJPHVpdGV4dCBuYW1lPSJTQ1JVQkJBUlNUQVRVU19CVUZGRVJJTkciIHZhbHVlPSJBcm1hemVuYW5kbyBlbSBidWZmZXIiLz4NCgkJPHVpdGV4dCBuYW1lPSJTQ1JVQkJBUlNUQVRVU19RVUVTVElPTiIgdmFsdWU9IlJlc3BvbmRlciBwZXJndW50YSIvPg0KCQk8dWl0ZXh0IG5hbWU9IlNDUlVCQkFSU1RBVFVTX1JFVklFV1FVSVoiIHZhbHVlPSJSZXZpc2FuZG8gcXVlc3Rpb27DoXJpbyIvPg0KCQk8IS0tIHN1YnN0aXR1dGlvbjogJW0gPT0gbWludXRlcyByZW1haW5pbmcgLS0+DQoJCTwhLS0gc3Vic3RpdHV0aW9uOiAlcyA9PSBzZWNvbmRzIHJlbWFpbmluZyAtLT4NCgkJPHVpdGV4dCBuYW1lPSJFTEFQU0VEIiB2YWx1ZT0iJW0gbWludXRvcyAlcyBzZWd1bmRvcyByZXN0YW50ZXMiLz4NCgkJPHVpdGV4dCBuYW1lPSJOT1RGT1VORCIgdmFsdWU9Ik5hZGEgZW5jb250cmFkbyIvPg0KCQk8dWl0ZXh0IG5hbWU9IkFUVEFDSE1FTlRTIiB2YWx1ZT0iQW5leG9z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GF0byIvPg0KCQk8dWl0ZXh0IG5hbWU9IlRBQl9RVUlaIiB2YWx1ZT0iUXVlc3QuIi8+DQoJCTx1aXRleHQgbmFtZT0iVEFCX09VVExJTkUiIHZhbHVlPSJFc3F1ZW1hIi8+DQoJCTx1aXRleHQgbmFtZT0iVEFCX1RIVU1CIiB2YWx1ZT0iTWluaSIvPg0KCQk8dWl0ZXh0IG5hbWU9IlRBQl9OT1RFUyIgdmFsdWU9Ik5vdGFzIi8+DQoJCTx1aXRleHQgbmFtZT0iVEFCX1NFQVJDSCIgdmFsdWU9IkJ1c2NhIi8+DQoJCTx1aXRleHQgbmFtZT0iU0xJREVfSEVBRElORyIgdmFsdWU9IlTDrXR1bG8gZG8gc2xpZGUiLz4NCgkJPHVpdGV4dCBuYW1lPSJEVVJBVElPTl9IRUFESU5HIiB2YWx1ZT0iRHVyYcOnw6NvIi8+DQoJCTx1aXRleHQgbmFtZT0iU0VBUkNIX0hFQURJTkciIHZhbHVlPSJQcm9jdXJhciB0ZXh0bzoiLz4NCgkJPHVpdGV4dCBuYW1lPSJUSFVNQl9IRUFESU5HIiB2YWx1ZT0iU2xpZGUiLz4NCgkJPHVpdGV4dCBuYW1lPSJUSFVNQl9JTkZPIiB2YWx1ZT0iVMOtdHVsby9EdXJhw6fDo28gZG8gc2xpZGUiLz4NCgkJPHVpdGV4dCBuYW1lPSJBVFRBQ0hOQU1FX0hFQURJTkciIHZhbHVlPSJOb21lIGRvIGFycXVpdm8iLz4NCgkJPHVpdGV4dCBuYW1lPSJBVFRBQ0hTSVpFX0hFQURJTkciIHZhbHVlPSJUYW1hbmhvIi8+DQoJCTx1aXRleHQgbmFtZT0iU0xJREVfTk9URVMiIHZhbHVlPSJBbm90YcOnw7VlcyBkbyBzbGlkZSIvPg0KCQk8IS0tcXVpeiBwb2QgYW5kIG1lc3NhZ2UgYm94IHRleHRzLS0+DQoJCTx1aXRleHQgbmFtZT0iUVVJWlBPRF9RVUlaX0FUVEVNUFQiIHZhbHVlPSJUZW50YXRpdmEgbm8gcXVlc3Rpb27DoXJpbzoiLz4NCgkJPHVpdGV4dCBuYW1lPSJRVUlaUE9EX1FVSVpfQVRURU1QVF9WQUxVRSIgdmFsdWU9IiVuIGRlICV0Ii8+DQoJCTx1aXRleHQgbmFtZT0iUVVJWlBPRF9RVUlaX1NDT1JFIiB2YWx1ZT0iUG9udHVhw6fDo286Ii8+DQoJCTx1aXRleHQgbmFtZT0iUVVJWlBPRF9RVUlaX1BBU1NTQ09SRSIgdmFsdWU9IlBvbnR1YcOnw6NvIGRlIGFwcm92YcOnw6NvOiIvPg0KCQk8dWl0ZXh0IG5hbWU9IlFVSVpQT0RfUVVJWl9NQVhTQ09SRSIgdmFsdWU9IlBvbnR1YcOnw6NvIG3DoXhpbWE6Ii8+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DQoJCTx1aXRleHQgbmFtZT0iUVVJWlBPRF9RVUlaQVRNUFRfSU5GIiB2YWx1ZT0iSW5maW5pdG8iLz4NCgkJPHVpdGV4dCBuYW1lPSJRVUlaUE9EX1FVRVNBVE1QVF9JTkYiIHZhbHVlPSJJbmZpbml0byIvPg0KCQk8dWl0ZXh0IG5hbWU9IldBUk5JTkdNU0dfWUVTU1RSSU5HIiB2YWx1ZT0iU2ltIi8+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DQoJCTx1aXRleHQgbmFtZT0iQ09VUlNFX1NUQVRVUyIgdmFsdWU9IlN0YXR1cyBkbyBtw7NkdWxvIi8+DQoJCTx1aXRleHQgbmFtZT0iUEFTU0VEX1NUUklORyIgdmFsdWU9IkFwcm92YWRvIi8+DQoJCTx1aXRleHQgbmFtZT0iRkFJTEVEX1NUUklORyIgdmFsdWU9IlJlcHJvdmFkbyIvPg0KCTwvbGFuZ3VhZ2U+DQoJPGxhbmd1YWdlIGlkPSJpd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Fwb3NpdGl2YSAlbiIvPg0KCQk8IS0tIHN1YnN0aXR1dGlvbjogJW4gPT0gc2xpZGUgbnVtYmVyIC0tPg0KCQk8IS0tIHN1YnN0aXR1dGlvbjogJXQgPT0gdG90YWwgc2xpZGUgY291bnQgLS0+DQoJCTx1aXRleHQgbmFtZT0iU0NSVUJCQVJTVEFUVVNfU0xJREVJTkZPIiB2YWx1ZT0iRGlhcG9zaXRpdmEgJW4gLyAldCB8ICIvPg0KCQk8dWl0ZXh0IG5hbWU9IlNDUlVCQkFSU1RBVFVTX1NUT1BQRUQiIHZhbHVlPSJJbnRlcnJvdHRvIi8+DQoJCTx1aXRleHQgbmFtZT0iU0NSVUJCQVJTVEFUVVNfUExBWUlORyIgdmFsdWU9IlJpcHJvZHV6aW9uZSIvPg0KCQk8dWl0ZXh0IG5hbWU9IlNDUlVCQkFSU1RBVFVTX05PQVVESU8iIHZhbHVlPSJBdWRpbyBpbmF0dC4iLz4NCgkJPHVpdGV4dCBuYW1lPSJTQ1JVQkJBUlNUQVRVU19WSURQTEFZSU5HIiB2YWx1ZT0iVmlkZW8gaW4gcmlwcm9kdXppb25lIi8+DQoJCTx1aXRleHQgbmFtZT0iU0NSVUJCQVJTVEFUVVNfTE9BRElORyIgdmFsdWU9IkNhcmljYW1lbnRvIi8+DQoJCTx1aXRleHQgbmFtZT0iU0NSVUJCQVJTVEFUVVNfQlVGRkVSSU5HIiB2YWx1ZT0iQnVmZmVyaW5nIi8+DQoJCTx1aXRleHQgbmFtZT0iU0NSVUJCQVJTVEFUVVNfUVVFU1RJT04iIHZhbHVlPSJSaXNwb25kaSBhIGRvbWFuZGEiLz4NCgkJPHVpdGV4dCBuYW1lPSJTQ1JVQkJBUlNUQVRVU19SRVZJRVdRVUlaIiB2YWx1ZT0iUmV2aXNpb25lIGRlbCBxdWl6Ii8+DQoJCTwhLS0gc3Vic3RpdHV0aW9uOiAlbSA9PSBtaW51dGVzIHJlbWFpbmluZyAtLT4NCgkJPCEtLSBzdWJzdGl0dXRpb246ICVzID09IHNlY29uZHMgcmVtYWluaW5nIC0tPg0KCQk8dWl0ZXh0IG5hbWU9IkVMQVBTRUQiIHZhbHVlPSIlbSBNaW51dGkgJXMgU2Vjb25kaSByaW1hbmVudGkiLz4NCgkJPHVpdGV4dCBuYW1lPSJOT1RGT1VORCIgdmFsdWU9Ik5lc3N1biBlbGVtZW50byB0cm92YXRvIi8+DQoJCTx1aXRleHQgbmFtZT0iQVRUQUNITUVOVFMiIHZhbHVlPSJBbGxlZ2F0aS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kNvbnQuIi8+DQoJCTx1aXRleHQgbmFtZT0iVEFCX1FVSVoiIHZhbHVlPSJRdWl6Ii8+DQoJCTx1aXRleHQgbmFtZT0iVEFCX09VVExJTkUiIHZhbHVlPSJTdHJ1dHR1cmEiLz4NCgkJPHVpdGV4dCBuYW1lPSJUQUJfVEhVTUIiIHZhbHVlPSJNaW5pYXR1cmUiLz4NCgkJPHVpdGV4dCBuYW1lPSJUQUJfTk9URVMiIHZhbHVlPSJOb3RlIi8+DQoJCTx1aXRleHQgbmFtZT0iVEFCX1NFQVJDSCIgdmFsdWU9IkNlcmNhIi8+DQoJCTx1aXRleHQgbmFtZT0iU0xJREVfSEVBRElORyIgdmFsdWU9IlRpdG9sbyBkaWFwb3NpdGl2YSIvPg0KCQk8dWl0ZXh0IG5hbWU9IkRVUkFUSU9OX0hFQURJTkciIHZhbHVlPSJEdXJhdGEiLz4NCgkJPHVpdGV4dCBuYW1lPSJTRUFSQ0hfSEVBRElORyIgdmFsdWU9IkNlcmNhIHRlc3RvOiIvPg0KCQk8dWl0ZXh0IG5hbWU9IlRIVU1CX0hFQURJTkciIHZhbHVlPSJEaWFwb3NpdGl2YSIvPg0KCQk8dWl0ZXh0IG5hbWU9IlRIVU1CX0lORk8iIHZhbHVlPSJUaXRvbG8vVGVtcG8iLz4NCgkJPHVpdGV4dCBuYW1lPSJBVFRBQ0hOQU1FX0hFQURJTkciIHZhbHVlPSJOb21lIGZpbGUiLz4NCgkJPHVpdGV4dCBuYW1lPSJBVFRBQ0hTSVpFX0hFQURJTkciIHZhbHVlPSJEaW1lbnNpb25lIi8+DQoJCTx1aXRleHQgbmFtZT0iU0xJREVfTk9URVMiIHZhbHVlPSJOb3RlIGRpYXBvc2l0aXZhIi8+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DQoJCTx1aXRleHQgbmFtZT0iUVVJWlBPRF9RVUlaX1BBU1NTQ09SRSIgdmFsdWU9IlB1bnRlZ2dpbyBtaW5pbW86Ii8+DQoJCTx1aXRleHQgbmFtZT0iUVVJWlBPRF9RVUlaX01BWFNDT1JFIiB2YWx1ZT0iUHVudGVnZ2lvIG1hc3NpbW86Ii8+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DQoJCTx1aXRleHQgbmFtZT0iV0FSTklOR01TR19ZRVNTVFJJTkciIHZhbHVlPSJTw6wiLz4NCgkJPHVpdGV4dCBuYW1lPSJXQVJOSU5HTVNHX05PU1RSSU5HIiB2YWx1ZT0iTm8iLz4NCgkJPHVpdGV4dCBuYW1lPSJXQVJOSU5HTVNHX1RJVExFU1RSSU5HIiB2YWx1ZT0iQXZ2ZXJ0ZW56YSBuYXZpZ2F6aW9uZSBxdWl6Ii8+DQoJCTx1aXRleHQgbmFtZT0iV0FSTklOR01TR19NU0dTVFJJTkciIHZhbHVlPSJPY2NvcnJlIGFuY29yYSByaXNwb25kZXJlIGFkIGFsY3VuZSBkb21hbmRlIGRlbCBxdWl6LiYjeEE7JiN4QTtTZSBmYXRlIGNsaWMgc3UgU8OsLCB1c2NpcmV0ZSBkYWwgcXVpei4gRmF0ZSBjbGljIHN1IE5vIHBlciBjb250aW51YXJlIGlsIHF1aXouIi8+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3N0cmEgYmFycmEgbGF0ZXJhbGUgYWkgcGFydGVjaXBhbnRpIi8+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Qk8dWl0ZXh0IG5hbWU9IkNPVVJTRV9TVEFUVVMiIHZhbHVlPSJNb2R1bGUgU3RhdHVzIi8+DQoJCTx1aXRleHQgbmFtZT0iUEFTU0VEX1NUUklORyIgdmFsdWU9IlBhc3NlZCIvPg0KCQk8dWl0ZXh0IG5hbWU9IkZBSUxFRF9TVFJJTkciIHZhbHVlPSJGYWlsZWQiLz4NCgk8L2xhbmd1YWdlPg0KCTxsYW5ndWFnZSBpZD0ibmw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RGlhICVuIi8+DQoJCTwhLS0gc3Vic3RpdHV0aW9uOiAlbiA9PSBzbGlkZSBudW1iZXIgLS0+DQoJCTwhLS0gc3Vic3RpdHV0aW9uOiAldCA9PSB0b3RhbCBzbGlkZSBjb3VudCAtLT4NCgkJPHVpdGV4dCBuYW1lPSJTQ1JVQkJBUlNUQVRVU19TTElERUlORk8iIHZhbHVlPSJEaWEgJW4gLyAldCB8ICIvPg0KCQk8dWl0ZXh0IG5hbWU9IlNDUlVCQkFSU1RBVFVTX1NUT1BQRUQiIHZhbHVlPSJHZXN0b3B0Ii8+DQoJCTx1aXRleHQgbmFtZT0iU0NSVUJCQVJTVEFUVVNfUExBWUlORyIgdmFsdWU9IkFmc3BlbGVuIi8+DQoJCTx1aXRleHQgbmFtZT0iU0NSVUJCQVJTVEFUVVNfTk9BVURJTyIgdmFsdWU9IkdlZW4gYXVkaW8iLz4NCgkJPHVpdGV4dCBuYW1lPSJTQ1JVQkJBUlNUQVRVU19WSURQTEFZSU5HIiB2YWx1ZT0iVmlkZW8gYWZzcGVsZW4iLz4NCgkJPHVpdGV4dCBuYW1lPSJTQ1JVQkJBUlNUQVRVU19MT0FESU5HIiB2YWx1ZT0iTGFkZW4iLz4NCgkJPHVpdGV4dCBuYW1lPSJTQ1JVQkJBUlNUQVRVU19CVUZGRVJJTkciIHZhbHVlPSJCdWZmZXJlbiIvPg0KCQk8dWl0ZXh0IG5hbWU9IlNDUlVCQkFSU1RBVFVTX1FVRVNUSU9OIiB2YWx1ZT0iVnJhYWcgbWV0IGFudHdvb3JkIi8+DQoJCTx1aXRleHQgbmFtZT0iU0NSVUJCQVJTVEFUVVNfUkVWSUVXUVVJWiIgdmFsdWU9IlF1aXogY29udHJvbGVyZW4iLz4NCgkJPCEtLSBzdWJzdGl0dXRpb246ICVtID09IG1pbnV0ZXMgcmVtYWluaW5nIC0tPg0KCQk8IS0tIHN1YnN0aXR1dGlvbjogJXMgPT0gc2Vjb25kcyByZW1haW5pbmcgLS0+DQoJCTx1aXRleHQgbmFtZT0iRUxBUFNFRCIgdmFsdWU9IkVyIHJlc3RlcmVuICVtIG1pbnV0ZW4gJXMgc2Vjb25kZW4iLz4NCgkJPHVpdGV4dCBuYW1lPSJOT1RGT1VORCIgdmFsdWU9Ik5pZXRzIGdldm9uZGVuIi8+DQoJCTx1aXRleHQgbmFtZT0iQVRUQUNITUVOVFMiIHZhbHVlPSJCaWpsYWdlbiIvPg0KCQk8IS0tIHN1YnN0aXR1dGlvbjogJXAgPT0gY3VycmVudCBzcGVha2VyJ3MgdGl0bGUgLS0+DQoJCTx1aXRleHQgbmFtZT0iQklPV0lOX1RJVExFIiB2YWx1ZT0iQmlvZ3JhZmllOiAlcCIvPg0KCQk8dWl0ZXh0IG5hbWU9IkJJT0JUTl9USVRMRSIgdmFsdWU9IkJpb2dyYWZpZSIvPg0KCQk8dWl0ZXh0IG5hbWU9IkRJVklERVJCVE5fVElUTEUiIHZhbHVlPSJ8Ii8+DQoJCTx1aXRleHQgbmFtZT0iQ09OVEFDVEJUTl9USVRMRSIgdmFsdWU9IkNvbnRhY3QiLz4NCgkJPHVpdGV4dCBuYW1lPSJUQUJfUVVJWiIgdmFsdWU9IlF1aXoiLz4NCgkJPHVpdGV4dCBuYW1lPSJUQUJfT1VUTElORSIgdmFsdWU9Ik92ZXJ6aWNodCIvPg0KCQk8dWl0ZXh0IG5hbWU9IlRBQl9USFVNQiIgdmFsdWU9Ik1pbmlhdHV1ciIvPg0KCQk8dWl0ZXh0IG5hbWU9IlRBQl9OT1RFUyIgdmFsdWU9Ik5vdGl0aWVzIi8+DQoJCTx1aXRleHQgbmFtZT0iVEFCX1NFQVJDSCIgdmFsdWU9IlpvZWtlbiIvPg0KCQk8dWl0ZXh0IG5hbWU9IlNMSURFX0hFQURJTkciIHZhbHVlPSJUaXRlbCB2YW4gZGlhIi8+DQoJCTx1aXRleHQgbmFtZT0iRFVSQVRJT05fSEVBRElORyIgdmFsdWU9IkR1dXIiLz4NCgkJPHVpdGV4dCBuYW1lPSJTRUFSQ0hfSEVBRElORyIgdmFsdWU9IlpvZWtlbiBuYWFyIHRla3N0OiIvPg0KCQk8dWl0ZXh0IG5hbWU9IlRIVU1CX0hFQURJTkciIHZhbHVlPSJEaWEiLz4NCgkJPHVpdGV4dCBuYW1lPSJUSFVNQl9JTkZPIiB2YWx1ZT0iVGl0ZWwvZHV1ciB2YW4gZGlhIi8+DQoJCTx1aXRleHQgbmFtZT0iQVRUQUNITkFNRV9IRUFESU5HIiB2YWx1ZT0iQmVzdGFuZHNuYWFtIi8+DQoJCTx1aXRleHQgbmFtZT0iQVRUQUNIU0laRV9IRUFESU5HIiB2YWx1ZT0iR3Jvb3R0ZSIvPg0KCQk8dWl0ZXh0IG5hbWU9IlNMSURFX05PVEVTIiB2YWx1ZT0iRGlhbm90aXRpZXM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DQoJCTx1aXRleHQgbmFtZT0iUVVJWlBPRF9RVUlaX01BWFNDT1JFIiB2YWx1ZT0iTWF4aW1hYWwgaGFhbGJhcmUgc2NvcmU6Ii8+DQoJCTx1aXRleHQgbmFtZT0iUVVJWlBPRF9RVUVTQVRNUFRfU1RSIiB2YWx1ZT0iUG9naW5nOiAlbiB2YW4gJXQiLz4NCgkJPHVpdGV4dCBuYW1lPSJRVUlaUE9EX1FVRVNUWVBFX1NUUiIgdmFsdWU9IlR5cGU6ICVzIi8+DQoJCTx1aXRleHQgbmFtZT0iUVVJWlBPRF9RVUVTVFlQRV9HUkQiIHZhbHVlPSJUZWx0IHZvb3Igc2NvcmUiLz4NCgkJPHVpdGV4dCBuYW1lPSJRVUlaUE9EX1FVRVNUWVBFX1NWWSIgdmFsdWU9IkVucXXDqnRlIi8+DQoJCTx1aXRleHQgbmFtZT0iUVVJWlBPRF9RVUlaQVRNUFRfSU5GIiB2YWx1ZT0iT25iZXBlcmt0Ii8+DQoJCTx1aXRleHQgbmFtZT0iUVVJWlBPRF9RVUVTQVRNUFRfSU5GIiB2YWx1ZT0iT25iZXBlcmt0Ii8+DQoJCTx1aXRleHQgbmFtZT0iV0FSTklOR01TR19ZRVNTVFJJTkciIHZhbHVlPSJKYSIvPg0KCQk8dWl0ZXh0IG5hbWU9IldBUk5JTkdNU0dfTk9TVFJJTkciIHZhbHVlPSJOZWUiLz4NCgkJPHVpdGV4dCBuYW1lPSJXQVJOSU5HTVNHX1RJVExFU1RSSU5HIiB2YWx1ZT0iV2FhcnNjaHV3aW5nIG1ldCBiZXRyZWtraW5nIHRvdCBxdWl6bmF2aWdhdGllIi8+DQoJCTx1aXRleHQgbmFtZT0iV0FSTklOR01TR19NU0dTVFJJTkciIHZhbHVlPSJVIGhlYnQgbmlldCBhbGxlIHZyYWdlbiBpbiBkZXplIHF1aXogYmVhbnR3b29yZC4mI3hBOyYjeEE7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aaWpwYW5lZWwgYWFuIGRlZWxuZW1lcnMgd2VlcmdldmVuIi8+DQoJCTx1aXRleHQgbmFtZT0iTVVURSIgdmFsdWU9IkRlbXBlbiIvPg0KCQk8dWl0ZXh0IG5hbWU9IkRPQ1dSQVBfVElUTEUiIHZhbHVlPSJQcmVzZW50ZXItYmVzdGFuZHNiaWpsYWdlIi8+DQoJCTx1aXRleHQgbmFtZT0iRE9DV1JBUF9NU0ciIHZhbHVlPSJPcHNsYWFuIGluIERlemUgY29tcHV0ZXIiLz4NCgkJPHVpdGV4dCBuYW1lPSJET0NXUkFQX1BST01QVCIgdmFsdWU9IktsaWsgb20gdGUgZG93bmxvYWRlbiIvPg0KCQk8dWl0ZXh0IG5hbWU9IkNPVVJTRV9TVEFUVVMiIHZhbHVlPSJNb2R1bGUgU3RhdHVzIi8+DQoJCTx1aXRleHQgbmFtZT0iUEFTU0VEX1NUUklORyIgdmFsdWU9IlBhc3NlZCIvPg0KCQk8dWl0ZXh0IG5hbWU9IkZBSUxFRF9TVFJJTkciIHZhbHVlPSJGYWlsZWQ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DQoJCTx1aWZvbnQgbmFtZT0iRk9OVF9QUkVTRU5UQVRJT05OQU1FIiB2YWx1ZT0i5a6L5L2TLTE4MDMwLDE0LGZhbHNlLGZhbHNlLHRydWUiLz4NCgkJPHVpZm9udCBuYW1lPSJGT05UX1BSRVNFTlRFUk5BTUUiIHZhbHVlPSLlrovkvZMtMTgwMzAsMTQsdHJ1ZSxmYWxzZSx0cnVlIi8+DQoJCTx1aWZvbnQgbmFtZT0iRk9OVF9QUkVTRU5URVJUSVRMRSIgdmFsdWU9IuWui+S9ky0xODAzMCwxMyxmYWxzZSxmYWxzZSx0cnVlIi8+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DQoJCTx1aWZvbnQgbmFtZT0iRk9OVF9NU0dCT1hfV0lOVElUTEUiIHZhbHVlPSLlrovkvZMtMTgwMzAsMTIsdHJ1ZSxmYWxzZSx0cnVlIi8+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DQoJCTx1aWZvbnQgbmFtZT0iRk9OVF9RVUlaUE9EX1FVRVNUSU9OX1NDT1JFIiB2YWx1ZT0i5a6L5L2TLTE4MDMwLDEwLGZhbHNlLGZhbHNlLHRydWUiLz4NCgkJPHVpZm9udCBuYW1lPSJGT05UX1FVSVpQT0RfUVVFU1RJT05fU0NPUkVfVkFMVUUiIHZhbHVlPSLlrovkvZMtMTgwMzAsMTAsdHJ1ZSxmYWxzZSx0cnVlIi8+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S9ky0xODAzMCwxMCxmYWxzZSxmYWxzZSx0cnVlIi8+DQoJCTx1aWZvbnQgbmFtZT0iRk9OVF9RVUlaUE9EX1FVSVpfUVVFU1RJT05fQVRURU1QVEVEX1ZBTFVFIiB2YWx1ZT0i5a6L5L2TLTE4MDMwLDEwLHRydWUsZmFsc2UsdHJ1ZSIvPg0KCQk8dWlmb250IG5hbWU9IkZPTlRfUVVJWlBPRF9RVUlaX1NDT1JFX1RBRyIgdmFsdWU9IuWui+S9ky0xODAzMCwxMix0cnVlLGZhbHNlLHRydWUiLz4NCgkJPHVpZm9udCBuYW1lPSJGT05UX1FVSVpQT0RfUVVJWl9TQ09SRSIgdmFsdWU9IuWui+S9ky0xODAzMCwxMCxmYWxzZSxmYWxzZSx0cnVlIi8+DQoJCTx1aWZvbnQgbmFtZT0iRk9OVF9RVUlaUE9EX1FVSVpfU0NPUkVfVkFMVUUiIHZhbHVlPSLlrovkvZMtMTgwMzAsMTAsdHJ1ZSxmYWxzZSx0cnVlIi8+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S9ky0xODAzMCwxMCxmYWxzZSxmYWxzZSx0cnVlIi8+DQoJCTx1aWZvbnQgbmFtZT0iRk9OVF9RVUlaUE9EX1FVSVpfUEFTU1NDT1JFX1ZBTFVFIiB2YWx1ZT0i5a6L5L2TLTE4MDMwLDEwLHRydWUsZmFsc2UsdHJ1ZSIvPg0KCQk8IS0tIHVpdGV4dCAtLT4NCgkJPCEtLSBzdWJzdGl0dXRpb246ICVuID09IHNsaWRlIG51bWJlciAtLT4NCgkJPHVpdGV4dCBuYW1lPSJVTk5BTUVEU0xJREVUSVRMRSIgdmFsdWU9IuW5u+eBr+eJhyAlbiIvPg0KCQk8IS0tIHN1YnN0aXR1dGlvbjogJW4gPT0gc2xpZGUgbnVtYmVyIC0tPg0KCQk8IS0tIHN1YnN0aXR1dGlvbjogJXQgPT0gdG90YWwgc2xpZGUgY291bnQgLS0+DQoJCTx1aXRleHQgbmFtZT0iU0NSVUJCQVJTVEFUVVNfU0xJREVJTkZPIiB2YWx1ZT0i5bm754Gv54mHICVuIC8gJXQgfCAiLz4NCgkJPHVpdGV4dCBuYW1lPSJTQ1JVQkJBUlNUQVRVU19TVE9QUEVEIiB2YWx1ZT0i5bey5YGc5q2iIi8+DQoJCTx1aXRleHQgbmFtZT0iU0NSVUJCQVJTVEFUVVNfUExBWUlORyIgdmFsdWU9Iuato+WcqOaSreaUviIvPg0KCQk8dWl0ZXh0IG5hbWU9IlNDUlVCQkFSU1RBVFVTX05PQVVESU8iIHZhbHVlPSLml6Dpn7PpopEiLz4NCgkJPHVpdGV4dCBuYW1lPSJTQ1JVQkJBUlNUQVRVU19WSURQTEFZSU5HIiB2YWx1ZT0i6KeG6aKR5pKt5pS+Ii8+DQoJCTx1aXRleHQgbmFtZT0iU0NSVUJCQVJTVEFUVVNfTE9BRElORyIgdmFsdWU9Iuato+WcqOi9veWFpSIvPg0KCQk8dWl0ZXh0IG5hbWU9IlNDUlVCQkFSU1RBVFVTX0JVRkZFUklORyIgdmFsdWU9Iuato+WcqOi/m+ihjOe8k+WGsuWkhOeQhiIvPg0KCQk8dWl0ZXh0IG5hbWU9IlNDUlVCQkFSU1RBVFVTX1FVRVNUSU9OIiB2YWx1ZT0i5Zue562U6Zeu6aKYIi8+DQoJCTx1aXRleHQgbmFtZT0iU0NSVUJCQVJTVEFUVVNfUkVWSUVXUVVJWiIgdmFsdWU9Iuato+WcqOWuoemYhea1i+mqjCIvPg0KCQk8IS0tIHN1YnN0aXR1dGlvbjogJW0gPT0gbWludXRlcyByZW1haW5pbmcgLS0+DQoJCTwhLS0gc3Vic3RpdHV0aW9uOiAlcyA9PSBzZWNvbmRzIHJlbWFpbmluZyAtLT4NCgkJPHVpdGV4dCBuYW1lPSJFTEFQU0VEIiB2YWx1ZT0i5Ymp5L2ZICVtIOWIhumSnyAlcyDnp5IiLz4NCgkJPHVpdGV4dCBuYW1lPSJOT1RGT1VORCIgdmFsdWU9IuacquaJvuWIsOS7u+S9leWGheWuuSIvPg0KCQk8dWl0ZXh0IG5hbWU9IkFUVEFDSE1FTlRTIiB2YWx1ZT0i6ZmE5Lu2Ii8+DQoJCTwhLS0gc3Vic3RpdHV0aW9uOiAlcCA9PSBjdXJyZW50IHNwZWFrZXIncyB0aXRsZSAtLT4NCgkJPHVpdGV4dCBuYW1lPSJCSU9XSU5fVElUTEUiIHZhbHVlPSLkuKrkurrnroDku4s6ICVwIi8+DQoJCTx1aXRleHQgbmFtZT0iQklPQlROX1RJVExFIiB2YWx1ZT0i5Liq5Lq6566A5LuLIi8+DQoJCTx1aXRleHQgbmFtZT0iRElWSURFUkJUTl9USVRMRSIgdmFsdWU9InwiLz4NCgkJPHVpdGV4dCBuYW1lPSJDT05UQUNUQlROX1RJVExFIiB2YWx1ZT0i6IGU57O75pa55byPIi8+DQoJCTx1aXRleHQgbmFtZT0iVEFCX1FVSVoiIHZhbHVlPSLmtYvpqowiLz4NCgkJPHVpdGV4dCBuYW1lPSJUQUJfT1VUTElORSIgdmFsdWU9IuWkp+e6siIvPg0KCQk8dWl0ZXh0IG5hbWU9IlRBQl9USFVNQiIgdmFsdWU9Iue8qeeVpeWbviIvPg0KCQk8dWl0ZXh0IG5hbWU9IlRBQl9OT1RFUyIgdmFsdWU9IuWkh+azqCIvPg0KCQk8dWl0ZXh0IG5hbWU9IlRBQl9TRUFSQ0giIHZhbHVlPSLmkJzntKIiLz4NCgkJPHVpdGV4dCBuYW1lPSJTTElERV9IRUFESU5HIiB2YWx1ZT0i5bm754Gv54mH5qCH6aKYIi8+DQoJCTx1aXRleHQgbmFtZT0iRFVSQVRJT05fSEVBRElORyIgdmFsdWU9IuaMgee7reaXtumXtCIvPg0KCQk8dWl0ZXh0IG5hbWU9IlNFQVJDSF9IRUFESU5HIiB2YWx1ZT0i5pCc57Si5paH5pysOiIvPg0KCQk8dWl0ZXh0IG5hbWU9IlRIVU1CX0hFQURJTkciIHZhbHVlPSLlubvnga/niYciLz4NCgkJPHVpdGV4dCBuYW1lPSJUSFVNQl9JTkZPIiB2YWx1ZT0i5bm754Gv54mH5qCH6aKYL+aMgee7reaXtumXtCIvPg0KCQk8dWl0ZXh0IG5hbWU9IkFUVEFDSE5BTUVfSEVBRElORyIgdmFsdWU9IuaWh+S7tuWQjSIvPg0KCQk8dWl0ZXh0IG5hbWU9IkFUVEFDSFNJWkVfSEVBRElORyIgdmFsdWU9IuWkp+WwjyIvPg0KCQk8dWl0ZXh0IG5hbWU9IlNMSURFX05PVEVTIiB2YWx1ZT0i5bm754Gv54mH5aSH5rOoIi8+DQoJCTwhLS1xdWl6IHBvZCBhbmQgbWVzc2FnZSBib3ggdGV4dHMtLT4NCgkJPHVpdGV4dCBuYW1lPSJRVUlaUE9EX1FVSVpfQVRURU1QVCIgdmFsdWU9Iua1i+mqjOWwneivleasoeaVsDoiLz4NCgkJPHVpdGV4dCBuYW1lPSJRVUlaUE9EX1FVSVpfQVRURU1QVF9WQUxVRSIgdmFsdWU9IuesrCAlbiDmrKHvvIzlhbEgJXQg5qyhIi8+DQoJCTx1aXRleHQgbmFtZT0iUVVJWlBPRF9RVUlaX1NDT1JFIiB2YWx1ZT0i5b6X5YiGOiIvPg0KCQk8dWl0ZXh0IG5hbWU9IlFVSVpQT0RfUVVJWl9QQVNTU0NPUkUiIHZhbHVlPSLlj4rmoLzliIbmlbA6Ii8+DQoJCTx1aXRleHQgbmFtZT0iUVVJWlBPRF9RVUlaX01BWFNDT1JFIiB2YWx1ZT0i5pyA6auY5YiG5pWwOiIvPg0KCQk8dWl0ZXh0IG5hbWU9IlFVSVpQT0RfUVVFU0FUTVBUX1NUUiIgdmFsdWU9IuWwneivleasoeaVsDog56ysICVuIOasoe+8jOWFsSAldCDmrKEiLz4NCgkJPHVpdGV4dCBuYW1lPSJRVUlaUE9EX1FVRVNUWVBFX1NUUiIgdmFsdWU9Iuexu+WeizogJXMiLz4NCgkJPHVpdGV4dCBuYW1lPSJRVUlaUE9EX1FVRVNUWVBFX0dSRCIgdmFsdWU9IuivhOe6pyIvPg0KCQk8dWl0ZXh0IG5hbWU9IlFVSVpQT0RfUVVFU1RZUEVfU1ZZIiB2YWx1ZT0i6LCD5p+lIi8+DQoJCTx1aXRleHQgbmFtZT0iUVVJWlBPRF9RVUlaQVRNUFRfSU5GIiB2YWx1ZT0i5peg6ZmQIi8+DQoJCTx1aXRleHQgbmFtZT0iUVVJWlBPRF9RVUVTQVRNUFRfSU5GIiB2YWx1ZT0i5peg6ZmQIi8+DQoJCTx1aXRleHQgbmFtZT0iV0FSTklOR01TR19ZRVNTVFJJTkciIHZhbHVlPSLmmK8iLz4NCgkJPHVpdGV4dCBuYW1lPSJXQVJOSU5HTVNHX05PU1RSSU5HIiB2YWx1ZT0i5ZCmIi8+DQoJCTx1aXRleHQgbmFtZT0iV0FSTklOR01TR19USVRMRVNUUklORyIgdmFsdWU9Iua1i+mqjOWvvOiIquitpuWRiiIvPg0KCQk8dWl0ZXh0IG5hbWU9IldBUk5JTkdNU0dfTVNHU1RSSU5HIiB2YWx1ZT0i5q2k5rWL6aqM5Lit5pyJ5pyq5bCd6K+V5L2c562U55qE6Zeu6aKY44CCJiN4QTsmI3hBO+WNleWHu+KAnOaYr+KAnemAgOWHuuatpOa1i+mqjOOAguWNleWHu+KAnOWQpuKAnee7p+e7rea1i+mqjOOAgiIvPg0KCQk8dWl0ZXh0IG5hbWU9IklORk9STUFUSU9OX0gyNjRfRkxBU0hQTEFZRVIiIHZhbHVlPSLlvZPliY3lronoo4XlnKjmgqjnmoTorqHnrpfmnLrkuIrnmoQgRmxhc2ggUGxheWVyIOeJiOacrOS4jeaUr+aMgeivpeinhumikeOAguWNleWHu+inhumikeWMuuWfn+S4i+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C5Yqg6ICF5pi+56S65o+Q6KaB5qCPIi8+DQoJCTx1aXRleHQgbmFtZT0iTVVURSIgdmFsdWU9IumdmemfsyIvPg0KCQk8dWl0ZXh0IG5hbWU9IkRPQ1dSQVBfVElUTEUiIHZhbHVlPSJQcmVzZW50ZXIg5paH5Lu26ZmE5Lu2Ii8+DQoJCTx1aXRleHQgbmFtZT0iRE9DV1JBUF9NU0ciIHZhbHVlPSLkv53lrZjliLDmiJHnmoTorqHnrpfmnLoiLz4NCgkJPHVpdGV4dCBuYW1lPSJET0NXUkFQX1BST01QVCIgdmFsdWU9IuWNleWHu+S7peS4i+i9vSIvPg0KCQk8dWl0ZXh0IG5hbWU9IkNPVVJTRV9TVEFUVVMiIHZhbHVlPSJNb2R1bGUgU3RhdHVzIi8+DQoJCTx1aXRleHQgbmFtZT0iUEFTU0VEX1NUUklORyIgdmFsdWU9IlBhc3NlZCIvPg0KCQk8dWl0ZXh0IG5hbWU9IkZBSUxFRF9TVFJJTkciIHZhbHVlPSJGYWlsZWQiLz4NCgk8L2xhbmd1YWdlPg0KCTxsYW5ndWFnZSBpZD0idH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U2xheXQgJW4iLz4NCgkJPCEtLSBzdWJzdGl0dXRpb246ICVuID09IHNsaWRlIG51bWJlciAtLT4NCgkJPCEtLSBzdWJzdGl0dXRpb246ICV0ID09IHRvdGFsIHNsaWRlIGNvdW50IC0tPg0KCQk8dWl0ZXh0IG5hbWU9IlNDUlVCQkFSU1RBVFVTX1NMSURFSU5GTyIgdmFsdWU9IlNsYXl0ICVuIC8gJXQgfCAiLz4NCgkJPHVpdGV4dCBuYW1lPSJTQ1JVQkJBUlNUQVRVU19TVE9QUEVEIiB2YWx1ZT0iRHVyZHVydWxkdSIvPg0KCQk8dWl0ZXh0IG5hbWU9IlNDUlVCQkFSU1RBVFVTX1BMQVlJTkciIHZhbHVlPSJPeW5hdMSxbMSxeW9yIi8+DQoJCTx1aXRleHQgbmFtZT0iU0NSVUJCQVJTVEFUVVNfTk9BVURJTyIgdmFsdWU9IlNlcyBZb2siLz4NCgkJPHVpdGV4dCBuYW1lPSJTQ1JVQkJBUlNUQVRVU19WSURQTEFZSU5HIiB2YWx1ZT0iVmlkZW8gT3luYXTEsWzEsXlvciIvPg0KCQk8dWl0ZXh0IG5hbWU9IlNDUlVCQkFSU1RBVFVTX0xPQURJTkciIHZhbHVlPSJZw7xrbGVuaXlvciIvPg0KCQk8dWl0ZXh0IG5hbWU9IlNDUlVCQkFSU1RBVFVTX0JVRkZFUklORyIgdmFsdWU9IkFyYWJlbGxlxJ9lIEFsxLFuxLF5b3IiLz4NCgkJPHVpdGV4dCBuYW1lPSJTQ1JVQkJBUlNUQVRVU19RVUVTVElPTiIgdmFsdWU9IlNvcnV5dSBZYW7EsXRsYSIvPg0KCQk8dWl0ZXh0IG5hbWU9IlNDUlVCQkFSU1RBVFVTX1JFVklFV1FVSVoiIHZhbHVlPSJTxLFuYXYgxLBuY2VsZW5peW9yIi8+DQoJCTwhLS0gc3Vic3RpdHV0aW9uOiAlbSA9PSBtaW51dGVzIHJlbWFpbmluZyAtLT4NCgkJPCEtLSBzdWJzdGl0dXRpb246ICVzID09IHNlY29uZHMgcmVtYWluaW5nIC0tPg0KCQk8dWl0ZXh0IG5hbWU9IkVMQVBTRUQiIHZhbHVlPSIlbSBEYWtpa2EgJXMgU2FuaXllIEthbGTEsSIvPg0KCQk8dWl0ZXh0IG5hbWU9Ik5PVEZPVU5EIiB2YWx1ZT0iSGVyaGFuZ2kgQmlyIMWeZXkgQnVsdW5tYWTEsSIvPg0KCQk8dWl0ZXh0IG5hbWU9IkFUVEFDSE1FTlRTIiB2YWx1ZT0iRWtsZXI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LEsHJ0aWJhdCIvPg0KCQk8dWl0ZXh0IG5hbWU9IlRBQl9RVUlaIiB2YWx1ZT0iU8SxbmF2Ii8+DQoJCTx1aXRleHQgbmFtZT0iVEFCX09VVExJTkUiIHZhbHVlPSJBbmEgSGF0Ii8+DQoJCTx1aXRleHQgbmFtZT0iVEFCX1RIVU1CIiB2YWx1ZT0iUmVzaW0iLz4NCgkJPHVpdGV4dCBuYW1lPSJUQUJfTk9URVMiIHZhbHVlPSJOb3RsYXIiLz4NCgkJPHVpdGV4dCBuYW1lPSJUQUJfU0VBUkNIIiB2YWx1ZT0iQXJhIi8+DQoJCTx1aXRleHQgbmFtZT0iU0xJREVfSEVBRElORyIgdmFsdWU9IlNsYXl0IEJhxZ9sxLHEn8SxIi8+DQoJCTx1aXRleHQgbmFtZT0iRFVSQVRJT05fSEVBRElORyIgdmFsdWU9IlPDvHJlIi8+DQoJCTx1aXRleHQgbmFtZT0iU0VBUkNIX0hFQURJTkciIHZhbHVlPSJNZXRuaSBhcmE6Ii8+DQoJCTx1aXRleHQgbmFtZT0iVEhVTUJfSEVBRElORyIgdmFsdWU9IlNsYXl0Ii8+DQoJCTx1aXRleHQgbmFtZT0iVEhVTUJfSU5GTyIgdmFsdWU9IlNsYXl0IEJhxZ9sxLHEn8SxL1PDvHJlc2kiLz4NCgkJPHVpdGV4dCBuYW1lPSJBVFRBQ0hOQU1FX0hFQURJTkciIHZhbHVlPSJEb3N5YSBBZMSxIi8+DQoJCTx1aXRleHQgbmFtZT0iQVRUQUNIU0laRV9IRUFESU5HIiB2YWx1ZT0iQm95dXQiLz4NCgkJPHVpdGV4dCBuYW1lPSJTTElERV9OT1RFUyIgdmFsdWU9IlNsYXl0IE5vdGxhcsSxIi8+DQoJCTwhLS1xdWl6IHBvZCBhbmQgbWVzc2FnZSBib3ggdGV4dHMtLT4NCgkJPHVpdGV4dCBuYW1lPSJRVUlaUE9EX1FVSVpfQVRURU1QVCIgdmFsdWU9IlPEsW5hdiBEZW5lbWVzaToiLz4NCgkJPHVpdGV4dCBuYW1lPSJRVUlaUE9EX1FVSVpfQVRURU1QVF9WQUxVRSIgdmFsdWU9IiVuLyV0Ii8+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DQoJCTx1aXRleHQgbmFtZT0iUVVJWlBPRF9RVUVTVFlQRV9HUkQiIHZhbHVlPSJCYXNhbWFrbMSxIi8+DQoJCTx1aXRleHQgbmFtZT0iUVVJWlBPRF9RVUVTVFlQRV9TVlkiIHZhbHVlPSJBbmtldCIvPg0KCQk8dWl0ZXh0IG5hbWU9IlFVSVpQT0RfUVVJWkFUTVBUX0lORiIgdmFsdWU9IlPEsW7EsXJzxLF6Ii8+DQoJCTx1aXRleHQgbmFtZT0iUVVJWlBPRF9RVUVTQVRNUFRfSU5GIiB2YWx1ZT0iU8SxbsSxcnPEsXoiLz4NCgkJPHVpdGV4dCBuYW1lPSJXQVJOSU5HTVNHX1lFU1NUUklORyIgdmFsdWU9IkV2ZXQiLz4NCgkJPHVpdGV4dCBuYW1lPSJXQVJOSU5HTVNHX05PU1RSSU5HIiB2YWx1ZT0iSGF5xLFyIi8+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DQoJCTx1aXRleHQgbmFtZT0iRE9DV1JBUF9QUk9NUFQiIHZhbHVlPSLEsG5kaXJtZWsgacOnaW4gVMSxa2xhdMSxbiIvPg0KCQk8dWl0ZXh0IG5hbWU9IkNPVVJTRV9TVEFUVVMiIHZhbHVlPSJNb2R1bGUgU3RhdHVzIi8+DQoJCTx1aXRleHQgbmFtZT0iUEFTU0VEX1NUUklORyIgdmFsdWU9IlBhc3NlZCIvPg0KCQk8dWl0ZXh0IG5hbWU9IkZBSUxFRF9TVFJJTkciIHZhbHVlPSJGYWlsZWQiLz4NCgk8L2xhbmd1YWdlPg0KCTxsYW5ndWFnZSBpZD0icn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0KHQu9Cw0LnQtCAlbiIvPg0KCQk8IS0tIHN1YnN0aXR1dGlvbjogJW4gPT0gc2xpZGUgbnVtYmVyIC0tPg0KCQk8IS0tIHN1YnN0aXR1dGlvbjogJXQgPT0gdG90YWwgc2xpZGUgY291bnQgLS0+DQoJCTx1aXRleHQgbmFtZT0iU0NSVUJCQVJTVEFUVVNfU0xJREVJTkZPIiB2YWx1ZT0i0KHQu9Cw0LnQtCAlbiAvICV0IHwgIi8+DQoJCTx1aXRleHQgbmFtZT0iU0NSVUJCQVJTVEFUVVNfU1RPUFBFRCIgdmFsdWU9ItCe0YHRgtCw0L3QvtCy0LvQtdC90L4iLz4NCgkJPHVpdGV4dCBuYW1lPSJTQ1JVQkJBUlNUQVRVU19QTEFZSU5HIiB2YWx1ZT0i0JLQvtGB0L/RgNC+0LjQt9Cy0LXQtNC10L3QuNC1Ii8+DQoJCTx1aXRleHQgbmFtZT0iU0NSVUJCQVJTVEFUVVNfTk9BVURJTyIgdmFsdWU9ItCd0LXRgiDQsNGD0LTQuNC+Ii8+DQoJCTx1aXRleHQgbmFtZT0iU0NSVUJCQVJTVEFUVVNfVklEUExBWUlORyIgdmFsdWU9ItCS0L7RgdC/0YDQvtC40LfQstC10LTQtdC90LjQtSDQstC40LTQtdC+Ii8+DQoJCTx1aXRleHQgbmFtZT0iU0NSVUJCQVJTVEFUVVNfTE9BRElORyIgdmFsdWU9ItCX0LDQs9GA0YPQt9C60LAiLz4NCgkJPHVpdGV4dCBuYW1lPSJTQ1JVQkJBUlNUQVRVU19CVUZGRVJJTkciIHZhbHVlPSLQkdGD0YTQtdGA0LjQt9Cw0YbQuNGPIi8+DQoJCTx1aXRleHQgbmFtZT0iU0NSVUJCQVJTVEFUVVNfUVVFU1RJT04iIHZhbHVlPSLQntGC0LLQtdGCINC90LAg0LLQvtC/0YDQvtGBIi8+DQoJCTx1aXRleHQgbmFtZT0iU0NSVUJCQVJTVEFUVVNfUkVWSUVXUVVJWiIgdmFsdWU9ItCe0LHQt9C+0YAg0L7Qv9GA0L7RgdCwIi8+DQoJCTwhLS0gc3Vic3RpdHV0aW9uOiAlbSA9PSBtaW51dGVzIHJlbWFpbmluZyAtLT4NCgkJPCEtLSBzdWJzdGl0dXRpb246ICVzID09IHNlY29uZHMgcmVtYWluaW5nIC0tPg0KCQk8dWl0ZXh0IG5hbWU9IkVMQVBTRUQiIHZhbHVlPSLQntGB0YLQsNC70L7RgdGMICVtINC80LjQvS4gJXMg0YEiLz4NCgkJPHVpdGV4dCBuYW1lPSJOT1RGT1VORCIgdmFsdWU9ItCd0LjRh9C10LPQviDQvdC1INC90LDQudC00LXQvdC+Ii8+DQoJCTx1aXRleHQgbmFtZT0iQVRUQUNITUVOVFMiIHZhbHVlPSLQktC70L7QttC10L3QuNGPIi8+DQoJCTwhLS0gc3Vic3RpdHV0aW9uOiAlcCA9PSBjdXJyZW50IHNwZWFrZXIncyB0aXRsZSAtLT4NCgkJPHVpdGV4dCBuYW1lPSJCSU9XSU5fVElUTEUiIHZhbHVlPSLQkdC40L7Qs9GA0LDRhNC40Y86ICVwIi8+DQoJCTx1aXRleHQgbmFtZT0iQklPQlROX1RJVExFIiB2YWx1ZT0i0JHQuNC+0LPRgNCw0YTQuNGPIi8+DQoJCTx1aXRleHQgbmFtZT0iRElWSURFUkJUTl9USVRMRSIgdmFsdWU9InwiLz4NCgkJPHVpdGV4dCBuYW1lPSJDT05UQUNUQlROX1RJVExFIiB2YWx1ZT0i0JrQvtC90YLQsNC60YIiLz4NCgkJPHVpdGV4dCBuYW1lPSJUQUJfUVVJWiIgdmFsdWU9ItCe0L/RgNC+0YEiLz4NCgkJPHVpdGV4dCBuYW1lPSJUQUJfT1VUTElORSIgdmFsdWU9ItCh0YXQtdC80LAiLz4NCgkJPHVpdGV4dCBuYW1lPSJUQUJfVEhVTUIiIHZhbHVlPSLQkdC10LPRg9C90L7QuiIvPg0KCQk8dWl0ZXh0IG5hbWU9IlRBQl9OT1RFUyIgdmFsdWU9ItCX0LDQvNC10YLQutC4Ii8+DQoJCTx1aXRleHQgbmFtZT0iVEFCX1NFQVJDSCIgdmFsdWU9ItCf0L7QuNGB0LoiLz4NCgkJPHVpdGV4dCBuYW1lPSJTTElERV9IRUFESU5HIiB2YWx1ZT0i0JfQsNCz0L7Qu9C+0LLQvtC6INGB0LvQsNC50LTQsCIvPg0KCQk8dWl0ZXh0IG5hbWU9IkRVUkFUSU9OX0hFQURJTkciIHZhbHVlPSLQlNC70LjRgi3RgdGC0YwiLz4NCgkJPHVpdGV4dCBuYW1lPSJTRUFSQ0hfSEVBRElORyIgdmFsdWU9ItCf0L7QuNGB0Log0YLQtdC60YHRgtCwOiIvPg0KCQk8dWl0ZXh0IG5hbWU9IlRIVU1CX0hFQURJTkciIHZhbHVlPSLQodC70LDQudC0Ii8+DQoJCTx1aXRleHQgbmFtZT0iVEhVTUJfSU5GTyIgdmFsdWU9ItCd0LDQt9Cy0LDQvdC40LUv0LTQu9C40YIt0L3QvtGB0YLRjCIvPg0KCQk8dWl0ZXh0IG5hbWU9IkFUVEFDSE5BTUVfSEVBRElORyIgdmFsdWU9ItCY0LzRjyDRhNCw0LnQu9CwIi8+DQoJCTx1aXRleHQgbmFtZT0iQVRUQUNIU0laRV9IRUFESU5HIiB2YWx1ZT0i0KDQsNC30LzQtdGAIi8+DQoJCTx1aXRleHQgbmFtZT0iU0xJREVfTk9URVMiIHZhbHVlPSLQl9Cw0LzQtdGC0LrQuCDQuiDRgdC70LDQudC00YMiLz4NCgkJPCEtLXF1aXogcG9kIGFuZCBtZXNzYWdlIGJveCB0ZXh0cy0tPg0KCQk8dWl0ZXh0IG5hbWU9IlFVSVpQT0RfUVVJWl9BVFRFTVBUIiB2YWx1ZT0i0J/QvtC/0YvRgtC60LAg0L/RgNC+0LnRgtC4INC+0L/RgNC+0YE6Ii8+DQoJCTx1aXRleHQgbmFtZT0iUVVJWlBPRF9RVUlaX0FUVEVNUFRfVkFMVUUiIHZhbHVlPSIlbiDQuNC3ICV0Ii8+DQoJCTx1aXRleHQgbmFtZT0iUVVJWlBPRF9RVUlaX1NDT1JFIiB2YWx1ZT0i0J3QsNCx0YDQsNC90L4g0LHQsNC70LvQvtCyOiIvPg0KCQk8dWl0ZXh0IG5hbWU9IlFVSVpQT0RfUVVJWl9QQVNTU0NPUkUiIHZhbHVlPSLQn9GA0L7RhdC+0LTQvdC+0Lkg0YDQtdC30YPQu9GM0YLQsNGCOiIvPg0KCQk8dWl0ZXh0IG5hbWU9IlFVSVpQT0RfUVVJWl9NQVhTQ09SRSIgdmFsdWU9ItCc0LDQutGB0LjQvNCw0LvRjNC90YvQuSDRgNC10LfRg9C70YzRgtCw0YI6Ii8+DQoJCTx1aXRleHQgbmFtZT0iUVVJWlBPRF9RVUVTQVRNUFRfU1RSIiB2YWx1ZT0i0J/QvtC/0YvRgtC60LA6ICVuINC40LcgJXQiLz4NCgkJPHVpdGV4dCBuYW1lPSJRVUlaUE9EX1FVRVNUWVBFX1NUUiIgdmFsdWU9ItCi0LjQvzogJXMiLz4NCgkJPHVpdGV4dCBuYW1lPSJRVUlaUE9EX1FVRVNUWVBFX0dSRCIgdmFsdWU9ItChINC+0YbQtdC90LrQvtC5Ii8+DQoJCTx1aXRleHQgbmFtZT0iUVVJWlBPRF9RVUVTVFlQRV9TVlkiIHZhbHVlPSLQntCx0LfQvtGAIi8+DQoJCTx1aXRleHQgbmFtZT0iUVVJWlBPRF9RVUlaQVRNUFRfSU5GIiB2YWx1ZT0i0JHQvtC70YzRiNC+0LUg0YfQuNGB0LvQviIvPg0KCQk8dWl0ZXh0IG5hbWU9IlFVSVpQT0RfUVVFU0FUTVBUX0lORiIgdmFsdWU9ItCR0L7Qu9GM0YjQvtC1INGH0LjRgdC70L4iLz4NCgkJPHVpdGV4dCBuYW1lPSJXQVJOSU5HTVNHX1lFU1NUUklORyIgdmFsdWU9ItCU0LAiLz4NCgkJPHVpdGV4dCBuYW1lPSJXQVJOSU5HTVNHX05PU1RSSU5HIiB2YWx1ZT0i0J3QtdGCIi8+DQoJCTx1aXRleHQgbmFtZT0iV0FSTklOR01TR19USVRMRVNUUklORyIgdmFsdWU9ItCf0YDQtdC00YPQv9GA0LXQttC00LXQvdC40LUg0L4g0L3QsNCy0LjQs9Cw0YbQuNC4INCyINC+0L/RgNC+0YHQtSIvPg0KCQk8dWl0ZXh0IG5hbWU9IldBUk5JTkdNU0dfTVNHU1RSSU5HIiB2YWx1ZT0i0JIg0L7Qv9GA0L7RgdC1INC+0YHRgtCw0LvQuNGB0Ywg0L3QtdC+0YLQstC10YfQtdC90L3Ri9C1INCy0L7Qv9GA0L7RgdGLLtCd0LDQttCw0YLQuNC1INC60L3QvtC/0LrQuCAmcXVvdDvQlNCwJnF1b3Q7INC/0YDQuNCy0LXQtNC10YIg0Log0LfQsNC60YDRi9GC0LjRjiDQvtC/0YDQvtGB0LAuINCd0LDQttCw0YLQuNC1INC60L3QvtC/0LrQuCAmcXVvdDvQndC10YImcXVvdDsg0L/RgNC+0LTQvtC70LbQuNGCINC+0L/RgNC+0YEuIi8+DQoJCTx1aXRleHQgbmFtZT0iSU5GT1JNQVRJT05fSDI2NF9GTEFTSFBMQVlFUiIgdmFsdWU9ItCi0LXQutGD0YnQsNGPINCy0LXRgNGB0LjRjyDQv9GA0L7QuNCz0YDRi9Cy0LDRgtC10LvRjyBGbGFzaCBQbGF5ZXIsINGD0YHRgtCw0L3QvtCy0LvQtdC90L3QsNGPINC90LAg0Y3RgtC+0Lwg0LrQvtC80L/RjNGO0YLQtdGA0LUsINC90LUg0L/QvtC00LTQtdGA0LbQuNCy0LDQtdGCINGN0YLQviDQstC40LTQtdC+LiDQqdC10LvQutC90LjRgtC1INCyINC+0LHQu9Cw0YHRgtC4INCy0LjQtNC10L4sINGH0YLQvtCx0Ysg0LfQsNCz0YDRg9C30LjRgtGMINC/0L7RgdC70LXQtNC90Y7RjiDQstC10YDRgdC40Y4g0L/RgNC+0LjQs9GA0YvQstCw0YLQtdC70Y8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Qn9C+0LrQsNC30YvQstCw0YLRjCDQstGA0LXQt9C60YMg0YPRh9Cw0YHRgtC90LjQutCw0LwiLz4NCgkJPHVpdGV4dCBuYW1lPSJNVVRFIiB2YWx1ZT0i0J7RgtC60LvRjtGH0LjRgtGMINC30LLRg9C6Ii8+DQoJCTx1aXRleHQgbmFtZT0iRE9DV1JBUF9USVRMRSIgdmFsdWU9ItCS0LvQvtC20LXQvdC40LUg0LIg0YTQsNC50LsgQWRvYmUgUHJlc2VudGVyIi8+DQoJCTx1aXRleHQgbmFtZT0iRE9DV1JBUF9NU0ciIHZhbHVlPSLQodC+0YXRgNCw0L3QuNGC0Ywg0LIg0L/QsNC/0LrRgyAmcXVvdDvQnNC+0Lkg0LrQvtC80L/RjNGO0YLQtdGAJnF1b3Q7Ii8+DQoJCTx1aXRleHQgbmFtZT0iRE9DV1JBUF9QUk9NUFQiIHZhbHVlPSLQqdC10LvQutC90YPRgtGMINC00LvRjyDQt9Cw0LPRgNGD0LfQutC4Ii8+DQoJCTx1aXRleHQgbmFtZT0iQ09VUlNFX1NUQVRVUyIgdmFsdWU9Ik1vZHVsZSBTdGF0dXMiLz4NCgkJPHVpdGV4dCBuYW1lPSJQQVNTRURfU1RSSU5HIiB2YWx1ZT0iUGFzc2VkIi8+DQoJCTx1aXRleHQgbmFtZT0iRkFJTEVEX1NUUklORyIgdmFsdWU9IkZhaWxlZCIvPg0KCTwvbGFuZ3VhZ2U+DQo8L2NvbmZpZ3VyYXRpb24+DQo="/>
  <p:tag name="MMPROD_UIDATA" val="&lt;database version=&quot;10.0&quot;&gt;&lt;object type=&quot;1&quot; unique_id=&quot;10001&quot;&gt;&lt;property id=&quot;20141&quot; value=&quot;Design test 3&quot;/&gt;&lt;property id=&quot;20600&quot; value=&quot;0&quot;/&gt;&lt;object type=&quot;2&quot; unique_id=&quot;521276&quot;&gt;&lt;object type=&quot;3&quot; unique_id=&quot;521277&quot;&gt;&lt;property id=&quot;20148&quot; value=&quot;5&quot;/&gt;&lt;property id=&quot;20300&quot; value=&quot;Slide 1 - &amp;quot;Soils (Part 1):  Fertility in Organic Systems&amp;quot;&quot;/&gt;&lt;property id=&quot;20307&quot; value=&quot;256&quot;/&gt;&lt;property id=&quot;20309&quot; value=&quot;-1&quot;/&gt;&lt;/object&gt;&lt;object type=&quot;3&quot; unique_id=&quot;641331&quot;&gt;&lt;property id=&quot;20148&quot; value=&quot;5&quot;/&gt;&lt;property id=&quot;20300&quot; value=&quot;Slide 2 - &amp;quot;Fertility in Organic Systems&amp;quot;&quot;/&gt;&lt;property id=&quot;20307&quot; value=&quot;313&quot;/&gt;&lt;property id=&quot;20309&quot; value=&quot;-1&quot;/&gt;&lt;/object&gt;&lt;object type=&quot;3&quot; unique_id=&quot;641333&quot;&gt;&lt;property id=&quot;20148&quot; value=&quot;5&quot;/&gt;&lt;property id=&quot;20300&quot; value=&quot;Slide 3 - &amp;quot;Crop Nutrition&amp;quot;&quot;/&gt;&lt;property id=&quot;20307&quot; value=&quot;333&quot;/&gt;&lt;property id=&quot;20309&quot; value=&quot;-1&quot;/&gt;&lt;/object&gt;&lt;object type=&quot;3&quot; unique_id=&quot;641334&quot;&gt;&lt;property id=&quot;20148&quot; value=&quot;5&quot;/&gt;&lt;property id=&quot;20300&quot; value=&quot;Slide 4 - &amp;quot;Soil-Derived Macronutrients&amp;quot;&quot;/&gt;&lt;property id=&quot;20307&quot; value=&quot;336&quot;/&gt;&lt;property id=&quot;20309&quot; value=&quot;-1&quot;/&gt;&lt;/object&gt;&lt;object type=&quot;3&quot; unique_id=&quot;641335&quot;&gt;&lt;property id=&quot;20148&quot; value=&quot;5&quot;/&gt;&lt;property id=&quot;20300&quot; value=&quot;Slide 7 - &amp;quot;Nutrient Deficiencies&amp;quot;&quot;/&gt;&lt;property id=&quot;20307&quot; value=&quot;338&quot;/&gt;&lt;property id=&quot;20309&quot; value=&quot;-1&quot;/&gt;&lt;/object&gt;&lt;object type=&quot;3&quot; unique_id=&quot;641336&quot;&gt;&lt;property id=&quot;20148&quot; value=&quot;5&quot;/&gt;&lt;property id=&quot;20300&quot; value=&quot;Slide 10 - &amp;quot;Nutrient Availability&amp;quot;&quot;/&gt;&lt;property id=&quot;20307&quot; value=&quot;335&quot;/&gt;&lt;property id=&quot;20309&quot; value=&quot;-1&quot;/&gt;&lt;/object&gt;&lt;object type=&quot;3&quot; unique_id=&quot;641337&quot;&gt;&lt;property id=&quot;20148&quot; value=&quot;5&quot;/&gt;&lt;property id=&quot;20300&quot; value=&quot;Slide 13 - &amp;quot;Adjusting pH&amp;quot;&quot;/&gt;&lt;property id=&quot;20307&quot; value=&quot;334&quot;/&gt;&lt;property id=&quot;20309&quot; value=&quot;-1&quot;/&gt;&lt;/object&gt;&lt;object type=&quot;3&quot; unique_id=&quot;641338&quot;&gt;&lt;property id=&quot;20148&quot; value=&quot;5&quot;/&gt;&lt;property id=&quot;20300&quot; value=&quot;Slide 14 - &amp;quot;Lime Application&amp;quot;&quot;/&gt;&lt;property id=&quot;20307&quot; value=&quot;348&quot;/&gt;&lt;property id=&quot;20309&quot; value=&quot;-1&quot;/&gt;&lt;/object&gt;&lt;object type=&quot;3&quot; unique_id=&quot;641339&quot;&gt;&lt;property id=&quot;20148&quot; value=&quot;5&quot;/&gt;&lt;property id=&quot;20300&quot; value=&quot;Slide 15 - &amp;quot;Lime Sources&amp;quot;&quot;/&gt;&lt;property id=&quot;20307&quot; value=&quot;356&quot;/&gt;&lt;property id=&quot;20309&quot; value=&quot;-1&quot;/&gt;&lt;/object&gt;&lt;object type=&quot;3&quot; unique_id=&quot;641341&quot;&gt;&lt;property id=&quot;20148&quot; value=&quot;5&quot;/&gt;&lt;property id=&quot;20300&quot; value=&quot;Slide 17 - &amp;quot;Organic Fertility Principles&amp;quot;&quot;/&gt;&lt;property id=&quot;20307&quot; value=&quot;329&quot;/&gt;&lt;property id=&quot;20309&quot; value=&quot;-1&quot;/&gt;&lt;/object&gt;&lt;object type=&quot;3&quot; unique_id=&quot;641342&quot;&gt;&lt;property id=&quot;20148&quot; value=&quot;5&quot;/&gt;&lt;property id=&quot;20300&quot; value=&quot;Slide 18 - &amp;quot;“Feed the soil, not the crop”&amp;quot;&quot;/&gt;&lt;property id=&quot;20307&quot; value=&quot;314&quot;/&gt;&lt;property id=&quot;20309&quot; value=&quot;-1&quot;/&gt;&lt;/object&gt;&lt;object type=&quot;3&quot; unique_id=&quot;641343&quot;&gt;&lt;property id=&quot;20148&quot; value=&quot;5&quot;/&gt;&lt;property id=&quot;20300&quot; value=&quot;Slide 19 - &amp;quot;Managing Fertility through Rotation&amp;quot;&quot;/&gt;&lt;property id=&quot;20307&quot; value=&quot;357&quot;/&gt;&lt;property id=&quot;20309&quot; value=&quot;-1&quot;/&gt;&lt;/object&gt;&lt;object type=&quot;3&quot; unique_id=&quot;641344&quot;&gt;&lt;property id=&quot;20148&quot; value=&quot;5&quot;/&gt;&lt;property id=&quot;20300&quot; value=&quot;Slide 20 - &amp;quot;Soil Organic Matter&amp;quot;&quot;/&gt;&lt;property id=&quot;20307&quot; value=&quot;345&quot;/&gt;&lt;property id=&quot;20309&quot; value=&quot;-1&quot;/&gt;&lt;/object&gt;&lt;object type=&quot;3&quot; unique_id=&quot;641345&quot;&gt;&lt;property id=&quot;20148&quot; value=&quot;5&quot;/&gt;&lt;property id=&quot;20300&quot; value=&quot;Slide 21 - &amp;quot;Humus&amp;quot;&quot;/&gt;&lt;property id=&quot;20307&quot; value=&quot;344&quot;/&gt;&lt;property id=&quot;20309&quot; value=&quot;-1&quot;/&gt;&lt;/object&gt;&lt;object type=&quot;3&quot; unique_id=&quot;641346&quot;&gt;&lt;property id=&quot;20148&quot; value=&quot;5&quot;/&gt;&lt;property id=&quot;20300&quot; value=&quot;Slide 22 - &amp;quot;Slow-release Nutrient Sources&amp;quot;&quot;/&gt;&lt;property id=&quot;20307&quot; value=&quot;358&quot;/&gt;&lt;property id=&quot;20309&quot; value=&quot;-1&quot;/&gt;&lt;/object&gt;&lt;object type=&quot;3&quot; unique_id=&quot;641347&quot;&gt;&lt;property id=&quot;20148&quot; value=&quot;5&quot;/&gt;&lt;property id=&quot;20300&quot; value=&quot;Slide 23 - &amp;quot;Conserving Nutrients&amp;quot;&quot;/&gt;&lt;property id=&quot;20307&quot; value=&quot;324&quot;/&gt;&lt;property id=&quot;20309&quot; value=&quot;-1&quot;/&gt;&lt;/object&gt;&lt;object type=&quot;3&quot; unique_id=&quot;641348&quot;&gt;&lt;property id=&quot;20148&quot; value=&quot;5&quot;/&gt;&lt;property id=&quot;20300&quot; value=&quot;Slide 24 - &amp;quot;Conserving Nutrients&amp;quot;&quot;/&gt;&lt;property id=&quot;20307&quot; value=&quot;359&quot;/&gt;&lt;property id=&quot;20309&quot; value=&quot;-1&quot;/&gt;&lt;/object&gt;&lt;object type=&quot;3&quot; unique_id=&quot;641349&quot;&gt;&lt;property id=&quot;20148&quot; value=&quot;5&quot;/&gt;&lt;property id=&quot;20300&quot; value=&quot;Slide 25 - &amp;quot;On-Farm Nutrient Sources&amp;quot;&quot;/&gt;&lt;property id=&quot;20307&quot; value=&quot;360&quot;/&gt;&lt;property id=&quot;20309&quot; value=&quot;-1&quot;/&gt;&lt;/object&gt;&lt;object type=&quot;3&quot; unique_id=&quot;641351&quot;&gt;&lt;property id=&quot;20148&quot; value=&quot;5&quot;/&gt;&lt;property id=&quot;20300&quot; value=&quot;Slide 27 - &amp;quot;Meeting Organic Standards&amp;quot;&quot;/&gt;&lt;property id=&quot;20307&quot; value=&quot;354&quot;/&gt;&lt;property id=&quot;20309&quot; value=&quot;-1&quot;/&gt;&lt;/object&gt;&lt;object type=&quot;3&quot; unique_id=&quot;641352&quot;&gt;&lt;property id=&quot;20148&quot; value=&quot;5&quot;/&gt;&lt;property id=&quot;20300&quot; value=&quot;Slide 28 - &amp;quot;Organic Requirements&amp;quot;&quot;/&gt;&lt;property id=&quot;20307&quot; value=&quot;315&quot;/&gt;&lt;property id=&quot;20309&quot; value=&quot;-1&quot;/&gt;&lt;/object&gt;&lt;object type=&quot;3&quot; unique_id=&quot;641353&quot;&gt;&lt;property id=&quot;20148&quot; value=&quot;5&quot;/&gt;&lt;property id=&quot;20300&quot; value=&quot;Slide 29 - &amp;quot;Meeting Certification Requirements&amp;quot;&quot;/&gt;&lt;property id=&quot;20307&quot; value=&quot;379&quot;/&gt;&lt;property id=&quot;20309&quot; value=&quot;-1&quot;/&gt;&lt;/object&gt;&lt;object type=&quot;3&quot; unique_id=&quot;641354&quot;&gt;&lt;property id=&quot;20148&quot; value=&quot;5&quot;/&gt;&lt;property id=&quot;20300&quot; value=&quot;Slide 30 - &amp;quot;Organic Standards:  Permitted Materials&amp;quot;&quot;/&gt;&lt;property id=&quot;20307&quot; value=&quot;316&quot;/&gt;&lt;property id=&quot;20309&quot; value=&quot;-1&quot;/&gt;&lt;/object&gt;&lt;object type=&quot;3&quot; unique_id=&quot;641355&quot;&gt;&lt;property id=&quot;20148&quot; value=&quot;5&quot;/&gt;&lt;property id=&quot;20300&quot; value=&quot;Slide 31 - &amp;quot;Use of Permitted Materials&amp;quot;&quot;/&gt;&lt;property id=&quot;20307&quot; value=&quot;378&quot;/&gt;&lt;property id=&quot;20309&quot; value=&quot;-1&quot;/&gt;&lt;/object&gt;&lt;object type=&quot;3&quot; unique_id=&quot;641356&quot;&gt;&lt;property id=&quot;20148&quot; value=&quot;5&quot;/&gt;&lt;property id=&quot;20300&quot; value=&quot;Slide 32 - &amp;quot;Organic Standards:  Prohibited Materials&amp;quot;&quot;/&gt;&lt;property id=&quot;20307&quot; value=&quot;325&quot;/&gt;&lt;property id=&quot;20309&quot; value=&quot;-1&quot;/&gt;&lt;/object&gt;&lt;object type=&quot;3&quot; unique_id=&quot;641358&quot;&gt;&lt;property id=&quot;20148&quot; value=&quot;5&quot;/&gt;&lt;property id=&quot;20300&quot; value=&quot;Slide 34 - &amp;quot;Building Fertility through Transition&amp;quot;&quot;/&gt;&lt;property id=&quot;20307&quot; value=&quot;332&quot;/&gt;&lt;property id=&quot;20309&quot; value=&quot;-1&quot;/&gt;&lt;/object&gt;&lt;object type=&quot;3&quot; unique_id=&quot;641359&quot;&gt;&lt;property id=&quot;20148&quot; value=&quot;5&quot;/&gt;&lt;property id=&quot;20300&quot; value=&quot;Slide 35 - &amp;quot;Supporting Crop Yields&amp;quot;&quot;/&gt;&lt;property id=&quot;20307&quot; value=&quot;373&quot;/&gt;&lt;property id=&quot;20309&quot; value=&quot;-1&quot;/&gt;&lt;/object&gt;&lt;object type=&quot;3&quot; unique_id=&quot;641360&quot;&gt;&lt;property id=&quot;20148&quot; value=&quot;5&quot;/&gt;&lt;property id=&quot;20300&quot; value=&quot;Slide 36 - &amp;quot;Monitoring Soil Health&amp;quot;&quot;/&gt;&lt;property id=&quot;20307&quot; value=&quot;363&quot;/&gt;&lt;property id=&quot;20309&quot; value=&quot;-1&quot;/&gt;&lt;/object&gt;&lt;object type=&quot;3&quot; unique_id=&quot;641361&quot;&gt;&lt;property id=&quot;20148&quot; value=&quot;5&quot;/&gt;&lt;property id=&quot;20300&quot; value=&quot;Slide 37 - &amp;quot;Soil Testing&amp;quot;&quot;/&gt;&lt;property id=&quot;20307&quot; value=&quot;362&quot;/&gt;&lt;property id=&quot;20309&quot; value=&quot;-1&quot;/&gt;&lt;/object&gt;&lt;object type=&quot;3&quot; unique_id=&quot;641362&quot;&gt;&lt;property id=&quot;20148&quot; value=&quot;5&quot;/&gt;&lt;property id=&quot;20300&quot; value=&quot;Slide 38 - &amp;quot;When and How to Test Soil&amp;quot;&quot;/&gt;&lt;property id=&quot;20307&quot; value=&quot;395&quot;/&gt;&lt;property id=&quot;20309&quot; value=&quot;-1&quot;/&gt;&lt;/object&gt;&lt;object type=&quot;3&quot; unique_id=&quot;641363&quot;&gt;&lt;property id=&quot;20148&quot; value=&quot;5&quot;/&gt;&lt;property id=&quot;20300&quot; value=&quot;Slide 41 - &amp;quot;Finding Appropriate Recommendations&amp;quot;&quot;/&gt;&lt;property id=&quot;20307&quot; value=&quot;365&quot;/&gt;&lt;property id=&quot;20309&quot; value=&quot;-1&quot;/&gt;&lt;/object&gt;&lt;object type=&quot;3&quot; unique_id=&quot;641389&quot;&gt;&lt;property id=&quot;20148&quot; value=&quot;5&quot;/&gt;&lt;property id=&quot;20300&quot; value=&quot;Slide 42 - &amp;quot;Summary – Soils (Part 1)&amp;quot;&quot;/&gt;&lt;property id=&quot;20307&quot; value=&quot;394&quot;/&gt;&lt;property id=&quot;20309&quot; value=&quot;-1&quot;/&gt;&lt;/object&gt;&lt;object type=&quot;3&quot; unique_id=&quot;641390&quot;&gt;&lt;property id=&quot;20148&quot; value=&quot;5&quot;/&gt;&lt;property id=&quot;20300&quot; value=&quot;Slide 43 - &amp;quot;Resources&amp;quot;&quot;/&gt;&lt;property id=&quot;20307&quot; value=&quot;368&quot;/&gt;&lt;property id=&quot;20309&quot; value=&quot;-1&quot;/&gt;&lt;/object&gt;&lt;object type=&quot;3&quot; unique_id=&quot;641391&quot;&gt;&lt;property id=&quot;20148&quot; value=&quot;5&quot;/&gt;&lt;property id=&quot;20300&quot; value=&quot;Slide 46 - &amp;quot;References&amp;quot;&quot;/&gt;&lt;property id=&quot;20307&quot; value=&quot;397&quot;/&gt;&lt;property id=&quot;20309&quot; value=&quot;-1&quot;/&gt;&lt;/object&gt;&lt;object type=&quot;3&quot; unique_id=&quot;642047&quot;&gt;&lt;property id=&quot;20148&quot; value=&quot;5&quot;/&gt;&lt;property id=&quot;20300&quot; value=&quot;Slide 40 - &amp;quot;Field Sampling Pattern&amp;quot;&quot;/&gt;&lt;property id=&quot;20307&quot; value=&quot;400&quot;/&gt;&lt;property id=&quot;20309&quot; value=&quot;-1&quot;/&gt;&lt;/object&gt;&lt;object type=&quot;3&quot; unique_id=&quot;642050&quot;&gt;&lt;property id=&quot;20148&quot; value=&quot;5&quot;/&gt;&lt;property id=&quot;20300&quot; value=&quot;Slide 6 - &amp;quot;Crop Nutrition&amp;quot;&quot;/&gt;&lt;property id=&quot;20307&quot; value=&quot;402&quot;/&gt;&lt;property id=&quot;20309&quot; value=&quot;-1&quot;/&gt;&lt;/object&gt;&lt;object type=&quot;3&quot; unique_id=&quot;642051&quot;&gt;&lt;property id=&quot;20148&quot; value=&quot;5&quot;/&gt;&lt;property id=&quot;20300&quot; value=&quot;Slide 8 - &amp;quot;Nutrient Deficiencies&amp;quot;&quot;/&gt;&lt;property id=&quot;20307&quot; value=&quot;403&quot;/&gt;&lt;property id=&quot;20309&quot; value=&quot;-1&quot;/&gt;&lt;/object&gt;&lt;object type=&quot;3&quot; unique_id=&quot;642567&quot;&gt;&lt;property id=&quot;20148&quot; value=&quot;5&quot;/&gt;&lt;property id=&quot;20300&quot; value=&quot;Slide 5 - &amp;quot;Soil-Derived Micronutrients&amp;quot;&quot;/&gt;&lt;property id=&quot;20307&quot; value=&quot;401&quot;/&gt;&lt;property id=&quot;20309&quot; value=&quot;-1&quot;/&gt;&lt;/object&gt;&lt;object type=&quot;3&quot; unique_id=&quot;642568&quot;&gt;&lt;property id=&quot;20148&quot; value=&quot;5&quot;/&gt;&lt;property id=&quot;20300&quot; value=&quot;Slide 9 - &amp;quot;Crop Nutrition&amp;quot;&quot;/&gt;&lt;property id=&quot;20307&quot; value=&quot;404&quot;/&gt;&lt;property id=&quot;20309&quot; value=&quot;-1&quot;/&gt;&lt;/object&gt;&lt;object type=&quot;3&quot; unique_id=&quot;642690&quot;&gt;&lt;property id=&quot;20148&quot; value=&quot;5&quot;/&gt;&lt;property id=&quot;20300&quot; value=&quot;Slide 11 - &amp;quot;Nutrient Availability&amp;quot;&quot;/&gt;&lt;property id=&quot;20307&quot; value=&quot;405&quot;/&gt;&lt;property id=&quot;20309&quot; value=&quot;-1&quot;/&gt;&lt;/object&gt;&lt;object type=&quot;3&quot; unique_id=&quot;642691&quot;&gt;&lt;property id=&quot;20148&quot; value=&quot;5&quot;/&gt;&lt;property id=&quot;20300&quot; value=&quot;Slide 12 - &amp;quot;Crop Nutrition&amp;quot;&quot;/&gt;&lt;property id=&quot;20307&quot; value=&quot;406&quot;/&gt;&lt;property id=&quot;20309&quot; value=&quot;-1&quot;/&gt;&lt;/object&gt;&lt;object type=&quot;3&quot; unique_id=&quot;642692&quot;&gt;&lt;property id=&quot;20148&quot; value=&quot;5&quot;/&gt;&lt;property id=&quot;20300&quot; value=&quot;Slide 16 - &amp;quot;Fertility in Organic Systems&amp;quot;&quot;/&gt;&lt;property id=&quot;20307&quot; value=&quot;407&quot;/&gt;&lt;property id=&quot;20309&quot; value=&quot;-1&quot;/&gt;&lt;/object&gt;&lt;object type=&quot;3&quot; unique_id=&quot;642693&quot;&gt;&lt;property id=&quot;20148&quot; value=&quot;5&quot;/&gt;&lt;property id=&quot;20300&quot; value=&quot;Slide 26 - &amp;quot;Fertility in Organic Systems&amp;quot;&quot;/&gt;&lt;property id=&quot;20307&quot; value=&quot;408&quot;/&gt;&lt;property id=&quot;20309&quot; value=&quot;-1&quot;/&gt;&lt;/object&gt;&lt;object type=&quot;3&quot; unique_id=&quot;672563&quot;&gt;&lt;property id=&quot;20148&quot; value=&quot;5&quot;/&gt;&lt;property id=&quot;20300&quot; value=&quot;Slide 33 - &amp;quot;Fertility in Organic Systems&amp;quot;&quot;/&gt;&lt;property id=&quot;20307&quot; value=&quot;409&quot;/&gt;&lt;property id=&quot;20309&quot; value=&quot;-1&quot;/&gt;&lt;/object&gt;&lt;object type=&quot;3&quot; unique_id=&quot;672564&quot;&gt;&lt;property id=&quot;20148&quot; value=&quot;5&quot;/&gt;&lt;property id=&quot;20300&quot; value=&quot;Slide 44 - &amp;quot;Fertility in Organic Systems&amp;quot;&quot;/&gt;&lt;property id=&quot;20307&quot; value=&quot;410&quot;/&gt;&lt;property id=&quot;20309&quot; value=&quot;-1&quot;/&gt;&lt;/object&gt;&lt;object type=&quot;3&quot; unique_id=&quot;672565&quot;&gt;&lt;property id=&quot;20148&quot; value=&quot;5&quot;/&gt;&lt;property id=&quot;20300&quot; value=&quot;Slide 45 - &amp;quot;© 2017 Regents of the University of Minnesota. All rights reserved.  The University of Minnesota is an equal oppor&quot;/&gt;&lt;property id=&quot;20307&quot; value=&quot;412&quot;/&gt;&lt;property id=&quot;20309&quot; value=&quot;-1&quot;/&gt;&lt;/object&gt;&lt;object type=&quot;3&quot; unique_id=&quot;673167&quot;&gt;&lt;property id=&quot;20148&quot; value=&quot;5&quot;/&gt;&lt;property id=&quot;20300&quot; value=&quot;Slide 39 - &amp;quot;When and How to Test Soil&amp;quot;&quot;/&gt;&lt;property id=&quot;20307&quot; value=&quot;413&quot;/&gt;&lt;property id=&quot;20309&quot; value=&quot;-1&quot;/&gt;&lt;/object&gt;&lt;object type=&quot;3&quot; unique_id=&quot;674811&quot;&gt;&lt;property id=&quot;20148&quot; value=&quot;5&quot;/&gt;&lt;property id=&quot;20300&quot; value=&quot;Slide 47 - &amp;quot;References (cont.)&amp;quot;&quot;/&gt;&lt;property id=&quot;20307&quot; value=&quot;414&quot;/&gt;&lt;/object&gt;&lt;/object&gt;&lt;object type=&quot;8&quot; unique_id=&quot;521280&quot;&gt;&lt;/object&gt;&lt;object type=&quot;4&quot; unique_id=&quot;521998&quot;&gt;&lt;/object&gt;&lt;object type=&quot;10&quot; unique_id=&quot;521999&quot;&gt;&lt;object type=&quot;11&quot; unique_id=&quot;522000&quot;&gt;&lt;/object&gt;&lt;/object&gt;&lt;/object&gt;&lt;/database&gt;"/>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0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5&quot;/&gt;&lt;/TableIndex&gt;&lt;/ShapeTextInfo&gt;"/>
  <p:tag name="HTML_SHAPEINFO" val="&lt;ThreeDShapeInfo&gt;&lt;uuid val=&quot;&quot;/&gt;&lt;isInvalidForFieldText val=&quot;0&quot;/&gt;&lt;Image&gt;&lt;filename val=&quot;C:\Users\monc0003\AppData\Local\Temp\~CaC740\data\asimages\{B17F7FB9-1DC6-4BE0-9DD5-DF157014B60F}_27.png&quot;/&gt;&lt;left val=&quot;35&quot;/&gt;&lt;top val=&quot;21&quot;/&gt;&lt;width val=&quot;648&quot;/&gt;&lt;height val=&quot;98&quot;/&gt;&lt;hasText val=&quot;1&quot;/&gt;&lt;/Image&gt;&lt;/ThreeDShapeInfo&gt;"/>
</p:tagLst>
</file>

<file path=ppt/tags/tag10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21&quot;/&gt;&lt;lineCharCount val=&quot;17&quot;/&gt;&lt;lineCharCount val=&quot;18&quot;/&gt;&lt;/TableIndex&gt;&lt;/ShapeTextInfo&gt;"/>
  <p:tag name="HTML_SHAPEINFO" val="&lt;ThreeDShapeInfo&gt;&lt;uuid val=&quot;&quot;/&gt;&lt;isInvalidForFieldText val=&quot;0&quot;/&gt;&lt;Image&gt;&lt;filename val=&quot;C:\Users\monc0003\AppData\Local\Temp\~CaC740\data\asimages\{B315BD2C-E6F5-4B00-9A10-068722EB41AF}_27.png&quot;/&gt;&lt;left val=&quot;24&quot;/&gt;&lt;top val=&quot;119&quot;/&gt;&lt;width val=&quot;659&quot;/&gt;&lt;height val=&quot;160&quot;/&gt;&lt;hasText val=&quot;1&quot;/&gt;&lt;/Image&gt;&lt;/ThreeDShapeInfo&gt;"/>
</p:tagLst>
</file>

<file path=ppt/tags/tag10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0&quot;/&gt;&lt;/TableIndex&gt;&lt;/ShapeTextInfo&gt;"/>
  <p:tag name="HTML_SHAPEINFO" val="&lt;ThreeDShapeInfo&gt;&lt;uuid val=&quot;&quot;/&gt;&lt;isInvalidForFieldText val=&quot;0&quot;/&gt;&lt;Image&gt;&lt;filename val=&quot;C:\Users\monc0003\AppData\Local\Temp\~CaC740\data\asimages\{CAEFA86A-3C7D-4E2F-85E0-DB2C291710D4}_28.png&quot;/&gt;&lt;left val=&quot;35&quot;/&gt;&lt;top val=&quot;21&quot;/&gt;&lt;width val=&quot;648&quot;/&gt;&lt;height val=&quot;98&quot;/&gt;&lt;hasText val=&quot;1&quot;/&gt;&lt;/Image&gt;&lt;/ThreeDShapeInfo&gt;"/>
</p:tagLst>
</file>

<file path=ppt/tags/tag10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37&quot;/&gt;&lt;lineCharCount val=&quot;46&quot;/&gt;&lt;lineCharCount val=&quot;36&quot;/&gt;&lt;lineCharCount val=&quot;11&quot;/&gt;&lt;lineCharCount val=&quot;40&quot;/&gt;&lt;lineCharCount val=&quot;43&quot;/&gt;&lt;lineCharCount val=&quot;8&quot;/&gt;&lt;/TableIndex&gt;&lt;/ShapeTextInfo&gt;"/>
  <p:tag name="HTML_SHAPEINFO" val="&lt;ThreeDShapeInfo&gt;&lt;uuid val=&quot;&quot;/&gt;&lt;isInvalidForFieldText val=&quot;0&quot;/&gt;&lt;Image&gt;&lt;filename val=&quot;C:\Users\monc0003\AppData\Local\Temp\~CaC740\data\asimages\{543E9B18-4D05-4189-BEF2-95D94B74B51E}_28.png&quot;/&gt;&lt;left val=&quot;24&quot;/&gt;&lt;top val=&quot;119&quot;/&gt;&lt;width val=&quot;668&quot;/&gt;&lt;height val=&quot;363&quot;/&gt;&lt;hasText val=&quot;1&quot;/&gt;&lt;/Image&gt;&lt;/ThreeDShapeInfo&gt;"/>
</p:tagLst>
</file>

<file path=ppt/tags/tag10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4&quot;/&gt;&lt;/TableIndex&gt;&lt;/ShapeTextInfo&gt;"/>
  <p:tag name="HTML_SHAPEINFO" val="&lt;ThreeDShapeInfo&gt;&lt;uuid val=&quot;&quot;/&gt;&lt;isInvalidForFieldText val=&quot;0&quot;/&gt;&lt;Image&gt;&lt;filename val=&quot;C:\Users\monc0003\AppData\Local\Temp\~CaC740\data\asimages\{8FDB74EB-15C8-4C97-9D88-F83EF3DC0C39}_29.png&quot;/&gt;&lt;left val=&quot;23&quot;/&gt;&lt;top val=&quot;21&quot;/&gt;&lt;width val=&quot;673&quot;/&gt;&lt;height val=&quot;93&quot;/&gt;&lt;hasText val=&quot;1&quot;/&gt;&lt;/Image&gt;&lt;/ThreeDShapeInfo&gt;"/>
</p:tagLst>
</file>

<file path=ppt/tags/tag10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20&quot;/&gt;&lt;lineCharCount val=&quot;25&quot;/&gt;&lt;lineCharCount val=&quot;19&quot;/&gt;&lt;lineCharCount val=&quot;19&quot;/&gt;&lt;lineCharCount val=&quot;20&quot;/&gt;&lt;lineCharCount val=&quot;25&quot;/&gt;&lt;lineCharCount val=&quot;18&quot;/&gt;&lt;lineCharCount val=&quot;20&quot;/&gt;&lt;lineCharCount val=&quot;11&quot;/&gt;&lt;/TableIndex&gt;&lt;/ShapeTextInfo&gt;"/>
  <p:tag name="HTML_SHAPEINFO" val="&lt;ThreeDShapeInfo&gt;&lt;uuid val=&quot;&quot;/&gt;&lt;isInvalidForFieldText val=&quot;0&quot;/&gt;&lt;Image&gt;&lt;filename val=&quot;C:\Users\monc0003\AppData\Local\Temp\~CaC740\data\asimages\{3F95BBAB-9D0F-46C9-BA37-45EBDB21E8A4}_29.png&quot;/&gt;&lt;left val=&quot;24&quot;/&gt;&lt;top val=&quot;119&quot;/&gt;&lt;width val=&quot;384&quot;/&gt;&lt;height val=&quot;402&quot;/&gt;&lt;hasText val=&quot;1&quot;/&gt;&lt;/Image&gt;&lt;/ThreeDShapeInfo&gt;"/>
</p:tagLst>
</file>

<file path=ppt/tags/tag10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0&quot;/&gt;&lt;lineCharCount val=&quot;19&quot;/&gt;&lt;/TableIndex&gt;&lt;/ShapeTextInfo&gt;"/>
  <p:tag name="HTML_SHAPEINFO" val="&lt;ThreeDShapeInfo&gt;&lt;uuid val=&quot;&quot;/&gt;&lt;isInvalidForFieldText val=&quot;0&quot;/&gt;&lt;Image&gt;&lt;filename val=&quot;C:\Users\monc0003\AppData\Local\Temp\~CaC740\data\asimages\{4978FB9C-DC9C-4E04-A3F9-C5DDFE2266C3}_30.png&quot;/&gt;&lt;left val=&quot;35&quot;/&gt;&lt;top val=&quot;6&quot;/&gt;&lt;width val=&quot;648&quot;/&gt;&lt;height val=&quot;132&quot;/&gt;&lt;hasText val=&quot;1&quot;/&gt;&lt;/Image&gt;&lt;/ThreeDShapeInfo&gt;"/>
</p:tagLst>
</file>

<file path=ppt/tags/tag10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35&quot;/&gt;&lt;lineCharCount val=&quot;11&quot;/&gt;&lt;lineCharCount val=&quot;42&quot;/&gt;&lt;lineCharCount val=&quot;11&quot;/&gt;&lt;lineCharCount val=&quot;42&quot;/&gt;&lt;lineCharCount val=&quot;39&quot;/&gt;&lt;lineCharCount val=&quot;19&quot;/&gt;&lt;/TableIndex&gt;&lt;/ShapeTextInfo&gt;"/>
  <p:tag name="HTML_SHAPEINFO" val="&lt;ThreeDShapeInfo&gt;&lt;uuid val=&quot;&quot;/&gt;&lt;isInvalidForFieldText val=&quot;0&quot;/&gt;&lt;Image&gt;&lt;filename val=&quot;C:\Users\monc0003\AppData\Local\Temp\~CaC740\data\asimages\{B4886ED6-174B-4E96-9EFE-00B7C96EDD84}_30.png&quot;/&gt;&lt;left val=&quot;24&quot;/&gt;&lt;top val=&quot;119&quot;/&gt;&lt;width val=&quot;672&quot;/&gt;&lt;height val=&quot;363&quot;/&gt;&lt;hasText val=&quot;1&quot;/&gt;&lt;/Image&gt;&lt;/ThreeDShapeInfo&gt;"/>
</p:tagLst>
</file>

<file path=ppt/tags/tag10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6&quot;/&gt;&lt;/TableIndex&gt;&lt;/ShapeTextInfo&gt;"/>
  <p:tag name="HTML_SHAPEINFO" val="&lt;ThreeDShapeInfo&gt;&lt;uuid val=&quot;&quot;/&gt;&lt;isInvalidForFieldText val=&quot;0&quot;/&gt;&lt;Image&gt;&lt;filename val=&quot;C:\Users\monc0003\AppData\Local\Temp\~CaC740\data\asimages\{84B0C59A-CE66-437F-AD3E-7F06660F7234}_31.png&quot;/&gt;&lt;left val=&quot;35&quot;/&gt;&lt;top val=&quot;21&quot;/&gt;&lt;width val=&quot;648&quot;/&gt;&lt;height val=&quot;98&quot;/&gt;&lt;hasText val=&quot;1&quot;/&gt;&lt;/Image&gt;&lt;/ThreeDShapeInfo&gt;"/>
</p:tagLst>
</file>

<file path=ppt/tags/tag10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38&quot;/&gt;&lt;lineCharCount val=&quot;15&quot;/&gt;&lt;lineCharCount val=&quot;43&quot;/&gt;&lt;lineCharCount val=&quot;15&quot;/&gt;&lt;lineCharCount val=&quot;40&quot;/&gt;&lt;lineCharCount val=&quot;47&quot;/&gt;&lt;lineCharCount val=&quot;47&quot;/&gt;&lt;lineCharCount val=&quot;14&quot;/&gt;&lt;lineCharCount val=&quot;48&quot;/&gt;&lt;/TableIndex&gt;&lt;/ShapeTextInfo&gt;"/>
  <p:tag name="HTML_SHAPEINFO" val="&lt;ThreeDShapeInfo&gt;&lt;uuid val=&quot;&quot;/&gt;&lt;isInvalidForFieldText val=&quot;0&quot;/&gt;&lt;Image&gt;&lt;filename val=&quot;C:\Users\monc0003\AppData\Local\Temp\~CaC740\data\asimages\{17D83C9C-4511-45FB-95C8-11D8DD5AC66B}_31.png&quot;/&gt;&lt;left val=&quot;24&quot;/&gt;&lt;top val=&quot;115&quot;/&gt;&lt;width val=&quot;674&quot;/&gt;&lt;height val=&quot;367&quot;/&gt;&lt;hasText val=&quot;1&quot;/&gt;&lt;/Image&gt;&lt;/ThreeDShape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0&quot;/&gt;&lt;lineCharCount val=&quot;20&quot;/&gt;&lt;/TableIndex&gt;&lt;/ShapeTextInfo&gt;"/>
  <p:tag name="HTML_SHAPEINFO" val="&lt;ThreeDShapeInfo&gt;&lt;uuid val=&quot;&quot;/&gt;&lt;isInvalidForFieldText val=&quot;0&quot;/&gt;&lt;Image&gt;&lt;filename val=&quot;C:\Users\monc0003\AppData\Local\Temp\~CaC740\data\asimages\{2C0B47A4-F744-4349-8F8D-E1583B433D81}_32.png&quot;/&gt;&lt;left val=&quot;35&quot;/&gt;&lt;top val=&quot;6&quot;/&gt;&lt;width val=&quot;648&quot;/&gt;&lt;height val=&quot;132&quot;/&gt;&lt;hasText val=&quot;1&quot;/&gt;&lt;/Image&gt;&lt;/ThreeDShapeInfo&gt;"/>
</p:tagLst>
</file>

<file path=ppt/tags/tag1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41&quot;/&gt;&lt;lineCharCount val=&quot;9&quot;/&gt;&lt;lineCharCount val=&quot;41&quot;/&gt;&lt;lineCharCount val=&quot;42&quot;/&gt;&lt;lineCharCount val=&quot;14&quot;/&gt;&lt;lineCharCount val=&quot;36&quot;/&gt;&lt;lineCharCount val=&quot;26&quot;/&gt;&lt;lineCharCount val=&quot;39&quot;/&gt;&lt;lineCharCount val=&quot;8&quot;/&gt;&lt;/TableIndex&gt;&lt;/ShapeTextInfo&gt;"/>
  <p:tag name="HTML_SHAPEINFO" val="&lt;ThreeDShapeInfo&gt;&lt;uuid val=&quot;&quot;/&gt;&lt;isInvalidForFieldText val=&quot;0&quot;/&gt;&lt;Image&gt;&lt;filename val=&quot;C:\Users\monc0003\AppData\Local\Temp\~CaC740\data\asimages\{86FC4668-93AA-4893-B93D-6D92EE89F626}_32.png&quot;/&gt;&lt;left val=&quot;24&quot;/&gt;&lt;top val=&quot;115&quot;/&gt;&lt;width val=&quot;659&quot;/&gt;&lt;height val=&quot;367&quot;/&gt;&lt;hasText val=&quot;1&quot;/&gt;&lt;/Image&gt;&lt;/ThreeDShapeInfo&gt;"/>
</p:tagLst>
</file>

<file path=ppt/tags/tag1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4&quot;/&gt;&lt;/TableIndex&gt;&lt;/ShapeTextInfo&gt;"/>
  <p:tag name="HTML_SHAPEINFO" val="&lt;ThreeDShapeInfo&gt;&lt;uuid val=&quot;&quot;/&gt;&lt;isInvalidForFieldText val=&quot;0&quot;/&gt;&lt;Image&gt;&lt;filename val=&quot;C:\Users\monc0003\AppData\Local\Temp\~CaC740\data\asimages\{E425DA2F-1D3E-4078-9EB7-928EB33E5BBB}_2.png&quot;/&gt;&lt;left val=&quot;35&quot;/&gt;&lt;top val=&quot;21&quot;/&gt;&lt;width val=&quot;648&quot;/&gt;&lt;height val=&quot;98&quot;/&gt;&lt;hasText val=&quot;1&quot;/&gt;&lt;/Image&gt;&lt;/ThreeDShapeInfo&gt;"/>
</p:tagLst>
</file>

<file path=ppt/tags/tag1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15&quot;/&gt;&lt;lineCharCount val=&quot;18&quot;/&gt;&lt;lineCharCount val=&quot;11&quot;/&gt;&lt;lineCharCount val=&quot;16&quot;/&gt;&lt;lineCharCount val=&quot;10&quot;/&gt;&lt;lineCharCount val=&quot;19&quot;/&gt;&lt;lineCharCount val=&quot;18&quot;/&gt;&lt;/TableIndex&gt;&lt;/ShapeTextInfo&gt;"/>
  <p:tag name="HTML_SHAPEINFO" val="&lt;ThreeDShapeInfo&gt;&lt;uuid val=&quot;&quot;/&gt;&lt;isInvalidForFieldText val=&quot;0&quot;/&gt;&lt;Image&gt;&lt;filename val=&quot;C:\Users\monc0003\AppData\Local\Temp\~CaC740\data\asimages\{AAB8AE8C-7334-4012-B9F7-D553E32F6D34}_2.png&quot;/&gt;&lt;left val=&quot;27&quot;/&gt;&lt;top val=&quot;120&quot;/&gt;&lt;width val=&quot;327&quot;/&gt;&lt;height val=&quot;362&quot;/&gt;&lt;hasText val=&quot;1&quot;/&gt;&lt;/Image&gt;&lt;/ThreeDShapeInfo&gt;"/>
</p:tagLst>
</file>

<file path=ppt/tags/tag1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7&quot;/&gt;&lt;/TableIndex&gt;&lt;/ShapeTextInfo&gt;"/>
  <p:tag name="HTML_SHAPEINFO" val="&lt;ThreeDShapeInfo&gt;&lt;uuid val=&quot;&quot;/&gt;&lt;isInvalidForFieldText val=&quot;0&quot;/&gt;&lt;Image&gt;&lt;filename val=&quot;C:\Users\monc0003\AppData\Local\Temp\~CaC740\data\asimages\{4D54BFDF-598B-4EBE-95EC-C9D0CAF45AD1}_34.png&quot;/&gt;&lt;left val=&quot;28&quot;/&gt;&lt;top val=&quot;21&quot;/&gt;&lt;width val=&quot;662&quot;/&gt;&lt;height val=&quot;93&quot;/&gt;&lt;hasText val=&quot;1&quot;/&gt;&lt;/Image&gt;&lt;/ThreeDShapeInfo&gt;"/>
</p:tagLst>
</file>

<file path=ppt/tags/tag1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23&quot;/&gt;&lt;lineCharCount val=&quot;23&quot;/&gt;&lt;lineCharCount val=&quot;36&quot;/&gt;&lt;/TableIndex&gt;&lt;/ShapeTextInfo&gt;"/>
  <p:tag name="HTML_SHAPEINFO" val="&lt;ThreeDShapeInfo&gt;&lt;uuid val=&quot;&quot;/&gt;&lt;isInvalidForFieldText val=&quot;0&quot;/&gt;&lt;Image&gt;&lt;filename val=&quot;C:\Users\monc0003\AppData\Local\Temp\~CaC740\data\asimages\{EF4AECD8-569D-4D21-974A-DC8A5B7981F1}_34.png&quot;/&gt;&lt;left val=&quot;24&quot;/&gt;&lt;top val=&quot;119&quot;/&gt;&lt;width val=&quot;659&quot;/&gt;&lt;height val=&quot;168&quot;/&gt;&lt;hasText val=&quot;1&quot;/&gt;&lt;/Image&gt;&lt;/ThreeDShapeInfo&gt;"/>
</p:tagLst>
</file>

<file path=ppt/tags/tag1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2&quot;/&gt;&lt;/TableIndex&gt;&lt;/ShapeTextInfo&gt;"/>
  <p:tag name="HTML_SHAPEINFO" val="&lt;ThreeDShapeInfo&gt;&lt;uuid val=&quot;&quot;/&gt;&lt;isInvalidForFieldText val=&quot;0&quot;/&gt;&lt;Image&gt;&lt;filename val=&quot;C:\Users\monc0003\AppData\Local\Temp\~CaC740\data\asimages\{D1EE94BE-28F2-4323-AED6-F7D783EF35BE}_35.png&quot;/&gt;&lt;left val=&quot;35&quot;/&gt;&lt;top val=&quot;21&quot;/&gt;&lt;width val=&quot;648&quot;/&gt;&lt;height val=&quot;98&quot;/&gt;&lt;hasText val=&quot;1&quot;/&gt;&lt;/Image&gt;&lt;/ThreeDShapeInfo&gt;"/>
</p:tagLst>
</file>

<file path=ppt/tags/tag1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47&quot;/&gt;&lt;lineCharCount val=&quot;22&quot;/&gt;&lt;lineCharCount val=&quot;42&quot;/&gt;&lt;lineCharCount val=&quot;11&quot;/&gt;&lt;/TableIndex&gt;&lt;/ShapeTextInfo&gt;"/>
  <p:tag name="HTML_SHAPEINFO" val="&lt;ThreeDShapeInfo&gt;&lt;uuid val=&quot;&quot;/&gt;&lt;isInvalidForFieldText val=&quot;0&quot;/&gt;&lt;Image&gt;&lt;filename val=&quot;C:\Users\monc0003\AppData\Local\Temp\~CaC740\data\asimages\{B485CB63-0D8A-4402-A126-001489036F9B}_35.png&quot;/&gt;&lt;left val=&quot;24&quot;/&gt;&lt;top val=&quot;119&quot;/&gt;&lt;width val=&quot;668&quot;/&gt;&lt;height val=&quot;363&quot;/&gt;&lt;hasText val=&quot;1&quot;/&gt;&lt;/Image&gt;&lt;/ThreeDShapeInfo&gt;"/>
</p:tagLst>
</file>

<file path=ppt/tags/tag1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2&quot;/&gt;&lt;/TableIndex&gt;&lt;/ShapeTextInfo&gt;"/>
  <p:tag name="HTML_SHAPEINFO" val="&lt;ThreeDShapeInfo&gt;&lt;uuid val=&quot;&quot;/&gt;&lt;isInvalidForFieldText val=&quot;0&quot;/&gt;&lt;Image&gt;&lt;filename val=&quot;C:\Users\monc0003\AppData\Local\Temp\~CaC740\data\asimages\{4945A69B-F39A-4906-967F-93F543153ABB}_36.png&quot;/&gt;&lt;left val=&quot;35&quot;/&gt;&lt;top val=&quot;21&quot;/&gt;&lt;width val=&quot;648&quot;/&gt;&lt;height val=&quot;98&quot;/&gt;&lt;hasText val=&quot;1&quot;/&gt;&lt;/Image&gt;&lt;/ThreeDShapeInfo&gt;"/>
</p:tagLst>
</file>

<file path=ppt/tags/tag1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37&quot;/&gt;&lt;lineCharCount val=&quot;36&quot;/&gt;&lt;lineCharCount val=&quot;9&quot;/&gt;&lt;/TableIndex&gt;&lt;/ShapeTextInfo&gt;"/>
  <p:tag name="HTML_SHAPEINFO" val="&lt;ThreeDShapeInfo&gt;&lt;uuid val=&quot;&quot;/&gt;&lt;isInvalidForFieldText val=&quot;0&quot;/&gt;&lt;Image&gt;&lt;filename val=&quot;C:\Users\monc0003\AppData\Local\Temp\~CaC740\data\asimages\{C9AEB6B5-A95F-4A79-8868-C74D38583183}_36.png&quot;/&gt;&lt;left val=&quot;24&quot;/&gt;&lt;top val=&quot;119&quot;/&gt;&lt;width val=&quot;659&quot;/&gt;&lt;height val=&quot;363&quot;/&gt;&lt;hasText val=&quot;1&quot;/&gt;&lt;/Image&gt;&lt;/ThreeDShapeInfo&gt;"/>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10&quot;/&gt;&lt;lineCharCount val=&quot;13&quot;/&gt;&lt;lineCharCount val=&quot;13&quot;/&gt;&lt;lineCharCount val=&quot;21&quot;/&gt;&lt;lineCharCount val=&quot;20&quot;/&gt;&lt;lineCharCount val=&quot;17&quot;/&gt;&lt;/TableIndex&gt;&lt;/ShapeTextInfo&gt;"/>
  <p:tag name="HTML_SHAPEINFO" val="&lt;ThreeDShapeInfo&gt;&lt;uuid val=&quot;&quot;/&gt;&lt;isInvalidForFieldText val=&quot;0&quot;/&gt;&lt;Image&gt;&lt;filename val=&quot;C:\Users\monc0003\AppData\Local\Temp\~CaC740\data\asimages\{B4E28DF1-1B73-4DA7-88D9-E4D6A7864484}_36.png&quot;/&gt;&lt;left val=&quot;24&quot;/&gt;&lt;top val=&quot;256&quot;/&gt;&lt;width val=&quot;379&quot;/&gt;&lt;height val=&quot;260&quot;/&gt;&lt;hasText val=&quot;1&quot;/&gt;&lt;/Image&gt;&lt;/ThreeDShapeInfo&gt;"/>
</p:tagLst>
</file>

<file path=ppt/tags/tag1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2&quot;/&gt;&lt;/TableIndex&gt;&lt;/ShapeTextInfo&gt;"/>
  <p:tag name="HTML_SHAPEINFO" val="&lt;ThreeDShapeInfo&gt;&lt;uuid val=&quot;&quot;/&gt;&lt;isInvalidForFieldText val=&quot;0&quot;/&gt;&lt;Image&gt;&lt;filename val=&quot;C:\Users\monc0003\AppData\Local\Temp\~CaC740\data\asimages\{9778C3DC-E196-45B0-906D-1EB61E0EA236}_37.png&quot;/&gt;&lt;left val=&quot;35&quot;/&gt;&lt;top val=&quot;21&quot;/&gt;&lt;width val=&quot;648&quot;/&gt;&lt;height val=&quot;98&quot;/&gt;&lt;hasText val=&quot;1&quot;/&gt;&lt;/Image&gt;&lt;/ThreeDShapeInfo&gt;"/>
</p:tagLst>
</file>

<file path=ppt/tags/tag1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8&quot;/&gt;&lt;lineCharCount val=&quot;28&quot;/&gt;&lt;lineCharCount val=&quot;37&quot;/&gt;&lt;lineCharCount val=&quot;44&quot;/&gt;&lt;lineCharCount val=&quot;9&quot;/&gt;&lt;/TableIndex&gt;&lt;/ShapeTextInfo&gt;"/>
  <p:tag name="HTML_SHAPEINFO" val="&lt;ThreeDShapeInfo&gt;&lt;uuid val=&quot;&quot;/&gt;&lt;isInvalidForFieldText val=&quot;0&quot;/&gt;&lt;Image&gt;&lt;filename val=&quot;C:\Users\monc0003\AppData\Local\Temp\~CaC740\data\asimages\{CA767226-B99B-40F0-B1E6-ACFC42907ED4}_37.png&quot;/&gt;&lt;left val=&quot;23&quot;/&gt;&lt;top val=&quot;106&quot;/&gt;&lt;width val=&quot;659&quot;/&gt;&lt;height val=&quot;363&quot;/&gt;&lt;hasText val=&quot;1&quot;/&gt;&lt;/Image&gt;&lt;/ThreeDShapeInfo&gt;"/>
</p:tagLst>
</file>

<file path=ppt/tags/tag12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2&quot;/&gt;&lt;lineCharCount val=&quot;14&quot;/&gt;&lt;lineCharCount val=&quot;20&quot;/&gt;&lt;lineCharCount val=&quot;9&quot;/&gt;&lt;/TableIndex&gt;&lt;/ShapeTextInfo&gt;"/>
  <p:tag name="HTML_SHAPEINFO" val="&lt;ThreeDShapeInfo&gt;&lt;uuid val=&quot;&quot;/&gt;&lt;isInvalidForFieldText val=&quot;0&quot;/&gt;&lt;Image&gt;&lt;filename val=&quot;C:\Users\monc0003\AppData\Local\Temp\~CaC740\data\asimages\{E95335BA-AE4A-407A-AA47-9C71F043C1D3}_37.png&quot;/&gt;&lt;left val=&quot;21&quot;/&gt;&lt;top val=&quot;324&quot;/&gt;&lt;width val=&quot;301&quot;/&gt;&lt;height val=&quot;160&quot;/&gt;&lt;hasText val=&quot;1&quot;/&gt;&lt;/Image&gt;&lt;/ThreeDShapeInfo&gt;"/>
</p:tagLst>
</file>

<file path=ppt/tags/tag1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5&quot;/&gt;&lt;/TableIndex&gt;&lt;/ShapeTextInfo&gt;"/>
  <p:tag name="HTML_SHAPEINFO" val="&lt;ThreeDShapeInfo&gt;&lt;uuid val=&quot;&quot;/&gt;&lt;isInvalidForFieldText val=&quot;0&quot;/&gt;&lt;Image&gt;&lt;filename val=&quot;C:\Users\monc0003\AppData\Local\Temp\~CaC740\data\asimages\{B2B5205D-EDEA-40E4-8396-008385E48A83}_38.png&quot;/&gt;&lt;left val=&quot;35&quot;/&gt;&lt;top val=&quot;21&quot;/&gt;&lt;width val=&quot;648&quot;/&gt;&lt;height val=&quot;98&quot;/&gt;&lt;hasText val=&quot;1&quot;/&gt;&lt;/Image&gt;&lt;/ThreeDShapeInfo&gt;"/>
</p:tagLst>
</file>

<file path=ppt/tags/tag1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21&quot;/&gt;&lt;lineCharCount val=&quot;41&quot;/&gt;&lt;lineCharCount val=&quot;44&quot;/&gt;&lt;lineCharCount val=&quot;21&quot;/&gt;&lt;/TableIndex&gt;&lt;/ShapeTextInfo&gt;"/>
  <p:tag name="HTML_SHAPEINFO" val="&lt;ThreeDShapeInfo&gt;&lt;uuid val=&quot;&quot;/&gt;&lt;isInvalidForFieldText val=&quot;0&quot;/&gt;&lt;Image&gt;&lt;filename val=&quot;C:\Users\monc0003\AppData\Local\Temp\~CaC740\data\asimages\{A4ACBDB9-7CD5-49EF-A4DA-B354B5085ED0}_38.png&quot;/&gt;&lt;left val=&quot;24&quot;/&gt;&lt;top val=&quot;119&quot;/&gt;&lt;width val=&quot;672&quot;/&gt;&lt;height val=&quot;372&quot;/&gt;&lt;hasText val=&quot;1&quot;/&gt;&lt;/Image&gt;&lt;/ThreeDShapeInfo&gt;"/>
</p:tagLst>
</file>

<file path=ppt/tags/tag12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5&quot;/&gt;&lt;/TableIndex&gt;&lt;/ShapeTextInfo&gt;"/>
  <p:tag name="HTML_SHAPEINFO" val="&lt;ThreeDShapeInfo&gt;&lt;uuid val=&quot;&quot;/&gt;&lt;isInvalidForFieldText val=&quot;0&quot;/&gt;&lt;Image&gt;&lt;filename val=&quot;C:\Users\monc0003\AppData\Local\Temp\~CaC740\data\asimages\{C4AD6E5B-0CA4-4C90-A9A1-EE77D0C88158}_39.png&quot;/&gt;&lt;left val=&quot;35&quot;/&gt;&lt;top val=&quot;21&quot;/&gt;&lt;width val=&quot;648&quot;/&gt;&lt;height val=&quot;98&quot;/&gt;&lt;hasText val=&quot;1&quot;/&gt;&lt;/Image&gt;&lt;/ThreeDShapeInfo&gt;"/>
</p:tagLst>
</file>

<file path=ppt/tags/tag12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31&quot;/&gt;&lt;lineCharCount val=&quot;49&quot;/&gt;&lt;lineCharCount val=&quot;24&quot;/&gt;&lt;lineCharCount val=&quot;47&quot;/&gt;&lt;lineCharCount val=&quot;10&quot;/&gt;&lt;lineCharCount val=&quot;21&quot;/&gt;&lt;/TableIndex&gt;&lt;/ShapeTextInfo&gt;"/>
  <p:tag name="HTML_SHAPEINFO" val="&lt;ThreeDShapeInfo&gt;&lt;uuid val=&quot;&quot;/&gt;&lt;isInvalidForFieldText val=&quot;0&quot;/&gt;&lt;Image&gt;&lt;filename val=&quot;C:\Users\monc0003\AppData\Local\Temp\~CaC740\data\asimages\{B4BC16CC-B0D9-499F-9306-60A4760B2192}_39.png&quot;/&gt;&lt;left val=&quot;24&quot;/&gt;&lt;top val=&quot;119&quot;/&gt;&lt;width val=&quot;671&quot;/&gt;&lt;height val=&quot;372&quot;/&gt;&lt;hasText val=&quot;1&quot;/&gt;&lt;/Image&gt;&lt;/ThreeDShapeInfo&gt;"/>
</p:tagLst>
</file>

<file path=ppt/tags/tag12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1&quot;/&gt;&lt;lineCharCount val=&quot;16&quot;/&gt;&lt;/TableIndex&gt;&lt;/ShapeTextInfo&gt;"/>
  <p:tag name="HTML_SHAPEINFO" val="&lt;ThreeDShapeInfo&gt;&lt;uuid val=&quot;&quot;/&gt;&lt;isInvalidForFieldText val=&quot;0&quot;/&gt;&lt;Image&gt;&lt;filename val=&quot;C:\Users\monc0003\AppData\Local\Temp\~CaC740\data\asimages\{258FCFC0-2FB9-462D-9FD2-37090D6E5200}_40.png&quot;/&gt;&lt;left val=&quot;49&quot;/&gt;&lt;top val=&quot;402&quot;/&gt;&lt;width val=&quot;232&quot;/&gt;&lt;height val=&quot;60&quot;/&gt;&lt;hasText val=&quot;1&quot;/&gt;&lt;/Image&gt;&lt;/ThreeDShapeInfo&gt;"/>
</p:tagLst>
</file>

<file path=ppt/tags/tag12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13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3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3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3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3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3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3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3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3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3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14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4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4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4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4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4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4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4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4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4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5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5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5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5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5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5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5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5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5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5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6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6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6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6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6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6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6&quot;/&gt;&lt;/TableIndex&gt;&lt;/ShapeTextInfo&gt;"/>
  <p:tag name="HTML_SHAPEINFO" val="&lt;ThreeDShapeInfo&gt;&lt;uuid val=&quot;&quot;/&gt;&lt;isInvalidForFieldText val=&quot;0&quot;/&gt;&lt;Image&gt;&lt;filename val=&quot;C:\Users\monc0003\AppData\Local\Temp\~CaC740\data\asimages\{DA3D6887-78EB-47D9-8BCA-CD6C4CB5D3B1}_40.png&quot;/&gt;&lt;left val=&quot;333&quot;/&gt;&lt;top val=&quot;430&quot;/&gt;&lt;width val=&quot;296&quot;/&gt;&lt;height val=&quot;39&quot;/&gt;&lt;hasText val=&quot;1&quot;/&gt;&lt;/Image&gt;&lt;/ThreeDShapeInfo&gt;"/>
</p:tagLst>
</file>

<file path=ppt/tags/tag16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0&quot;/&gt;&lt;lineCharCount val=&quot;15&quot;/&gt;&lt;/TableIndex&gt;&lt;/ShapeTextInfo&gt;"/>
  <p:tag name="HTML_SHAPEINFO" val="&lt;ThreeDShapeInfo&gt;&lt;uuid val=&quot;&quot;/&gt;&lt;isInvalidForFieldText val=&quot;0&quot;/&gt;&lt;Image&gt;&lt;filename val=&quot;C:\Users\monc0003\AppData\Local\Temp\~CaC740\data\asimages\{B90B073B-B905-46E6-9334-548ED3D4605E}_41.png&quot;/&gt;&lt;left val=&quot;35&quot;/&gt;&lt;top val=&quot;6&quot;/&gt;&lt;width val=&quot;648&quot;/&gt;&lt;height val=&quot;132&quot;/&gt;&lt;hasText val=&quot;1&quot;/&gt;&lt;/Image&gt;&lt;/ThreeDShapeInfo&gt;"/>
</p:tagLst>
</file>

<file path=ppt/tags/tag16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14&quot;/&gt;&lt;lineCharCount val=&quot;32&quot;/&gt;&lt;lineCharCount val=&quot;42&quot;/&gt;&lt;lineCharCount val=&quot;41&quot;/&gt;&lt;lineCharCount val=&quot;23&quot;/&gt;&lt;lineCharCount val=&quot;21&quot;/&gt;&lt;lineCharCount val=&quot;32&quot;/&gt;&lt;lineCharCount val=&quot;24&quot;/&gt;&lt;lineCharCount val=&quot;34&quot;/&gt;&lt;/TableIndex&gt;&lt;/ShapeTextInfo&gt;"/>
  <p:tag name="HTML_SHAPEINFO" val="&lt;ThreeDShapeInfo&gt;&lt;uuid val=&quot;&quot;/&gt;&lt;isInvalidForFieldText val=&quot;0&quot;/&gt;&lt;Image&gt;&lt;filename val=&quot;C:\Users\monc0003\AppData\Local\Temp\~CaC740\data\asimages\{5CDCD9C7-5783-472C-A264-828BBDCB90FE}_41.png&quot;/&gt;&lt;left val=&quot;24&quot;/&gt;&lt;top val=&quot;115&quot;/&gt;&lt;width val=&quot;659&quot;/&gt;&lt;height val=&quot;367&quot;/&gt;&lt;hasText val=&quot;1&quot;/&gt;&lt;/Image&gt;&lt;/ThreeDShapeInfo&gt;"/>
</p:tagLst>
</file>

<file path=ppt/tags/tag16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4&quot;/&gt;&lt;/TableIndex&gt;&lt;/ShapeTextInfo&gt;"/>
  <p:tag name="HTML_SHAPEINFO" val="&lt;ThreeDShapeInfo&gt;&lt;uuid val=&quot;&quot;/&gt;&lt;isInvalidForFieldText val=&quot;0&quot;/&gt;&lt;Image&gt;&lt;filename val=&quot;C:\Users\monc0003\AppData\Local\Temp\~CaC740\data\asimages\{0F5E157A-7136-44A2-BC1C-B2991A8DC158}_42.png&quot;/&gt;&lt;left val=&quot;35&quot;/&gt;&lt;top val=&quot;21&quot;/&gt;&lt;width val=&quot;648&quot;/&gt;&lt;height val=&quot;98&quot;/&gt;&lt;hasText val=&quot;1&quot;/&gt;&lt;/Image&gt;&lt;/ThreeDShapeInfo&gt;"/>
</p:tagLst>
</file>

<file path=ppt/tags/tag16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24&quot;/&gt;&lt;lineCharCount val=&quot;15&quot;/&gt;&lt;lineCharCount val=&quot;16&quot;/&gt;&lt;lineCharCount val=&quot;25&quot;/&gt;&lt;lineCharCount val=&quot;26&quot;/&gt;&lt;/TableIndex&gt;&lt;/ShapeTextInfo&gt;"/>
  <p:tag name="HTML_SHAPEINFO" val="&lt;ThreeDShapeInfo&gt;&lt;uuid val=&quot;&quot;/&gt;&lt;isInvalidForFieldText val=&quot;0&quot;/&gt;&lt;Image&gt;&lt;filename val=&quot;C:\Users\monc0003\AppData\Local\Temp\~CaC740\data\asimages\{55F7AEB8-C31A-4A7A-9B56-AC0B57F4E840}_42.png&quot;/&gt;&lt;left val=&quot;126&quot;/&gt;&lt;top val=&quot;146&quot;/&gt;&lt;width val=&quot;455&quot;/&gt;&lt;height val=&quot;279&quot;/&gt;&lt;hasText val=&quot;1&quot;/&gt;&lt;/Image&gt;&lt;/ThreeDShapeInfo&gt;"/>
</p:tagLst>
</file>

<file path=ppt/tags/tag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7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 name="HTML_SHAPEINFO" val="&lt;ThreeDShapeInfo&gt;&lt;uuid val=&quot;&quot;/&gt;&lt;isInvalidForFieldText val=&quot;0&quot;/&gt;&lt;Image&gt;&lt;filename val=&quot;C:\Users\monc0003\AppData\Local\Temp\~CaC740\data\asimages\{BD78E9E7-2C0C-44DC-9598-79AFB986FD3E}_43.png&quot;/&gt;&lt;left val=&quot;41&quot;/&gt;&lt;top val=&quot;5&quot;/&gt;&lt;width val=&quot;648&quot;/&gt;&lt;height val=&quot;98&quot;/&gt;&lt;hasText val=&quot;1&quot;/&gt;&lt;/Image&gt;&lt;/ThreeDShapeInfo&gt;"/>
</p:tagLst>
</file>

<file path=ppt/tags/tag17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6&quot;/&gt;&lt;lineCharCount val=&quot;72&quot;/&gt;&lt;lineCharCount val=&quot;34&quot;/&gt;&lt;lineCharCount val=&quot;69&quot;/&gt;&lt;lineCharCount val=&quot;25&quot;/&gt;&lt;lineCharCount val=&quot;29&quot;/&gt;&lt;lineCharCount val=&quot;54&quot;/&gt;&lt;lineCharCount val=&quot;79&quot;/&gt;&lt;lineCharCount val=&quot;7&quot;/&gt;&lt;lineCharCount val=&quot;52&quot;/&gt;&lt;lineCharCount val=&quot;67&quot;/&gt;&lt;lineCharCount val=&quot;59&quot;/&gt;&lt;lineCharCount val=&quot;73&quot;/&gt;&lt;lineCharCount val=&quot;47&quot;/&gt;&lt;lineCharCount val=&quot;57&quot;/&gt;&lt;lineCharCount val=&quot;62&quot;/&gt;&lt;lineCharCount val=&quot;32&quot;/&gt;&lt;lineCharCount val=&quot;69&quot;/&gt;&lt;lineCharCount val=&quot;42&quot;/&gt;&lt;lineCharCount val=&quot;82&quot;/&gt;&lt;lineCharCount val=&quot;25&quot;/&gt;&lt;lineCharCount val=&quot;69&quot;/&gt;&lt;lineCharCount val=&quot;48&quot;/&gt;&lt;lineCharCount val=&quot;1&quot;/&gt;&lt;lineCharCount val=&quot;1&quot;/&gt;&lt;lineCharCount val=&quot;1&quot;/&gt;&lt;lineCharCount val=&quot;1&quot;/&gt;&lt;/TableIndex&gt;&lt;/ShapeTextInfo&gt;"/>
  <p:tag name="HTML_SHAPEINFO" val="&lt;ThreeDShapeInfo&gt;&lt;uuid val=&quot;&quot;/&gt;&lt;isInvalidForFieldText val=&quot;0&quot;/&gt;&lt;Image&gt;&lt;filename val=&quot;C:\Users\monc0003\AppData\Local\Temp\~CaC740\data\asimages\{0159F875-EEDF-4092-AA87-C1CB98D548B7}_43.png&quot;/&gt;&lt;left val=&quot;26&quot;/&gt;&lt;top val=&quot;89&quot;/&gt;&lt;width val=&quot;694&quot;/&gt;&lt;height val=&quot;451&quot;/&gt;&lt;hasText val=&quot;1&quot;/&gt;&lt;/Image&gt;&lt;/ThreeDShapeInfo&gt;"/>
</p:tagLst>
</file>

<file path=ppt/tags/tag17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4&quot;/&gt;&lt;/TableIndex&gt;&lt;/ShapeTextInfo&gt;"/>
  <p:tag name="HTML_SHAPEINFO" val="&lt;ThreeDShapeInfo&gt;&lt;uuid val=&quot;&quot;/&gt;&lt;isInvalidForFieldText val=&quot;0&quot;/&gt;&lt;Image&gt;&lt;filename val=&quot;C:\Users\monc0003\AppData\Local\Temp\~CaC740\data\asimages\{E425DA2F-1D3E-4078-9EB7-928EB33E5BBB}_2.png&quot;/&gt;&lt;left val=&quot;35&quot;/&gt;&lt;top val=&quot;21&quot;/&gt;&lt;width val=&quot;648&quot;/&gt;&lt;height val=&quot;98&quot;/&gt;&lt;hasText val=&quot;1&quot;/&gt;&lt;/Image&gt;&lt;/ThreeDShapeInfo&gt;"/>
</p:tagLst>
</file>

<file path=ppt/tags/tag17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15&quot;/&gt;&lt;lineCharCount val=&quot;18&quot;/&gt;&lt;lineCharCount val=&quot;11&quot;/&gt;&lt;lineCharCount val=&quot;16&quot;/&gt;&lt;lineCharCount val=&quot;10&quot;/&gt;&lt;lineCharCount val=&quot;19&quot;/&gt;&lt;lineCharCount val=&quot;18&quot;/&gt;&lt;/TableIndex&gt;&lt;/ShapeTextInfo&gt;"/>
  <p:tag name="HTML_SHAPEINFO" val="&lt;ThreeDShapeInfo&gt;&lt;uuid val=&quot;&quot;/&gt;&lt;isInvalidForFieldText val=&quot;0&quot;/&gt;&lt;Image&gt;&lt;filename val=&quot;C:\Users\monc0003\AppData\Local\Temp\~CaC740\data\asimages\{AAB8AE8C-7334-4012-B9F7-D553E32F6D34}_2.png&quot;/&gt;&lt;left val=&quot;27&quot;/&gt;&lt;top val=&quot;120&quot;/&gt;&lt;width val=&quot;327&quot;/&gt;&lt;height val=&quot;362&quot;/&gt;&lt;hasText val=&quot;1&quot;/&gt;&lt;/Image&gt;&lt;/ThreeDShapeInfo&gt;"/>
</p:tagLst>
</file>

<file path=ppt/tags/tag17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7FCC\data\asimages\{B8F14A5D-628A-4F9E-B4CE-36AAF68627CB}_24.png&quot;/&gt;&lt;left val=&quot;451&quot;/&gt;&lt;top val=&quot;153&quot;/&gt;&lt;width val=&quot;254&quot;/&gt;&lt;height val=&quot;181&quot;/&gt;&lt;hasText val=&quot;1&quot;/&gt;&lt;/Image&gt;&lt;/ThreeDShapeInfo&gt;"/>
  <p:tag name="PRESENTER_SHAPETEXTINFO" val="&lt;ShapeTextInfo&gt;&lt;TableIndex row=&quot;-1&quot; col=&quot;-1&quot;&gt;&lt;linesCount val=&quot;4&quot;/&gt;&lt;lineCharCount val=&quot;36&quot;/&gt;&lt;lineCharCount val=&quot;33&quot;/&gt;&lt;lineCharCount val=&quot;40&quot;/&gt;&lt;lineCharCount val=&quot;34&quot;/&gt;&lt;/TableIndex&gt;&lt;/ShapeTextInfo&gt;"/>
</p:tagLst>
</file>

<file path=ppt/tags/tag17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7FCC\data\asimages\{7E056004-4775-4BB2-9F2D-6011783D7B32}_22.png&quot;/&gt;&lt;left val=&quot;24&quot;/&gt;&lt;top val=&quot;119&quot;/&gt;&lt;width val=&quot;676&quot;/&gt;&lt;height val=&quot;363&quot;/&gt;&lt;hasText val=&quot;1&quot;/&gt;&lt;/Image&gt;&lt;/ThreeDShapeInfo&gt;"/>
  <p:tag name="PRESENTER_SHAPETEXTINFO" val="&lt;ShapeTextInfo&gt;&lt;TableIndex row=&quot;-1&quot; col=&quot;-1&quot;&gt;&lt;linesCount val=&quot;5&quot;/&gt;&lt;lineCharCount val=&quot;41&quot;/&gt;&lt;lineCharCount val=&quot;39&quot;/&gt;&lt;lineCharCount val=&quot;38&quot;/&gt;&lt;lineCharCount val=&quot;35&quot;/&gt;&lt;lineCharCount val=&quot;18&quot;/&gt;&lt;/TableIndex&gt;&lt;/ShapeTextInfo&gt;"/>
</p:tagLst>
</file>

<file path=ppt/tags/tag17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 name="HTML_SHAPEINFO" val="&lt;ThreeDShapeInfo&gt;&lt;uuid val=&quot;&quot;/&gt;&lt;isInvalidForFieldText val=&quot;0&quot;/&gt;&lt;Image&gt;&lt;filename val=&quot;C:\Users\monc0003\AppData\Local\Temp\~CaC740\data\asimages\{653DC1C2-4204-4045-BC2F-2CC124D82342}_47.png&quot;/&gt;&lt;left val=&quot;35&quot;/&gt;&lt;top val=&quot;21&quot;/&gt;&lt;width val=&quot;648&quot;/&gt;&lt;height val=&quot;98&quot;/&gt;&lt;hasText val=&quot;1&quot;/&gt;&lt;/Image&gt;&lt;/ThreeDShapeInfo&gt;"/>
</p:tagLst>
</file>

<file path=ppt/tags/tag17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3&quot;/&gt;&lt;lineCharCount val=&quot;103&quot;/&gt;&lt;lineCharCount val=&quot;85&quot;/&gt;&lt;lineCharCount val=&quot;1&quot;/&gt;&lt;lineCharCount val=&quot;108&quot;/&gt;&lt;lineCharCount val=&quot;87&quot;/&gt;&lt;lineCharCount val=&quot;1&quot;/&gt;&lt;lineCharCount val=&quot;112&quot;/&gt;&lt;lineCharCount val=&quot;116&quot;/&gt;&lt;lineCharCount val=&quot;93&quot;/&gt;&lt;lineCharCount val=&quot;1&quot;/&gt;&lt;lineCharCount val=&quot;115&quot;/&gt;&lt;lineCharCount val=&quot;113&quot;/&gt;&lt;lineCharCount val=&quot;7&quot;/&gt;&lt;lineCharCount val=&quot;1&quot;/&gt;&lt;lineCharCount val=&quot;47&quot;/&gt;&lt;lineCharCount val=&quot;1&quot;/&gt;&lt;lineCharCount val=&quot;118&quot;/&gt;&lt;lineCharCount val=&quot;26&quot;/&gt;&lt;lineCharCount val=&quot;1&quot;/&gt;&lt;lineCharCount val=&quot;117&quot;/&gt;&lt;lineCharCount val=&quot;76&quot;/&gt;&lt;lineCharCount val=&quot;1&quot;/&gt;&lt;lineCharCount val=&quot;23&quot;/&gt;&lt;/TableIndex&gt;&lt;/ShapeTextInfo&gt;"/>
  <p:tag name="HTML_SHAPEINFO" val="&lt;ThreeDShapeInfo&gt;&lt;uuid val=&quot;&quot;/&gt;&lt;isInvalidForFieldText val=&quot;0&quot;/&gt;&lt;Image&gt;&lt;filename val=&quot;C:\Users\monc0003\AppData\Local\Temp\~CaC740\data\asimages\{17F05C30-9BC0-4509-9687-F1985E8D5F40}_47.png&quot;/&gt;&lt;left val=&quot;22&quot;/&gt;&lt;top val=&quot;98&quot;/&gt;&lt;width val=&quot;676&quot;/&gt;&lt;height val=&quot;418&quot;/&gt;&lt;hasText val=&quot;1&quot;/&gt;&lt;/Image&gt;&lt;/ThreeDShapeInfo&gt;"/>
</p:tagLst>
</file>

<file path=ppt/tags/tag17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 name="HTML_SHAPEINFO" val="&lt;ThreeDShapeInfo&gt;&lt;uuid val=&quot;&quot;/&gt;&lt;isInvalidForFieldText val=&quot;0&quot;/&gt;&lt;Image&gt;&lt;filename val=&quot;C:\Users\monc0003\AppData\Local\Temp\~CaC740\data\asimages\{653DC1C2-4204-4045-BC2F-2CC124D82342}_47.png&quot;/&gt;&lt;left val=&quot;35&quot;/&gt;&lt;top val=&quot;21&quot;/&gt;&lt;width val=&quot;648&quot;/&gt;&lt;height val=&quot;98&quot;/&gt;&lt;hasText val=&quot;1&quot;/&gt;&lt;/Image&gt;&lt;/ThreeDShapeInfo&gt;"/>
</p:tagLst>
</file>

<file path=ppt/tags/tag17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3&quot;/&gt;&lt;lineCharCount val=&quot;103&quot;/&gt;&lt;lineCharCount val=&quot;85&quot;/&gt;&lt;lineCharCount val=&quot;1&quot;/&gt;&lt;lineCharCount val=&quot;108&quot;/&gt;&lt;lineCharCount val=&quot;87&quot;/&gt;&lt;lineCharCount val=&quot;1&quot;/&gt;&lt;lineCharCount val=&quot;112&quot;/&gt;&lt;lineCharCount val=&quot;116&quot;/&gt;&lt;lineCharCount val=&quot;93&quot;/&gt;&lt;lineCharCount val=&quot;1&quot;/&gt;&lt;lineCharCount val=&quot;115&quot;/&gt;&lt;lineCharCount val=&quot;113&quot;/&gt;&lt;lineCharCount val=&quot;7&quot;/&gt;&lt;lineCharCount val=&quot;1&quot;/&gt;&lt;lineCharCount val=&quot;47&quot;/&gt;&lt;lineCharCount val=&quot;1&quot;/&gt;&lt;lineCharCount val=&quot;118&quot;/&gt;&lt;lineCharCount val=&quot;26&quot;/&gt;&lt;lineCharCount val=&quot;1&quot;/&gt;&lt;lineCharCount val=&quot;117&quot;/&gt;&lt;lineCharCount val=&quot;76&quot;/&gt;&lt;lineCharCount val=&quot;1&quot;/&gt;&lt;lineCharCount val=&quot;23&quot;/&gt;&lt;/TableIndex&gt;&lt;/ShapeTextInfo&gt;"/>
  <p:tag name="HTML_SHAPEINFO" val="&lt;ThreeDShapeInfo&gt;&lt;uuid val=&quot;&quot;/&gt;&lt;isInvalidForFieldText val=&quot;0&quot;/&gt;&lt;Image&gt;&lt;filename val=&quot;C:\Users\monc0003\AppData\Local\Temp\~CaC740\data\asimages\{17F05C30-9BC0-4509-9687-F1985E8D5F40}_47.png&quot;/&gt;&lt;left val=&quot;22&quot;/&gt;&lt;top val=&quot;98&quot;/&gt;&lt;width val=&quot;676&quot;/&gt;&lt;height val=&quot;418&quot;/&gt;&lt;hasText val=&quot;1&quot;/&gt;&lt;/Image&gt;&lt;/ThreeDShapeInfo&gt;"/>
</p:tagLst>
</file>

<file path=ppt/tags/tag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21&quot;/&gt;&lt;lineCharCount val=&quot;12&quot;/&gt;&lt;lineCharCount val=&quot;13&quot;/&gt;&lt;lineCharCount val=&quot;12&quot;/&gt;&lt;lineCharCount val=&quot;13&quot;/&gt;&lt;lineCharCount val=&quot;11&quot;/&gt;&lt;/TableIndex&gt;&lt;/ShapeTextInfo&gt;"/>
</p:tagLst>
</file>

<file path=ppt/tags/tag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21&quot;/&gt;&lt;lineCharCount val=&quot;12&quot;/&gt;&lt;lineCharCount val=&quot;13&quot;/&gt;&lt;lineCharCount val=&quot;12&quot;/&gt;&lt;lineCharCount val=&quot;13&quot;/&gt;&lt;lineCharCount val=&quot;11&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2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6&quot;/&gt;&lt;lineCharCount val=&quot;6&quot;/&gt;&lt;/TableIndex&gt;&lt;/ShapeTextInfo&gt;"/>
</p:tagLst>
</file>

<file path=ppt/tags/tag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26&quot;/&gt;&lt;lineCharCount val=&quot;7&quot;/&gt;&lt;lineCharCount val=&quot;13&quot;/&gt;&lt;lineCharCount val=&quot;12&quot;/&gt;&lt;lineCharCount val=&quot;13&quot;/&gt;&lt;lineCharCount val=&quot;11&quot;/&gt;&lt;/TableIndex&gt;&lt;/ShapeTextInfo&gt;"/>
</p:tagLst>
</file>

<file path=ppt/tags/tag2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6&quot;/&gt;&lt;lineCharCount val=&quot;6&quot;/&gt;&lt;/TableIndex&gt;&lt;/ShapeTextInfo&gt;"/>
</p:tagLst>
</file>

<file path=ppt/tags/tag2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26&quot;/&gt;&lt;lineCharCount val=&quot;7&quot;/&gt;&lt;lineCharCount val=&quot;13&quot;/&gt;&lt;lineCharCount val=&quot;12&quot;/&gt;&lt;lineCharCount val=&quot;13&quot;/&gt;&lt;lineCharCount val=&quot;11&quot;/&gt;&lt;/TableIndex&gt;&lt;/ShapeTextInfo&gt;"/>
</p:tagLst>
</file>

<file path=ppt/tags/tag2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2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3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3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7&quot;/&gt;&lt;lineCharCount val=&quot;28&quot;/&gt;&lt;/TableIndex&gt;&lt;/ShapeTextInfo&gt;"/>
  <p:tag name="HTML_SHAPEINFO" val="&lt;ThreeDShapeInfo&gt;&lt;uuid val=&quot;&quot;/&gt;&lt;isInvalidForFieldText val=&quot;0&quot;/&gt;&lt;Image&gt;&lt;filename val=&quot;C:\Users\monc0003\AppData\Local\Temp\~CaC740\data\asimages\{26FCD027-3EF7-419F-8F66-8A5F0C5DD099}_1.png&quot;/&gt;&lt;left val=&quot;53&quot;/&gt;&lt;top val=&quot;219&quot;/&gt;&lt;width val=&quot;612&quot;/&gt;&lt;height val=&quot;146&quot;/&gt;&lt;hasText val=&quot;1&quot;/&gt;&lt;/Image&gt;&lt;/ThreeDShapeInfo&gt;"/>
</p:tagLst>
</file>

<file path=ppt/tags/tag3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A28F\data\asimages\{05275B4E-0B17-4638-90F6-3AD5BBF38685}_1.png&quot;/&gt;&lt;left val=&quot;163&quot;/&gt;&lt;top val=&quot;135&quot;/&gt;&lt;width val=&quot;401&quot;/&gt;&lt;height val=&quot;298&quot;/&gt;&lt;hasText val=&quot;1&quot;/&gt;&lt;/Image&gt;&lt;/ThreeDShapeInfo&gt;"/>
  <p:tag name="PRESENTER_SHAPETEXTINFO" val="&lt;ShapeTextInfo&gt;&lt;TableIndex row=&quot;-1&quot; col=&quot;-1&quot;&gt;&lt;linesCount val=&quot;7&quot;/&gt;&lt;lineCharCount val=&quot;28&quot;/&gt;&lt;lineCharCount val=&quot;26&quot;/&gt;&lt;lineCharCount val=&quot;26&quot;/&gt;&lt;lineCharCount val=&quot;27&quot;/&gt;&lt;lineCharCount val=&quot;27&quot;/&gt;&lt;lineCharCount val=&quot;24&quot;/&gt;&lt;lineCharCount val=&quot;12&quot;/&gt;&lt;/TableIndex&gt;&lt;/ShapeTextInfo&gt;"/>
</p:tagLst>
</file>

<file path=ppt/tags/tag3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A28F\data\asimages\{7C077726-5463-47C0-B727-714DC4E999D2}_1.png&quot;/&gt;&lt;left val=&quot;203&quot;/&gt;&lt;top val=&quot;161&quot;/&gt;&lt;width val=&quot;313&quot;/&gt;&lt;height val=&quot;249&quot;/&gt;&lt;hasText val=&quot;1&quot;/&gt;&lt;/Image&gt;&lt;/ThreeDShapeInfo&gt;"/>
  <p:tag name="PRESENTER_SHAPEINFO" val="&lt;ThreeDShapeInfo&gt;&lt;uuid val=&quot;{35AE267E-7787-4E2A-8D75-27E327D68A8B}&quot;/&gt;&lt;isInvalidForFieldText val=&quot;1&quot;/&gt;&lt;Image&gt;&lt;filename val=&quot;C:\Users\monc0003\AppData\Local\Temp\~CaA28F\data\asimages\{35AE267E-7787-4E2A-8D75-27E327D68A8B}_1_S.png&quot;/&gt;&lt;left val=&quot;216&quot;/&gt;&lt;top val=&quot;168&quot;/&gt;&lt;width val=&quot;287&quot;/&gt;&lt;height val=&quot;226&quot;/&gt;&lt;hasText val=&quot;0&quot;/&gt;&lt;/Image&gt;&lt;/ThreeDShapeInfo&gt;"/>
  <p:tag name="PRESENTER_SHAPETEXTINFO" val="&lt;ShapeTextInfo&gt;&lt;TableIndex row=&quot;-1&quot; col=&quot;-1&quot;&gt;&lt;linesCount val=&quot;5&quot;/&gt;&lt;lineCharCount val=&quot;8&quot;/&gt;&lt;lineCharCount val=&quot;17&quot;/&gt;&lt;lineCharCount val=&quot;14&quot;/&gt;&lt;lineCharCount val=&quot;18&quot;/&gt;&lt;lineCharCount val=&quot;14&quot;/&gt;&lt;/TableIndex&gt;&lt;/ShapeTextInfo&gt;"/>
</p:tagLst>
</file>

<file path=ppt/tags/tag3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4&quot;/&gt;&lt;/TableIndex&gt;&lt;/ShapeTextInfo&gt;"/>
  <p:tag name="HTML_SHAPEINFO" val="&lt;ThreeDShapeInfo&gt;&lt;uuid val=&quot;&quot;/&gt;&lt;isInvalidForFieldText val=&quot;0&quot;/&gt;&lt;Image&gt;&lt;filename val=&quot;C:\Users\monc0003\AppData\Local\Temp\~CaC740\data\asimages\{E425DA2F-1D3E-4078-9EB7-928EB33E5BBB}_2.png&quot;/&gt;&lt;left val=&quot;35&quot;/&gt;&lt;top val=&quot;21&quot;/&gt;&lt;width val=&quot;648&quot;/&gt;&lt;height val=&quot;98&quot;/&gt;&lt;hasText val=&quot;1&quot;/&gt;&lt;/Image&gt;&lt;/ThreeDShapeInfo&gt;"/>
</p:tagLst>
</file>

<file path=ppt/tags/tag3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15&quot;/&gt;&lt;lineCharCount val=&quot;18&quot;/&gt;&lt;lineCharCount val=&quot;11&quot;/&gt;&lt;lineCharCount val=&quot;16&quot;/&gt;&lt;lineCharCount val=&quot;10&quot;/&gt;&lt;lineCharCount val=&quot;19&quot;/&gt;&lt;lineCharCount val=&quot;18&quot;/&gt;&lt;/TableIndex&gt;&lt;/ShapeTextInfo&gt;"/>
  <p:tag name="HTML_SHAPEINFO" val="&lt;ThreeDShapeInfo&gt;&lt;uuid val=&quot;&quot;/&gt;&lt;isInvalidForFieldText val=&quot;0&quot;/&gt;&lt;Image&gt;&lt;filename val=&quot;C:\Users\monc0003\AppData\Local\Temp\~CaC740\data\asimages\{AAB8AE8C-7334-4012-B9F7-D553E32F6D34}_2.png&quot;/&gt;&lt;left val=&quot;27&quot;/&gt;&lt;top val=&quot;120&quot;/&gt;&lt;width val=&quot;327&quot;/&gt;&lt;height val=&quot;362&quot;/&gt;&lt;hasText val=&quot;1&quot;/&gt;&lt;/Image&gt;&lt;/ThreeDShapeInfo&gt;"/>
</p:tagLst>
</file>

<file path=ppt/tags/tag3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4&quot;/&gt;&lt;/TableIndex&gt;&lt;/ShapeTextInfo&gt;"/>
  <p:tag name="HTML_SHAPEINFO" val="&lt;ThreeDShapeInfo&gt;&lt;uuid val=&quot;&quot;/&gt;&lt;isInvalidForFieldText val=&quot;0&quot;/&gt;&lt;Image&gt;&lt;filename val=&quot;C:\Users\monc0003\AppData\Local\Temp\~CaC740\data\asimages\{2C4E66F9-8B7E-4D03-9297-E724269476F9}_3.png&quot;/&gt;&lt;left val=&quot;35&quot;/&gt;&lt;top val=&quot;21&quot;/&gt;&lt;width val=&quot;648&quot;/&gt;&lt;height val=&quot;98&quot;/&gt;&lt;hasText val=&quot;1&quot;/&gt;&lt;/Image&gt;&lt;/ThreeDShapeInfo&gt;"/>
</p:tagLst>
</file>

<file path=ppt/tags/tag3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1&quot;/&gt;&lt;lineCharCount val=&quot;19&quot;/&gt;&lt;lineCharCount val=&quot;15&quot;/&gt;&lt;lineCharCount val=&quot;20&quot;/&gt;&lt;lineCharCount val=&quot;22&quot;/&gt;&lt;lineCharCount val=&quot;12&quot;/&gt;&lt;/TableIndex&gt;&lt;/ShapeTextInfo&gt;"/>
  <p:tag name="HTML_SHAPEINFO" val="&lt;ThreeDShapeInfo&gt;&lt;uuid val=&quot;&quot;/&gt;&lt;isInvalidForFieldText val=&quot;0&quot;/&gt;&lt;Image&gt;&lt;filename val=&quot;C:\Users\monc0003\AppData\Local\Temp\~CaC740\data\asimages\{729F1614-D5A0-4F6A-BFDF-7DC2C4B68F63}_3.png&quot;/&gt;&lt;left val=&quot;315&quot;/&gt;&lt;top val=&quot;136&quot;/&gt;&lt;width val=&quot;361&quot;/&gt;&lt;height val=&quot;358&quot;/&gt;&lt;hasText val=&quot;1&quot;/&gt;&lt;/Image&gt;&lt;/ThreeDShapeInfo&gt;"/>
</p:tagLst>
</file>

<file path=ppt/tags/tag3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7&quot;/&gt;&lt;/TableIndex&gt;&lt;/ShapeTextInfo&gt;"/>
  <p:tag name="HTML_SHAPEINFO" val="&lt;ThreeDShapeInfo&gt;&lt;uuid val=&quot;&quot;/&gt;&lt;isInvalidForFieldText val=&quot;0&quot;/&gt;&lt;Image&gt;&lt;filename val=&quot;C:\Users\monc0003\AppData\Local\Temp\~CaC740\data\asimages\{B562596D-C871-494E-A5C6-9780A57440F0}_4.png&quot;/&gt;&lt;left val=&quot;35&quot;/&gt;&lt;top val=&quot;21&quot;/&gt;&lt;width val=&quot;648&quot;/&gt;&lt;height val=&quot;98&quot;/&gt;&lt;hasText val=&quot;1&quot;/&gt;&lt;/Image&gt;&lt;/ThreeDShapeInfo&gt;"/>
</p:tagLst>
</file>

<file path=ppt/tags/tag3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37&quot;/&gt;&lt;lineCharCount val=&quot;9&quot;/&gt;&lt;lineCharCount val=&quot;11&quot;/&gt;&lt;lineCharCount val=&quot;9&quot;/&gt;&lt;/TableIndex&gt;&lt;/ShapeTextInfo&gt;"/>
  <p:tag name="HTML_SHAPEINFO" val="&lt;ThreeDShapeInfo&gt;&lt;uuid val=&quot;&quot;/&gt;&lt;isInvalidForFieldText val=&quot;0&quot;/&gt;&lt;Image&gt;&lt;filename val=&quot;C:\Users\monc0003\AppData\Local\Temp\~CaC740\data\asimages\{D7376E92-5FEE-41E6-8446-C46DF9EEFA8D}_4.png&quot;/&gt;&lt;left val=&quot;24&quot;/&gt;&lt;top val=&quot;125&quot;/&gt;&lt;width val=&quot;659&quot;/&gt;&lt;height val=&quot;363&quot;/&gt;&lt;hasText val=&quot;1&quot;/&gt;&lt;/Image&gt;&lt;/ThreeDShape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4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quot;/&gt;&lt;lineCharCount val=&quot;8&quot;/&gt;&lt;lineCharCount val=&quot;10&quot;/&gt;&lt;lineCharCount val=&quot;6&quot;/&gt;&lt;/TableIndex&gt;&lt;/ShapeTextInfo&gt;"/>
  <p:tag name="HTML_SHAPEINFO" val="&lt;ThreeDShapeInfo&gt;&lt;uuid val=&quot;&quot;/&gt;&lt;isInvalidForFieldText val=&quot;0&quot;/&gt;&lt;Image&gt;&lt;filename val=&quot;C:\Users\monc0003\AppData\Local\Temp\~CaC740\data\asimages\{F70AFD7A-2A4D-42C9-AC7D-E254EFBE1FDF}_4.png&quot;/&gt;&lt;left val=&quot;293&quot;/&gt;&lt;top val=&quot;131&quot;/&gt;&lt;width val=&quot;414&quot;/&gt;&lt;height val=&quot;180&quot;/&gt;&lt;hasText val=&quot;1&quot;/&gt;&lt;/Image&gt;&lt;/ThreeDShapeInfo&gt;"/>
</p:tagLst>
</file>

<file path=ppt/tags/tag4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7&quot;/&gt;&lt;/TableIndex&gt;&lt;/ShapeTextInfo&gt;"/>
  <p:tag name="HTML_SHAPEINFO" val="&lt;ThreeDShapeInfo&gt;&lt;uuid val=&quot;&quot;/&gt;&lt;isInvalidForFieldText val=&quot;0&quot;/&gt;&lt;Image&gt;&lt;filename val=&quot;C:\Users\monc0003\AppData\Local\Temp\~CaC740\data\asimages\{A8F2DE1C-64AF-465A-90B0-8620B046F1A6}_5.png&quot;/&gt;&lt;left val=&quot;35&quot;/&gt;&lt;top val=&quot;21&quot;/&gt;&lt;width val=&quot;648&quot;/&gt;&lt;height val=&quot;98&quot;/&gt;&lt;hasText val=&quot;1&quot;/&gt;&lt;/Image&gt;&lt;/ThreeDShapeInfo&gt;"/>
</p:tagLst>
</file>

<file path=ppt/tags/tag4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8&quot;/&gt;&lt;lineCharCount val=&quot;9&quot;/&gt;&lt;lineCharCount val=&quot;5&quot;/&gt;&lt;lineCharCount val=&quot;6&quot;/&gt;&lt;lineCharCount val=&quot;9&quot;/&gt;&lt;/TableIndex&gt;&lt;/ShapeTextInfo&gt;"/>
  <p:tag name="HTML_SHAPEINFO" val="&lt;ThreeDShapeInfo&gt;&lt;uuid val=&quot;&quot;/&gt;&lt;isInvalidForFieldText val=&quot;0&quot;/&gt;&lt;Image&gt;&lt;filename val=&quot;C:\Users\monc0003\AppData\Local\Temp\~CaC740\data\asimages\{1E8E1DE2-C320-4EE6-BADE-A8EDBBC58456}_5.png&quot;/&gt;&lt;left val=&quot;24&quot;/&gt;&lt;top val=&quot;125&quot;/&gt;&lt;width val=&quot;659&quot;/&gt;&lt;height val=&quot;363&quot;/&gt;&lt;hasText val=&quot;1&quot;/&gt;&lt;/Image&gt;&lt;/ThreeDShapeInfo&gt;"/>
</p:tagLst>
</file>

<file path=ppt/tags/tag4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1&quot;/&gt;&lt;lineCharCount val=&quot;5&quot;/&gt;&lt;lineCharCount val=&quot;7&quot;/&gt;&lt;lineCharCount val=&quot;11&quot;/&gt;&lt;lineCharCount val=&quot;6&quot;/&gt;&lt;/TableIndex&gt;&lt;/ShapeTextInfo&gt;"/>
  <p:tag name="HTML_SHAPEINFO" val="&lt;ThreeDShapeInfo&gt;&lt;uuid val=&quot;&quot;/&gt;&lt;isInvalidForFieldText val=&quot;0&quot;/&gt;&lt;Image&gt;&lt;filename val=&quot;C:\Users\monc0003\AppData\Local\Temp\~CaC740\data\asimages\{FEF10F3F-F7C4-4533-9454-114F26B89773}_5.png&quot;/&gt;&lt;left val=&quot;287&quot;/&gt;&lt;top val=&quot;131&quot;/&gt;&lt;width val=&quot;384&quot;/&gt;&lt;height val=&quot;252&quot;/&gt;&lt;hasText val=&quot;1&quot;/&gt;&lt;/Image&gt;&lt;/ThreeDShapeInfo&gt;"/>
</p:tagLst>
</file>

<file path=ppt/tags/tag4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4&quot;/&gt;&lt;/TableIndex&gt;&lt;/ShapeTextInfo&gt;"/>
  <p:tag name="HTML_SHAPEINFO" val="&lt;ThreeDShapeInfo&gt;&lt;uuid val=&quot;&quot;/&gt;&lt;isInvalidForFieldText val=&quot;0&quot;/&gt;&lt;Image&gt;&lt;filename val=&quot;C:\Users\monc0003\AppData\Local\Temp\~CaC740\data\asimages\{2C4E66F9-8B7E-4D03-9297-E724269476F9}_3.png&quot;/&gt;&lt;left val=&quot;35&quot;/&gt;&lt;top val=&quot;21&quot;/&gt;&lt;width val=&quot;648&quot;/&gt;&lt;height val=&quot;98&quot;/&gt;&lt;hasText val=&quot;1&quot;/&gt;&lt;/Image&gt;&lt;/ThreeDShapeInfo&gt;"/>
</p:tagLst>
</file>

<file path=ppt/tags/tag4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1&quot;/&gt;&lt;lineCharCount val=&quot;19&quot;/&gt;&lt;lineCharCount val=&quot;15&quot;/&gt;&lt;lineCharCount val=&quot;20&quot;/&gt;&lt;lineCharCount val=&quot;22&quot;/&gt;&lt;lineCharCount val=&quot;12&quot;/&gt;&lt;/TableIndex&gt;&lt;/ShapeTextInfo&gt;"/>
  <p:tag name="HTML_SHAPEINFO" val="&lt;ThreeDShapeInfo&gt;&lt;uuid val=&quot;&quot;/&gt;&lt;isInvalidForFieldText val=&quot;0&quot;/&gt;&lt;Image&gt;&lt;filename val=&quot;C:\Users\monc0003\AppData\Local\Temp\~CaC740\data\asimages\{729F1614-D5A0-4F6A-BFDF-7DC2C4B68F63}_3.png&quot;/&gt;&lt;left val=&quot;315&quot;/&gt;&lt;top val=&quot;136&quot;/&gt;&lt;width val=&quot;361&quot;/&gt;&lt;height val=&quot;358&quot;/&gt;&lt;hasText val=&quot;1&quot;/&gt;&lt;/Image&gt;&lt;/ThreeDShapeInfo&gt;"/>
</p:tagLst>
</file>

<file path=ppt/tags/tag4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1&quot;/&gt;&lt;/TableIndex&gt;&lt;/ShapeTextInfo&gt;"/>
  <p:tag name="HTML_SHAPEINFO" val="&lt;ThreeDShapeInfo&gt;&lt;uuid val=&quot;&quot;/&gt;&lt;isInvalidForFieldText val=&quot;0&quot;/&gt;&lt;Image&gt;&lt;filename val=&quot;C:\Users\monc0003\AppData\Local\Temp\~CaC740\data\asimages\{8BF8516B-666A-423D-8732-403FD6983969}_7.png&quot;/&gt;&lt;left val=&quot;34&quot;/&gt;&lt;top val=&quot;6&quot;/&gt;&lt;width val=&quot;648&quot;/&gt;&lt;height val=&quot;98&quot;/&gt;&lt;hasText val=&quot;1&quot;/&gt;&lt;/Image&gt;&lt;/ThreeDShapeInfo&gt;"/>
</p:tagLst>
</file>

<file path=ppt/tags/tag4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6&quot;/&gt;&lt;/TableIndex&gt;&lt;/ShapeTextInfo&gt;"/>
  <p:tag name="HTML_SHAPEINFO" val="&lt;ThreeDShapeInfo&gt;&lt;uuid val=&quot;&quot;/&gt;&lt;isInvalidForFieldText val=&quot;0&quot;/&gt;&lt;Image&gt;&lt;filename val=&quot;C:\Users\monc0003\AppData\Local\Temp\~CaC740\data\asimages\{0AD8F890-8481-46CE-AD9E-F7F7C7DB501C}_7.png&quot;/&gt;&lt;left val=&quot;405&quot;/&gt;&lt;top val=&quot;491&quot;/&gt;&lt;width val=&quot;210&quot;/&gt;&lt;height val=&quot;39&quot;/&gt;&lt;hasText val=&quot;1&quot;/&gt;&lt;/Image&gt;&lt;/ThreeDShapeInfo&gt;"/>
</p:tagLst>
</file>

<file path=ppt/tags/tag4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44&quot;/&gt;&lt;lineCharCount val=&quot;15&quot;/&gt;&lt;lineCharCount val=&quot;30&quot;/&gt;&lt;/TableIndex&gt;&lt;/ShapeTextInfo&gt;"/>
  <p:tag name="HTML_SHAPEINFO" val="&lt;ThreeDShapeInfo&gt;&lt;uuid val=&quot;&quot;/&gt;&lt;isInvalidForFieldText val=&quot;0&quot;/&gt;&lt;Image&gt;&lt;filename val=&quot;C:\Users\monc0003\AppData\Local\Temp\~CaC740\data\asimages\{43C857BF-6E87-478F-9FD4-5F5318BFF6BC}_7.png&quot;/&gt;&lt;left val=&quot;23&quot;/&gt;&lt;top val=&quot;90&quot;/&gt;&lt;width val=&quot;688&quot;/&gt;&lt;height val=&quot;363&quot;/&gt;&lt;hasText val=&quot;1&quot;/&gt;&lt;/Image&gt;&lt;/ThreeDShapeInfo&gt;"/>
</p:tagLst>
</file>

<file path=ppt/tags/tag4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0&quot;/&gt;&lt;/TableIndex&gt;&lt;/ShapeTextInfo&gt;"/>
  <p:tag name="HTML_SHAPEINFO" val="&lt;ThreeDShapeInfo&gt;&lt;uuid val=&quot;&quot;/&gt;&lt;isInvalidForFieldText val=&quot;0&quot;/&gt;&lt;Image&gt;&lt;filename val=&quot;C:\Users\monc0003\AppData\Local\Temp\~CaC740\data\asimages\{F4222240-40DD-4835-959B-6166E955723E}_7.png&quot;/&gt;&lt;left val=&quot;53&quot;/&gt;&lt;top val=&quot;489&quot;/&gt;&lt;width val=&quot;167&quot;/&gt;&lt;height val=&quot;39&quot;/&gt;&lt;hasText val=&quot;1&quot;/&gt;&lt;/Image&gt;&lt;/ThreeDShape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1&quot;/&gt;&lt;/TableIndex&gt;&lt;/ShapeTextInfo&gt;"/>
  <p:tag name="HTML_SHAPEINFO" val="&lt;ThreeDShapeInfo&gt;&lt;uuid val=&quot;&quot;/&gt;&lt;isInvalidForFieldText val=&quot;0&quot;/&gt;&lt;Image&gt;&lt;filename val=&quot;C:\Users\monc0003\AppData\Local\Temp\~CaC740\data\asimages\{DBB77E77-62B2-41A3-ADC3-327FE6DE0EF8}_8.png&quot;/&gt;&lt;left val=&quot;34&quot;/&gt;&lt;top val=&quot;6&quot;/&gt;&lt;width val=&quot;648&quot;/&gt;&lt;height val=&quot;98&quot;/&gt;&lt;hasText val=&quot;1&quot;/&gt;&lt;/Image&gt;&lt;/ThreeDShapeInfo&gt;"/>
</p:tagLst>
</file>

<file path=ppt/tags/tag5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9&quot;/&gt;&lt;lineCharCount val=&quot;46&quot;/&gt;&lt;/TableIndex&gt;&lt;/ShapeTextInfo&gt;"/>
  <p:tag name="HTML_SHAPEINFO" val="&lt;ThreeDShapeInfo&gt;&lt;uuid val=&quot;&quot;/&gt;&lt;isInvalidForFieldText val=&quot;0&quot;/&gt;&lt;Image&gt;&lt;filename val=&quot;C:\Users\monc0003\AppData\Local\Temp\~CaC740\data\asimages\{8FE23866-E169-4723-9869-DB76AE8776CB}_8.png&quot;/&gt;&lt;left val=&quot;23&quot;/&gt;&lt;top val=&quot;90&quot;/&gt;&lt;width val=&quot;678&quot;/&gt;&lt;height val=&quot;363&quot;/&gt;&lt;hasText val=&quot;1&quot;/&gt;&lt;/Image&gt;&lt;/ThreeDShapeInfo&gt;"/>
</p:tagLst>
</file>

<file path=ppt/tags/tag5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4&quot;/&gt;&lt;/TableIndex&gt;&lt;/ShapeTextInfo&gt;"/>
  <p:tag name="HTML_SHAPEINFO" val="&lt;ThreeDShapeInfo&gt;&lt;uuid val=&quot;&quot;/&gt;&lt;isInvalidForFieldText val=&quot;0&quot;/&gt;&lt;Image&gt;&lt;filename val=&quot;C:\Users\monc0003\AppData\Local\Temp\~CaC740\data\asimages\{2C4E66F9-8B7E-4D03-9297-E724269476F9}_3.png&quot;/&gt;&lt;left val=&quot;35&quot;/&gt;&lt;top val=&quot;21&quot;/&gt;&lt;width val=&quot;648&quot;/&gt;&lt;height val=&quot;98&quot;/&gt;&lt;hasText val=&quot;1&quot;/&gt;&lt;/Image&gt;&lt;/ThreeDShapeInfo&gt;"/>
</p:tagLst>
</file>

<file path=ppt/tags/tag5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1&quot;/&gt;&lt;lineCharCount val=&quot;19&quot;/&gt;&lt;lineCharCount val=&quot;15&quot;/&gt;&lt;lineCharCount val=&quot;20&quot;/&gt;&lt;lineCharCount val=&quot;22&quot;/&gt;&lt;lineCharCount val=&quot;12&quot;/&gt;&lt;/TableIndex&gt;&lt;/ShapeTextInfo&gt;"/>
  <p:tag name="HTML_SHAPEINFO" val="&lt;ThreeDShapeInfo&gt;&lt;uuid val=&quot;&quot;/&gt;&lt;isInvalidForFieldText val=&quot;0&quot;/&gt;&lt;Image&gt;&lt;filename val=&quot;C:\Users\monc0003\AppData\Local\Temp\~CaC740\data\asimages\{729F1614-D5A0-4F6A-BFDF-7DC2C4B68F63}_3.png&quot;/&gt;&lt;left val=&quot;315&quot;/&gt;&lt;top val=&quot;136&quot;/&gt;&lt;width val=&quot;361&quot;/&gt;&lt;height val=&quot;358&quot;/&gt;&lt;hasText val=&quot;1&quot;/&gt;&lt;/Image&gt;&lt;/ThreeDShapeInfo&gt;"/>
</p:tagLst>
</file>

<file path=ppt/tags/tag5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1&quot;/&gt;&lt;/TableIndex&gt;&lt;/ShapeTextInfo&gt;"/>
  <p:tag name="HTML_SHAPEINFO" val="&lt;ThreeDShapeInfo&gt;&lt;uuid val=&quot;&quot;/&gt;&lt;isInvalidForFieldText val=&quot;0&quot;/&gt;&lt;Image&gt;&lt;filename val=&quot;C:\Users\monc0003\AppData\Local\Temp\~CaC740\data\asimages\{C98A4CA1-C147-4A8B-9416-2E611336751D}_10.png&quot;/&gt;&lt;left val=&quot;35&quot;/&gt;&lt;top val=&quot;21&quot;/&gt;&lt;width val=&quot;648&quot;/&gt;&lt;height val=&quot;98&quot;/&gt;&lt;hasText val=&quot;1&quot;/&gt;&lt;/Image&gt;&lt;/ThreeDShapeInfo&gt;"/>
</p:tagLst>
</file>

<file path=ppt/tags/tag5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11&quot;/&gt;&lt;lineCharCount val=&quot;15&quot;/&gt;&lt;lineCharCount val=&quot;19&quot;/&gt;&lt;lineCharCount val=&quot;19&quot;/&gt;&lt;lineCharCount val=&quot;20&quot;/&gt;&lt;/TableIndex&gt;&lt;/ShapeTextInfo&gt;"/>
  <p:tag name="HTML_SHAPEINFO" val="&lt;ThreeDShapeInfo&gt;&lt;uuid val=&quot;&quot;/&gt;&lt;isInvalidForFieldText val=&quot;0&quot;/&gt;&lt;Image&gt;&lt;filename val=&quot;C:\Users\monc0003\AppData\Local\Temp\~CaC740\data\asimages\{AFD160CD-814A-4026-95DE-97509B2B2059}_10.png&quot;/&gt;&lt;left val=&quot;12&quot;/&gt;&lt;top val=&quot;102&quot;/&gt;&lt;width val=&quot;348&quot;/&gt;&lt;height val=&quot;411&quot;/&gt;&lt;hasText val=&quot;1&quot;/&gt;&lt;/Image&gt;&lt;/ThreeDShapeInfo&gt;"/>
</p:tagLst>
</file>

<file path=ppt/tags/tag5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1&quot;/&gt;&lt;/TableIndex&gt;&lt;/ShapeTextInfo&gt;"/>
  <p:tag name="HTML_SHAPEINFO" val="&lt;ThreeDShapeInfo&gt;&lt;uuid val=&quot;&quot;/&gt;&lt;isInvalidForFieldText val=&quot;0&quot;/&gt;&lt;Image&gt;&lt;filename val=&quot;C:\Users\monc0003\AppData\Local\Temp\~CaC740\data\asimages\{1E931C20-3A74-4959-B3F9-AD61DB907248}_11.png&quot;/&gt;&lt;left val=&quot;35&quot;/&gt;&lt;top val=&quot;21&quot;/&gt;&lt;width val=&quot;648&quot;/&gt;&lt;height val=&quot;98&quot;/&gt;&lt;hasText val=&quot;1&quot;/&gt;&lt;/Image&gt;&lt;/ThreeDShapeInfo&gt;"/>
</p:tagLst>
</file>

<file path=ppt/tags/tag5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10&quot;/&gt;&lt;lineCharCount val=&quot;48&quot;/&gt;&lt;lineCharCount val=&quot;14&quot;/&gt;&lt;/TableIndex&gt;&lt;/ShapeTextInfo&gt;"/>
  <p:tag name="HTML_SHAPEINFO" val="&lt;ThreeDShapeInfo&gt;&lt;uuid val=&quot;&quot;/&gt;&lt;isInvalidForFieldText val=&quot;0&quot;/&gt;&lt;Image&gt;&lt;filename val=&quot;C:\Users\monc0003\AppData\Local\Temp\~CaC740\data\asimages\{F0C1207E-1F7C-4501-95FF-BE7A0300C182}_11.png&quot;/&gt;&lt;left val=&quot;17&quot;/&gt;&lt;top val=&quot;105&quot;/&gt;&lt;width val=&quot;666&quot;/&gt;&lt;height val=&quot;139&quot;/&gt;&lt;hasText val=&quot;1&quot;/&gt;&lt;/Image&gt;&lt;/ThreeDShapeInfo&gt;"/>
</p:tagLst>
</file>

<file path=ppt/tags/tag5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4&quot;/&gt;&lt;/TableIndex&gt;&lt;/ShapeTextInfo&gt;"/>
  <p:tag name="HTML_SHAPEINFO" val="&lt;ThreeDShapeInfo&gt;&lt;uuid val=&quot;&quot;/&gt;&lt;isInvalidForFieldText val=&quot;0&quot;/&gt;&lt;Image&gt;&lt;filename val=&quot;C:\Users\monc0003\AppData\Local\Temp\~CaC740\data\asimages\{2C4E66F9-8B7E-4D03-9297-E724269476F9}_3.png&quot;/&gt;&lt;left val=&quot;35&quot;/&gt;&lt;top val=&quot;21&quot;/&gt;&lt;width val=&quot;648&quot;/&gt;&lt;height val=&quot;98&quot;/&gt;&lt;hasText val=&quot;1&quot;/&gt;&lt;/Image&gt;&lt;/ThreeDShapeInfo&gt;"/>
</p:tagLst>
</file>

<file path=ppt/tags/tag5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1&quot;/&gt;&lt;lineCharCount val=&quot;19&quot;/&gt;&lt;lineCharCount val=&quot;15&quot;/&gt;&lt;lineCharCount val=&quot;20&quot;/&gt;&lt;lineCharCount val=&quot;22&quot;/&gt;&lt;lineCharCount val=&quot;12&quot;/&gt;&lt;/TableIndex&gt;&lt;/ShapeTextInfo&gt;"/>
  <p:tag name="HTML_SHAPEINFO" val="&lt;ThreeDShapeInfo&gt;&lt;uuid val=&quot;&quot;/&gt;&lt;isInvalidForFieldText val=&quot;0&quot;/&gt;&lt;Image&gt;&lt;filename val=&quot;C:\Users\monc0003\AppData\Local\Temp\~CaC740\data\asimages\{729F1614-D5A0-4F6A-BFDF-7DC2C4B68F63}_3.png&quot;/&gt;&lt;left val=&quot;315&quot;/&gt;&lt;top val=&quot;136&quot;/&gt;&lt;width val=&quot;361&quot;/&gt;&lt;height val=&quot;358&quot;/&gt;&lt;hasText val=&quot;1&quot;/&gt;&lt;/Image&gt;&lt;/ThreeDShape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6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2&quot;/&gt;&lt;/TableIndex&gt;&lt;/ShapeTextInfo&gt;"/>
  <p:tag name="HTML_SHAPEINFO" val="&lt;ThreeDShapeInfo&gt;&lt;uuid val=&quot;&quot;/&gt;&lt;isInvalidForFieldText val=&quot;0&quot;/&gt;&lt;Image&gt;&lt;filename val=&quot;C:\Users\monc0003\AppData\Local\Temp\~CaC740\data\asimages\{8763EDD7-EC8C-42A6-8828-D2B60C41BDB0}_13.png&quot;/&gt;&lt;left val=&quot;35&quot;/&gt;&lt;top val=&quot;21&quot;/&gt;&lt;width val=&quot;324&quot;/&gt;&lt;height val=&quot;98&quot;/&gt;&lt;hasText val=&quot;1&quot;/&gt;&lt;/Image&gt;&lt;/ThreeDShapeInfo&gt;"/>
</p:tagLst>
</file>

<file path=ppt/tags/tag6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20&quot;/&gt;&lt;lineCharCount val=&quot;20&quot;/&gt;&lt;lineCharCount val=&quot;21&quot;/&gt;&lt;lineCharCount val=&quot;23&quot;/&gt;&lt;lineCharCount val=&quot;23&quot;/&gt;&lt;lineCharCount val=&quot;12&quot;/&gt;&lt;lineCharCount val=&quot;24&quot;/&gt;&lt;lineCharCount val=&quot;22&quot;/&gt;&lt;lineCharCount val=&quot;10&quot;/&gt;&lt;/TableIndex&gt;&lt;/ShapeTextInfo&gt;"/>
  <p:tag name="HTML_SHAPEINFO" val="&lt;ThreeDShapeInfo&gt;&lt;uuid val=&quot;&quot;/&gt;&lt;isInvalidForFieldText val=&quot;0&quot;/&gt;&lt;Image&gt;&lt;filename val=&quot;C:\Users\monc0003\AppData\Local\Temp\~CaC740\data\asimages\{71E37F7B-4153-4F98-B1C9-5FE1546EF080}_13.png&quot;/&gt;&lt;left val=&quot;-5&quot;/&gt;&lt;top val=&quot;119&quot;/&gt;&lt;width val=&quot;374&quot;/&gt;&lt;height val=&quot;402&quot;/&gt;&lt;hasText val=&quot;1&quot;/&gt;&lt;/Image&gt;&lt;/ThreeDShapeInfo&gt;"/>
</p:tagLst>
</file>

<file path=ppt/tags/tag6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6&quot;/&gt;&lt;/TableIndex&gt;&lt;/ShapeTextInfo&gt;"/>
  <p:tag name="HTML_SHAPEINFO" val="&lt;ThreeDShapeInfo&gt;&lt;uuid val=&quot;&quot;/&gt;&lt;isInvalidForFieldText val=&quot;0&quot;/&gt;&lt;Image&gt;&lt;filename val=&quot;C:\Users\monc0003\AppData\Local\Temp\~CaC740\data\asimages\{71A7AF71-8291-404D-97B8-6CBBDA7EDEED}_14.png&quot;/&gt;&lt;left val=&quot;35&quot;/&gt;&lt;top val=&quot;21&quot;/&gt;&lt;width val=&quot;648&quot;/&gt;&lt;height val=&quot;98&quot;/&gt;&lt;hasText val=&quot;1&quot;/&gt;&lt;/Image&gt;&lt;/ThreeDShapeInfo&gt;"/>
</p:tagLst>
</file>

<file path=ppt/tags/tag6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1&quot;/&gt;&lt;lineCharCount val=&quot;21&quot;/&gt;&lt;lineCharCount val=&quot;18&quot;/&gt;&lt;lineCharCount val=&quot;15&quot;/&gt;&lt;lineCharCount val=&quot;18&quot;/&gt;&lt;lineCharCount val=&quot;19&quot;/&gt;&lt;lineCharCount val=&quot;14&quot;/&gt;&lt;lineCharCount val=&quot;16&quot;/&gt;&lt;lineCharCount val=&quot;11&quot;/&gt;&lt;lineCharCount val=&quot;17&quot;/&gt;&lt;lineCharCount val=&quot;13&quot;/&gt;&lt;lineCharCount val=&quot;1&quot;/&gt;&lt;/TableIndex&gt;&lt;/ShapeTextInfo&gt;"/>
  <p:tag name="HTML_SHAPEINFO" val="&lt;ThreeDShapeInfo&gt;&lt;uuid val=&quot;&quot;/&gt;&lt;isInvalidForFieldText val=&quot;0&quot;/&gt;&lt;Image&gt;&lt;filename val=&quot;C:\Users\monc0003\AppData\Local\Temp\~CaC740\data\asimages\{36420A9B-76D4-49B7-9E00-E85E5E550593}_14.png&quot;/&gt;&lt;left val=&quot;24&quot;/&gt;&lt;top val=&quot;115&quot;/&gt;&lt;width val=&quot;371&quot;/&gt;&lt;height val=&quot;394&quot;/&gt;&lt;hasText val=&quot;1&quot;/&gt;&lt;/Image&gt;&lt;/ThreeDShapeInfo&gt;"/>
</p:tagLst>
</file>

<file path=ppt/tags/tag6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C740\data\asimages\{8C96FA46-4FFA-4576-9CAF-1677C731590D}_14.png&quot;/&gt;&lt;left val=&quot;383&quot;/&gt;&lt;top val=&quot;125&quot;/&gt;&lt;width val=&quot;303&quot;/&gt;&lt;height val=&quot;342&quot;/&gt;&lt;hasText val=&quot;1&quot;/&gt;&lt;/Image&gt;&lt;/ThreeDShapeInfo&gt;"/>
</p:tagLst>
</file>

<file path=ppt/tags/tag6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6&quot;/&gt;&lt;/TableIndex&gt;&lt;/ShapeTextInfo&gt;"/>
</p:tagLst>
</file>

<file path=ppt/tags/tag6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6&quot;/&gt;&lt;/TableIndex&gt;&lt;/ShapeTextInfo&gt;"/>
</p:tagLst>
</file>

<file path=ppt/tags/tag6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8&quot;/&gt;&lt;/TableIndex&gt;&lt;/ShapeTextInfo&gt;"/>
</p:tagLst>
</file>

<file path=ppt/tags/tag6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quot;/&gt;&lt;/TableIndex&gt;&lt;/ShapeTextInfo&gt;"/>
</p:tagLst>
</file>

<file path=ppt/tags/tag6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7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2&quot;/&gt;&lt;/TableIndex&gt;&lt;/ShapeTextInfo&gt;"/>
  <p:tag name="HTML_SHAPEINFO" val="&lt;ThreeDShapeInfo&gt;&lt;uuid val=&quot;&quot;/&gt;&lt;isInvalidForFieldText val=&quot;0&quot;/&gt;&lt;Image&gt;&lt;filename val=&quot;C:\Users\monc0003\AppData\Local\Temp\~CaC740\data\asimages\{69FB7A02-1BC6-4AAD-AD75-60CC98BE97CB}_15.png&quot;/&gt;&lt;left val=&quot;35&quot;/&gt;&lt;top val=&quot;21&quot;/&gt;&lt;width val=&quot;648&quot;/&gt;&lt;height val=&quot;98&quot;/&gt;&lt;hasText val=&quot;1&quot;/&gt;&lt;/Image&gt;&lt;/ThreeDShapeInfo&gt;"/>
</p:tagLst>
</file>

<file path=ppt/tags/tag7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7&quot;/&gt;&lt;/TableIndex&gt;&lt;/ShapeTextInfo&gt;"/>
  <p:tag name="HTML_SHAPEINFO" val="&lt;ThreeDShapeInfo&gt;&lt;uuid val=&quot;&quot;/&gt;&lt;isInvalidForFieldText val=&quot;0&quot;/&gt;&lt;Image&gt;&lt;filename val=&quot;C:\Users\monc0003\AppData\Local\Temp\~CaC740\data\asimages\{13951670-056E-4640-9857-48FF8326E710}_15.png&quot;/&gt;&lt;left val=&quot;28&quot;/&gt;&lt;top val=&quot;81&quot;/&gt;&lt;width val=&quot;326&quot;/&gt;&lt;height val=&quot;70&quot;/&gt;&lt;hasText val=&quot;1&quot;/&gt;&lt;/Image&gt;&lt;/ThreeDShapeInfo&gt;"/>
</p:tagLst>
</file>

<file path=ppt/tags/tag7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7&quot;/&gt;&lt;lineCharCount val=&quot;19&quot;/&gt;&lt;lineCharCount val=&quot;20&quot;/&gt;&lt;lineCharCount val=&quot;10&quot;/&gt;&lt;/TableIndex&gt;&lt;/ShapeTextInfo&gt;"/>
  <p:tag name="HTML_SHAPEINFO" val="&lt;ThreeDShapeInfo&gt;&lt;uuid val=&quot;&quot;/&gt;&lt;isInvalidForFieldText val=&quot;0&quot;/&gt;&lt;Image&gt;&lt;filename val=&quot;C:\Users\monc0003\AppData\Local\Temp\~CaC740\data\asimages\{42E45C42-A42B-4DAB-8758-7FBC9D968E39}_15.png&quot;/&gt;&lt;left val=&quot;29&quot;/&gt;&lt;top val=&quot;140&quot;/&gt;&lt;width val=&quot;325&quot;/&gt;&lt;height val=&quot;364&quot;/&gt;&lt;hasText val=&quot;1&quot;/&gt;&lt;/Image&gt;&lt;/ThreeDShapeInfo&gt;"/>
</p:tagLst>
</file>

<file path=ppt/tags/tag7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 name="HTML_SHAPEINFO" val="&lt;ThreeDShapeInfo&gt;&lt;uuid val=&quot;&quot;/&gt;&lt;isInvalidForFieldText val=&quot;0&quot;/&gt;&lt;Image&gt;&lt;filename val=&quot;C:\Users\monc0003\AppData\Local\Temp\~CaC740\data\asimages\{DC53DB71-AD49-4B4B-9451-D606BBD0B5BE}_15.png&quot;/&gt;&lt;left val=&quot;357&quot;/&gt;&lt;top val=&quot;81&quot;/&gt;&lt;width val=&quot;326&quot;/&gt;&lt;height val=&quot;70&quot;/&gt;&lt;hasText val=&quot;1&quot;/&gt;&lt;/Image&gt;&lt;/ThreeDShapeInfo&gt;"/>
</p:tagLst>
</file>

<file path=ppt/tags/tag7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2&quot;/&gt;&lt;lineCharCount val=&quot;26&quot;/&gt;&lt;lineCharCount val=&quot;15&quot;/&gt;&lt;lineCharCount val=&quot;18&quot;/&gt;&lt;lineCharCount val=&quot;21&quot;/&gt;&lt;lineCharCount val=&quot;11&quot;/&gt;&lt;lineCharCount val=&quot;17&quot;/&gt;&lt;lineCharCount val=&quot;22&quot;/&gt;&lt;lineCharCount val=&quot;21&quot;/&gt;&lt;lineCharCount val=&quot;25&quot;/&gt;&lt;lineCharCount val=&quot;10&quot;/&gt;&lt;lineCharCount val=&quot;26&quot;/&gt;&lt;lineCharCount val=&quot;20&quot;/&gt;&lt;/TableIndex&gt;&lt;/ShapeTextInfo&gt;"/>
  <p:tag name="HTML_SHAPEINFO" val="&lt;ThreeDShapeInfo&gt;&lt;uuid val=&quot;&quot;/&gt;&lt;isInvalidForFieldText val=&quot;0&quot;/&gt;&lt;Image&gt;&lt;filename val=&quot;C:\Users\monc0003\AppData\Local\Temp\~CaC740\data\asimages\{84343733-03CA-48E4-A591-E9449200FD79}_15.png&quot;/&gt;&lt;left val=&quot;359&quot;/&gt;&lt;top val=&quot;137&quot;/&gt;&lt;width val=&quot;329&quot;/&gt;&lt;height val=&quot;367&quot;/&gt;&lt;hasText val=&quot;1&quot;/&gt;&lt;/Image&gt;&lt;/ThreeDShapeInfo&gt;"/>
</p:tagLst>
</file>

<file path=ppt/tags/tag7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4&quot;/&gt;&lt;/TableIndex&gt;&lt;/ShapeTextInfo&gt;"/>
  <p:tag name="HTML_SHAPEINFO" val="&lt;ThreeDShapeInfo&gt;&lt;uuid val=&quot;&quot;/&gt;&lt;isInvalidForFieldText val=&quot;0&quot;/&gt;&lt;Image&gt;&lt;filename val=&quot;C:\Users\monc0003\AppData\Local\Temp\~CaC740\data\asimages\{E425DA2F-1D3E-4078-9EB7-928EB33E5BBB}_2.png&quot;/&gt;&lt;left val=&quot;35&quot;/&gt;&lt;top val=&quot;21&quot;/&gt;&lt;width val=&quot;648&quot;/&gt;&lt;height val=&quot;98&quot;/&gt;&lt;hasText val=&quot;1&quot;/&gt;&lt;/Image&gt;&lt;/ThreeDShapeInfo&gt;"/>
</p:tagLst>
</file>

<file path=ppt/tags/tag7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15&quot;/&gt;&lt;lineCharCount val=&quot;18&quot;/&gt;&lt;lineCharCount val=&quot;11&quot;/&gt;&lt;lineCharCount val=&quot;16&quot;/&gt;&lt;lineCharCount val=&quot;10&quot;/&gt;&lt;lineCharCount val=&quot;19&quot;/&gt;&lt;lineCharCount val=&quot;18&quot;/&gt;&lt;/TableIndex&gt;&lt;/ShapeTextInfo&gt;"/>
  <p:tag name="HTML_SHAPEINFO" val="&lt;ThreeDShapeInfo&gt;&lt;uuid val=&quot;&quot;/&gt;&lt;isInvalidForFieldText val=&quot;0&quot;/&gt;&lt;Image&gt;&lt;filename val=&quot;C:\Users\monc0003\AppData\Local\Temp\~CaC740\data\asimages\{AAB8AE8C-7334-4012-B9F7-D553E32F6D34}_2.png&quot;/&gt;&lt;left val=&quot;27&quot;/&gt;&lt;top val=&quot;120&quot;/&gt;&lt;width val=&quot;327&quot;/&gt;&lt;height val=&quot;362&quot;/&gt;&lt;hasText val=&quot;1&quot;/&gt;&lt;/Image&gt;&lt;/ThreeDShapeInfo&gt;"/>
</p:tagLst>
</file>

<file path=ppt/tags/tag7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8&quot;/&gt;&lt;/TableIndex&gt;&lt;/ShapeTextInfo&gt;"/>
  <p:tag name="HTML_SHAPEINFO" val="&lt;ThreeDShapeInfo&gt;&lt;uuid val=&quot;&quot;/&gt;&lt;isInvalidForFieldText val=&quot;0&quot;/&gt;&lt;Image&gt;&lt;filename val=&quot;C:\Users\monc0003\AppData\Local\Temp\~CaC740\data\asimages\{7A04E6CE-5864-4B23-A046-E364E112C358}_17.png&quot;/&gt;&lt;left val=&quot;35&quot;/&gt;&lt;top val=&quot;21&quot;/&gt;&lt;width val=&quot;648&quot;/&gt;&lt;height val=&quot;98&quot;/&gt;&lt;hasText val=&quot;1&quot;/&gt;&lt;/Image&gt;&lt;/ThreeDShapeInfo&gt;"/>
</p:tagLst>
</file>

<file path=ppt/tags/tag7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19&quot;/&gt;&lt;lineCharCount val=&quot;17&quot;/&gt;&lt;lineCharCount val=&quot;22&quot;/&gt;&lt;lineCharCount val=&quot;7&quot;/&gt;&lt;lineCharCount val=&quot;22&quot;/&gt;&lt;lineCharCount val=&quot;8&quot;/&gt;&lt;lineCharCount val=&quot;21&quot;/&gt;&lt;lineCharCount val=&quot;25&quot;/&gt;&lt;lineCharCount val=&quot;1&quot;/&gt;&lt;/TableIndex&gt;&lt;/ShapeTextInfo&gt;"/>
  <p:tag name="HTML_SHAPEINFO" val="&lt;ThreeDShapeInfo&gt;&lt;uuid val=&quot;&quot;/&gt;&lt;isInvalidForFieldText val=&quot;0&quot;/&gt;&lt;Image&gt;&lt;filename val=&quot;C:\Users\monc0003\AppData\Local\Temp\~CaC740\data\asimages\{1628D298-6DE1-47A0-8852-62FEB82D1FED}_17.png&quot;/&gt;&lt;left val=&quot;24&quot;/&gt;&lt;top val=&quot;119&quot;/&gt;&lt;width val=&quot;418&quot;/&gt;&lt;height val=&quot;384&quot;/&gt;&lt;hasText val=&quot;1&quot;/&gt;&lt;/Image&gt;&lt;/ThreeDShapeInfo&gt;"/>
</p:tagLst>
</file>

<file path=ppt/tags/tag7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 name="HTML_SHAPEINFO" val="&lt;ThreeDShapeInfo&gt;&lt;uuid val=&quot;&quot;/&gt;&lt;isInvalidForFieldText val=&quot;0&quot;/&gt;&lt;Image&gt;&lt;filename val=&quot;C:\Users\monc0003\AppData\Local\Temp\~CaC740\data\asimages\{E86DEF9B-AA70-46DD-9521-264A3F484C53}_18.png&quot;/&gt;&lt;left val=&quot;35&quot;/&gt;&lt;top val=&quot;21&quot;/&gt;&lt;width val=&quot;648&quot;/&gt;&lt;height val=&quot;98&quot;/&gt;&lt;hasText val=&quot;1&quot;/&gt;&lt;/Image&gt;&lt;/ThreeDShape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5&quot;/&gt;&lt;/TableIndex&gt;&lt;/ShapeTextInfo&gt;"/>
</p:tagLst>
</file>

<file path=ppt/tags/tag8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 name="HTML_SHAPEINFO" val="&lt;ThreeDShapeInfo&gt;&lt;uuid val=&quot;&quot;/&gt;&lt;isInvalidForFieldText val=&quot;0&quot;/&gt;&lt;Image&gt;&lt;filename val=&quot;C:\Users\monc0003\AppData\Local\Temp\~CaC740\data\asimages\{8B5555DE-E85A-43D8-89EB-509F168898F4}_18.png&quot;/&gt;&lt;left val=&quot;35&quot;/&gt;&lt;top val=&quot;125&quot;/&gt;&lt;width val=&quot;648&quot;/&gt;&lt;height val=&quot;357&quot;/&gt;&lt;hasText val=&quot;1&quot;/&gt;&lt;/Image&gt;&lt;/ThreeDShapeInfo&gt;"/>
</p:tagLst>
</file>

<file path=ppt/tags/tag8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5&quot;/&gt;&lt;/TableIndex&gt;&lt;/ShapeTextInfo&gt;"/>
  <p:tag name="HTML_SHAPEINFO" val="&lt;ThreeDShapeInfo&gt;&lt;uuid val=&quot;&quot;/&gt;&lt;isInvalidForFieldText val=&quot;0&quot;/&gt;&lt;Image&gt;&lt;filename val=&quot;C:\Users\monc0003\AppData\Local\Temp\~CaC740\data\asimages\{9FD53120-55E9-4E0E-8238-1CC52701BC7B}_19.png&quot;/&gt;&lt;left val=&quot;24&quot;/&gt;&lt;top val=&quot;21&quot;/&gt;&lt;width val=&quot;671&quot;/&gt;&lt;height val=&quot;93&quot;/&gt;&lt;hasText val=&quot;1&quot;/&gt;&lt;/Image&gt;&lt;/ThreeDShapeInfo&gt;"/>
</p:tagLst>
</file>

<file path=ppt/tags/tag8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6&quot;/&gt;&lt;lineCharCount val=&quot;27&quot;/&gt;&lt;lineCharCount val=&quot;22&quot;/&gt;&lt;lineCharCount val=&quot;28&quot;/&gt;&lt;lineCharCount val=&quot;34&quot;/&gt;&lt;/TableIndex&gt;&lt;/ShapeTextInfo&gt;"/>
  <p:tag name="HTML_SHAPEINFO" val="&lt;ThreeDShapeInfo&gt;&lt;uuid val=&quot;&quot;/&gt;&lt;isInvalidForFieldText val=&quot;0&quot;/&gt;&lt;Image&gt;&lt;filename val=&quot;C:\Users\monc0003\AppData\Local\Temp\~CaC740\data\asimages\{FB900BAE-73E4-4CC7-AC57-216C7F0F0F4A}_19.png&quot;/&gt;&lt;left val=&quot;23&quot;/&gt;&lt;top val=&quot;105&quot;/&gt;&lt;width val=&quot;659&quot;/&gt;&lt;height val=&quot;363&quot;/&gt;&lt;hasText val=&quot;1&quot;/&gt;&lt;/Image&gt;&lt;/ThreeDShapeInfo&gt;"/>
</p:tagLst>
</file>

<file path=ppt/tags/tag8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9&quot;/&gt;&lt;/TableIndex&gt;&lt;/ShapeTextInfo&gt;"/>
  <p:tag name="HTML_SHAPEINFO" val="&lt;ThreeDShapeInfo&gt;&lt;uuid val=&quot;&quot;/&gt;&lt;isInvalidForFieldText val=&quot;0&quot;/&gt;&lt;Image&gt;&lt;filename val=&quot;C:\Users\monc0003\AppData\Local\Temp\~CaC740\data\asimages\{FD4F5CE6-3239-455B-B5EC-090941158BD6}_20.png&quot;/&gt;&lt;left val=&quot;35&quot;/&gt;&lt;top val=&quot;21&quot;/&gt;&lt;width val=&quot;648&quot;/&gt;&lt;height val=&quot;98&quot;/&gt;&lt;hasText val=&quot;1&quot;/&gt;&lt;/Image&gt;&lt;/ThreeDShapeInfo&gt;"/>
</p:tagLst>
</file>

<file path=ppt/tags/tag8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35&quot;/&gt;&lt;lineCharCount val=&quot;25&quot;/&gt;&lt;lineCharCount val=&quot;26&quot;/&gt;&lt;/TableIndex&gt;&lt;/ShapeTextInfo&gt;"/>
  <p:tag name="HTML_SHAPEINFO" val="&lt;ThreeDShapeInfo&gt;&lt;uuid val=&quot;&quot;/&gt;&lt;isInvalidForFieldText val=&quot;0&quot;/&gt;&lt;Image&gt;&lt;filename val=&quot;C:\Users\monc0003\AppData\Local\Temp\~CaC740\data\asimages\{B5D74936-58EC-432F-B595-F978F20EE08F}_20.png&quot;/&gt;&lt;left val=&quot;23&quot;/&gt;&lt;top val=&quot;105&quot;/&gt;&lt;width val=&quot;659&quot;/&gt;&lt;height val=&quot;363&quot;/&gt;&lt;hasText val=&quot;1&quot;/&gt;&lt;/Image&gt;&lt;/ThreeDShapeInfo&gt;"/>
</p:tagLst>
</file>

<file path=ppt/tags/tag8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20&quot;/&gt;&lt;lineCharCount val=&quot;10&quot;/&gt;&lt;lineCharCount val=&quot;21&quot;/&gt;&lt;lineCharCount val=&quot;18&quot;/&gt;&lt;lineCharCount val=&quot;22&quot;/&gt;&lt;/TableIndex&gt;&lt;/ShapeTextInfo&gt;"/>
  <p:tag name="HTML_SHAPEINFO" val="&lt;ThreeDShapeInfo&gt;&lt;uuid val=&quot;&quot;/&gt;&lt;isInvalidForFieldText val=&quot;0&quot;/&gt;&lt;Image&gt;&lt;filename val=&quot;C:\Users\monc0003\AppData\Local\Temp\~CaC740\data\asimages\{65A5A5B2-000A-4C70-83FA-7DD0C95947F9}_20.png&quot;/&gt;&lt;left val=&quot;23&quot;/&gt;&lt;top val=&quot;234&quot;/&gt;&lt;width val=&quot;365&quot;/&gt;&lt;height val=&quot;201&quot;/&gt;&lt;hasText val=&quot;1&quot;/&gt;&lt;/Image&gt;&lt;/ThreeDShapeInfo&gt;"/>
</p:tagLst>
</file>

<file path=ppt/tags/tag8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5&quot;/&gt;&lt;/TableIndex&gt;&lt;/ShapeTextInfo&gt;"/>
  <p:tag name="HTML_SHAPEINFO" val="&lt;ThreeDShapeInfo&gt;&lt;uuid val=&quot;&quot;/&gt;&lt;isInvalidForFieldText val=&quot;0&quot;/&gt;&lt;Image&gt;&lt;filename val=&quot;C:\Users\monc0003\AppData\Local\Temp\~CaC740\data\asimages\{F7A8DA97-F3A1-4E14-98B2-FE6DDA03B861}_21.png&quot;/&gt;&lt;left val=&quot;35&quot;/&gt;&lt;top val=&quot;21&quot;/&gt;&lt;width val=&quot;648&quot;/&gt;&lt;height val=&quot;98&quot;/&gt;&lt;hasText val=&quot;1&quot;/&gt;&lt;/Image&gt;&lt;/ThreeDShapeInfo&gt;"/>
</p:tagLst>
</file>

<file path=ppt/tags/tag8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27&quot;/&gt;&lt;lineCharCount val=&quot;23&quot;/&gt;&lt;lineCharCount val=&quot;25&quot;/&gt;&lt;lineCharCount val=&quot;27&quot;/&gt;&lt;lineCharCount val=&quot;8&quot;/&gt;&lt;lineCharCount val=&quot;9&quot;/&gt;&lt;lineCharCount val=&quot;23&quot;/&gt;&lt;lineCharCount val=&quot;23&quot;/&gt;&lt;lineCharCount val=&quot;22&quot;/&gt;&lt;/TableIndex&gt;&lt;/ShapeTextInfo&gt;"/>
  <p:tag name="HTML_SHAPEINFO" val="&lt;ThreeDShapeInfo&gt;&lt;uuid val=&quot;&quot;/&gt;&lt;isInvalidForFieldText val=&quot;0&quot;/&gt;&lt;Image&gt;&lt;filename val=&quot;C:\Users\monc0003\AppData\Local\Temp\~CaC740\data\asimages\{EC8061CB-4C30-46DB-9477-22F412F9ABF3}_21.png&quot;/&gt;&lt;left val=&quot;-1&quot;/&gt;&lt;top val=&quot;113&quot;/&gt;&lt;width val=&quot;425&quot;/&gt;&lt;height val=&quot;415&quot;/&gt;&lt;hasText val=&quot;1&quot;/&gt;&lt;/Image&gt;&lt;/ThreeDShapeInfo&gt;"/>
</p:tagLst>
</file>

<file path=ppt/tags/tag8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 name="HTML_SHAPEINFO" val="&lt;ThreeDShapeInfo&gt;&lt;uuid val=&quot;&quot;/&gt;&lt;isInvalidForFieldText val=&quot;0&quot;/&gt;&lt;Image&gt;&lt;filename val=&quot;C:\Users\monc0003\AppData\Local\Temp\~CaC740\data\asimages\{6B746B94-C72D-4527-809B-D14E161F9919}_22.png&quot;/&gt;&lt;left val=&quot;35&quot;/&gt;&lt;top val=&quot;21&quot;/&gt;&lt;width val=&quot;648&quot;/&gt;&lt;height val=&quot;98&quot;/&gt;&lt;hasText val=&quot;1&quot;/&gt;&lt;/Image&gt;&lt;/ThreeDShapeInfo&gt;"/>
</p:tagLst>
</file>

<file path=ppt/tags/tag8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29&quot;/&gt;&lt;lineCharCount val=&quot;15&quot;/&gt;&lt;lineCharCount val=&quot;8&quot;/&gt;&lt;lineCharCount val=&quot;41&quot;/&gt;&lt;lineCharCount val=&quot;27&quot;/&gt;&lt;/TableIndex&gt;&lt;/ShapeTextInfo&gt;"/>
  <p:tag name="HTML_SHAPEINFO" val="&lt;ThreeDShapeInfo&gt;&lt;uuid val=&quot;&quot;/&gt;&lt;isInvalidForFieldText val=&quot;0&quot;/&gt;&lt;Image&gt;&lt;filename val=&quot;C:\Users\monc0003\AppData\Local\Temp\~CaC740\data\asimages\{5A300D02-94DA-428F-9DD5-82EAA5D4E205}_22.png&quot;/&gt;&lt;left val=&quot;24&quot;/&gt;&lt;top val=&quot;113&quot;/&gt;&lt;width val=&quot;659&quot;/&gt;&lt;height val=&quot;363&quot;/&gt;&lt;hasText val=&quot;1&quot;/&gt;&lt;/Image&gt;&lt;/ThreeDShape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9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0&quot;/&gt;&lt;/TableIndex&gt;&lt;/ShapeTextInfo&gt;"/>
  <p:tag name="HTML_SHAPEINFO" val="&lt;ThreeDShapeInfo&gt;&lt;uuid val=&quot;&quot;/&gt;&lt;isInvalidForFieldText val=&quot;0&quot;/&gt;&lt;Image&gt;&lt;filename val=&quot;C:\Users\monc0003\AppData\Local\Temp\~CaC740\data\asimages\{6F7997EE-7526-4189-84AC-0DC91045EC86}_23.png&quot;/&gt;&lt;left val=&quot;35&quot;/&gt;&lt;top val=&quot;11&quot;/&gt;&lt;width val=&quot;648&quot;/&gt;&lt;height val=&quot;98&quot;/&gt;&lt;hasText val=&quot;1&quot;/&gt;&lt;/Image&gt;&lt;/ThreeDShapeInfo&gt;"/>
</p:tagLst>
</file>

<file path=ppt/tags/tag9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39&quot;/&gt;&lt;lineCharCount val=&quot;42&quot;/&gt;&lt;lineCharCount val=&quot;15&quot;/&gt;&lt;/TableIndex&gt;&lt;/ShapeTextInfo&gt;"/>
  <p:tag name="HTML_SHAPEINFO" val="&lt;ThreeDShapeInfo&gt;&lt;uuid val=&quot;&quot;/&gt;&lt;isInvalidForFieldText val=&quot;0&quot;/&gt;&lt;Image&gt;&lt;filename val=&quot;C:\Users\monc0003\AppData\Local\Temp\~CaC740\data\asimages\{F3C364AF-AC2C-42DF-A071-49DB84F154CC}_23.png&quot;/&gt;&lt;left val=&quot;24&quot;/&gt;&lt;top val=&quot;105&quot;/&gt;&lt;width val=&quot;659&quot;/&gt;&lt;height val=&quot;399&quot;/&gt;&lt;hasText val=&quot;1&quot;/&gt;&lt;/Image&gt;&lt;/ThreeDShapeInfo&gt;"/>
</p:tagLst>
</file>

<file path=ppt/tags/tag9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0&quot;/&gt;&lt;/TableIndex&gt;&lt;/ShapeTextInfo&gt;"/>
  <p:tag name="HTML_SHAPEINFO" val="&lt;ThreeDShapeInfo&gt;&lt;uuid val=&quot;&quot;/&gt;&lt;isInvalidForFieldText val=&quot;0&quot;/&gt;&lt;Image&gt;&lt;filename val=&quot;C:\Users\monc0003\AppData\Local\Temp\~CaC740\data\asimages\{D1AA1458-9E70-488E-BF49-CA8DE0BD7217}_24.png&quot;/&gt;&lt;left val=&quot;35&quot;/&gt;&lt;top val=&quot;21&quot;/&gt;&lt;width val=&quot;648&quot;/&gt;&lt;height val=&quot;98&quot;/&gt;&lt;hasText val=&quot;1&quot;/&gt;&lt;/Image&gt;&lt;/ThreeDShapeInfo&gt;"/>
</p:tagLst>
</file>

<file path=ppt/tags/tag9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38&quot;/&gt;&lt;lineCharCount val=&quot;44&quot;/&gt;&lt;lineCharCount val=&quot;11&quot;/&gt;&lt;lineCharCount val=&quot;1&quot;/&gt;&lt;/TableIndex&gt;&lt;/ShapeTextInfo&gt;"/>
  <p:tag name="HTML_SHAPEINFO" val="&lt;ThreeDShapeInfo&gt;&lt;uuid val=&quot;&quot;/&gt;&lt;isInvalidForFieldText val=&quot;0&quot;/&gt;&lt;Image&gt;&lt;filename val=&quot;C:\Users\monc0003\AppData\Local\Temp\~CaC740\data\asimages\{D87EEB51-63DA-4682-A8F3-0906BC7FE40F}_24.png&quot;/&gt;&lt;left val=&quot;24&quot;/&gt;&lt;top val=&quot;119&quot;/&gt;&lt;width val=&quot;659&quot;/&gt;&lt;height val=&quot;363&quot;/&gt;&lt;hasText val=&quot;1&quot;/&gt;&lt;/Image&gt;&lt;/ThreeDShapeInfo&gt;"/>
</p:tagLst>
</file>

<file path=ppt/tags/tag9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13&quot;/&gt;&lt;lineCharCount val=&quot;15&quot;/&gt;&lt;lineCharCount val=&quot;9&quot;/&gt;&lt;lineCharCount val=&quot;10&quot;/&gt;&lt;lineCharCount val=&quot;13&quot;/&gt;&lt;lineCharCount val=&quot;17&quot;/&gt;&lt;lineCharCount val=&quot;9&quot;/&gt;&lt;/TableIndex&gt;&lt;/ShapeTextInfo&gt;"/>
  <p:tag name="HTML_SHAPEINFO" val="&lt;ThreeDShapeInfo&gt;&lt;uuid val=&quot;&quot;/&gt;&lt;isInvalidForFieldText val=&quot;0&quot;/&gt;&lt;Image&gt;&lt;filename val=&quot;C:\Users\monc0003\AppData\Local\Temp\~CaC740\data\asimages\{3EE7BD82-AB1A-4460-9D62-260688F7EA1C}_24.png&quot;/&gt;&lt;left val=&quot;29&quot;/&gt;&lt;top val=&quot;240&quot;/&gt;&lt;width val=&quot;287&quot;/&gt;&lt;height val=&quot;268&quot;/&gt;&lt;hasText val=&quot;1&quot;/&gt;&lt;/Image&gt;&lt;/ThreeDShapeInfo&gt;"/>
</p:tagLst>
</file>

<file path=ppt/tags/tag9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4&quot;/&gt;&lt;/TableIndex&gt;&lt;/ShapeTextInfo&gt;"/>
  <p:tag name="HTML_SHAPEINFO" val="&lt;ThreeDShapeInfo&gt;&lt;uuid val=&quot;&quot;/&gt;&lt;isInvalidForFieldText val=&quot;0&quot;/&gt;&lt;Image&gt;&lt;filename val=&quot;C:\Users\monc0003\AppData\Local\Temp\~CaC740\data\asimages\{475766F7-7205-4EA5-83FF-EDEBD289CC83}_24.png&quot;/&gt;&lt;left val=&quot;313&quot;/&gt;&lt;top val=&quot;480&quot;/&gt;&lt;width val=&quot;128&quot;/&gt;&lt;height val=&quot;39&quot;/&gt;&lt;hasText val=&quot;1&quot;/&gt;&lt;/Image&gt;&lt;/ThreeDShapeInfo&gt;"/>
</p:tagLst>
</file>

<file path=ppt/tags/tag9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4&quot;/&gt;&lt;/TableIndex&gt;&lt;/ShapeTextInfo&gt;"/>
  <p:tag name="HTML_SHAPEINFO" val="&lt;ThreeDShapeInfo&gt;&lt;uuid val=&quot;&quot;/&gt;&lt;isInvalidForFieldText val=&quot;0&quot;/&gt;&lt;Image&gt;&lt;filename val=&quot;C:\Users\monc0003\AppData\Local\Temp\~CaC740\data\asimages\{0DB5ACA4-A418-4EA1-8A58-EA11E69D0CA0}_25.png&quot;/&gt;&lt;left val=&quot;35&quot;/&gt;&lt;top val=&quot;21&quot;/&gt;&lt;width val=&quot;648&quot;/&gt;&lt;height val=&quot;98&quot;/&gt;&lt;hasText val=&quot;1&quot;/&gt;&lt;/Image&gt;&lt;/ThreeDShapeInfo&gt;"/>
</p:tagLst>
</file>

<file path=ppt/tags/tag9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28&quot;/&gt;&lt;lineCharCount val=&quot;44&quot;/&gt;&lt;lineCharCount val=&quot;8&quot;/&gt;&lt;/TableIndex&gt;&lt;/ShapeTextInfo&gt;"/>
  <p:tag name="HTML_SHAPEINFO" val="&lt;ThreeDShapeInfo&gt;&lt;uuid val=&quot;&quot;/&gt;&lt;isInvalidForFieldText val=&quot;0&quot;/&gt;&lt;Image&gt;&lt;filename val=&quot;C:\Users\monc0003\AppData\Local\Temp\~CaC740\data\asimages\{FBA07AA9-C485-43BC-9DA1-8664F8CFBBC8}_25.png&quot;/&gt;&lt;left val=&quot;24&quot;/&gt;&lt;top val=&quot;119&quot;/&gt;&lt;width val=&quot;674&quot;/&gt;&lt;height val=&quot;363&quot;/&gt;&lt;hasText val=&quot;1&quot;/&gt;&lt;/Image&gt;&lt;/ThreeDShapeInfo&gt;"/>
</p:tagLst>
</file>

<file path=ppt/tags/tag9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4&quot;/&gt;&lt;/TableIndex&gt;&lt;/ShapeTextInfo&gt;"/>
  <p:tag name="HTML_SHAPEINFO" val="&lt;ThreeDShapeInfo&gt;&lt;uuid val=&quot;&quot;/&gt;&lt;isInvalidForFieldText val=&quot;0&quot;/&gt;&lt;Image&gt;&lt;filename val=&quot;C:\Users\monc0003\AppData\Local\Temp\~CaC740\data\asimages\{E425DA2F-1D3E-4078-9EB7-928EB33E5BBB}_2.png&quot;/&gt;&lt;left val=&quot;35&quot;/&gt;&lt;top val=&quot;21&quot;/&gt;&lt;width val=&quot;648&quot;/&gt;&lt;height val=&quot;98&quot;/&gt;&lt;hasText val=&quot;1&quot;/&gt;&lt;/Image&gt;&lt;/ThreeDShapeInfo&gt;"/>
</p:tagLst>
</file>

<file path=ppt/tags/tag9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15&quot;/&gt;&lt;lineCharCount val=&quot;18&quot;/&gt;&lt;lineCharCount val=&quot;11&quot;/&gt;&lt;lineCharCount val=&quot;16&quot;/&gt;&lt;lineCharCount val=&quot;10&quot;/&gt;&lt;lineCharCount val=&quot;19&quot;/&gt;&lt;lineCharCount val=&quot;18&quot;/&gt;&lt;/TableIndex&gt;&lt;/ShapeTextInfo&gt;"/>
  <p:tag name="HTML_SHAPEINFO" val="&lt;ThreeDShapeInfo&gt;&lt;uuid val=&quot;&quot;/&gt;&lt;isInvalidForFieldText val=&quot;0&quot;/&gt;&lt;Image&gt;&lt;filename val=&quot;C:\Users\monc0003\AppData\Local\Temp\~CaC740\data\asimages\{AAB8AE8C-7334-4012-B9F7-D553E32F6D34}_2.png&quot;/&gt;&lt;left val=&quot;27&quot;/&gt;&lt;top val=&quot;120&quot;/&gt;&lt;width val=&quot;327&quot;/&gt;&lt;height val=&quot;362&quot;/&gt;&lt;hasText val=&quot;1&quot;/&gt;&lt;/Image&gt;&lt;/ThreeDShape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38024</TotalTime>
  <Words>4457</Words>
  <Application>Microsoft Office PowerPoint</Application>
  <PresentationFormat>On-screen Show (4:3)</PresentationFormat>
  <Paragraphs>431</Paragraphs>
  <Slides>47</Slides>
  <Notes>47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47</vt:i4>
      </vt:variant>
    </vt:vector>
  </HeadingPairs>
  <TitlesOfParts>
    <vt:vector size="51" baseType="lpstr">
      <vt:lpstr>Arial</vt:lpstr>
      <vt:lpstr>Calibri</vt:lpstr>
      <vt:lpstr>Times New Roman</vt:lpstr>
      <vt:lpstr>Office Theme</vt:lpstr>
      <vt:lpstr>Soils (Part 1):  Fertility in Organic Systems</vt:lpstr>
      <vt:lpstr>Fertility in Organic Systems</vt:lpstr>
      <vt:lpstr>Crop Nutrition</vt:lpstr>
      <vt:lpstr>Soil-Derived Macronutrients</vt:lpstr>
      <vt:lpstr>Soil-Derived Micronutrients</vt:lpstr>
      <vt:lpstr>Crop Nutrition</vt:lpstr>
      <vt:lpstr>Nutrient Deficiencies</vt:lpstr>
      <vt:lpstr>Nutrient Deficiencies</vt:lpstr>
      <vt:lpstr>Crop Nutrition</vt:lpstr>
      <vt:lpstr>Nutrient Availability</vt:lpstr>
      <vt:lpstr>Nutrient Availability</vt:lpstr>
      <vt:lpstr>Crop Nutrition</vt:lpstr>
      <vt:lpstr>Adjusting pH</vt:lpstr>
      <vt:lpstr>Lime Application</vt:lpstr>
      <vt:lpstr>Lime Sources</vt:lpstr>
      <vt:lpstr>Fertility in Organic Systems</vt:lpstr>
      <vt:lpstr>Organic Fertility Principles</vt:lpstr>
      <vt:lpstr>“Feed the soil, not the crop”</vt:lpstr>
      <vt:lpstr>Managing Fertility through Rotation</vt:lpstr>
      <vt:lpstr>Soil Organic Matter</vt:lpstr>
      <vt:lpstr>Humus</vt:lpstr>
      <vt:lpstr>Slow-release Nutrient Sources</vt:lpstr>
      <vt:lpstr>Conserving Nutrients</vt:lpstr>
      <vt:lpstr>Conserving Nutrients</vt:lpstr>
      <vt:lpstr>On-Farm Nutrient Sources</vt:lpstr>
      <vt:lpstr>Fertility in Organic Systems</vt:lpstr>
      <vt:lpstr>Meeting Organic Standards</vt:lpstr>
      <vt:lpstr>Organic Requirements</vt:lpstr>
      <vt:lpstr>Meeting Certification Requirements</vt:lpstr>
      <vt:lpstr>Organic Standards:  Permitted Materials</vt:lpstr>
      <vt:lpstr>Use of Permitted Materials</vt:lpstr>
      <vt:lpstr>Organic Standards:  Prohibited Materials</vt:lpstr>
      <vt:lpstr>Fertility in Organic Systems</vt:lpstr>
      <vt:lpstr>Building Fertility through Transition</vt:lpstr>
      <vt:lpstr>Supporting Crop Yields</vt:lpstr>
      <vt:lpstr>Monitoring Soil Health</vt:lpstr>
      <vt:lpstr>Soil Testing</vt:lpstr>
      <vt:lpstr>When and How to Test Soil</vt:lpstr>
      <vt:lpstr>When and How to Test Soil</vt:lpstr>
      <vt:lpstr>Field Sampling Pattern</vt:lpstr>
      <vt:lpstr>Finding Appropriate Recommendations</vt:lpstr>
      <vt:lpstr>Summary – Soils (Part 1)</vt:lpstr>
      <vt:lpstr>Resources</vt:lpstr>
      <vt:lpstr>Fertility in Organic Systems</vt:lpstr>
      <vt:lpstr>© 2017 Regents of the University of Minnesota. All rights reserved.  The University of Minnesota is an equal opportunity educator and employer.</vt:lpstr>
      <vt:lpstr>References</vt:lpstr>
      <vt:lpstr>References (cont.)</vt:lpstr>
    </vt:vector>
  </TitlesOfParts>
  <Company>University of Minnesota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Kristine M Moncada</dc:creator>
  <cp:lastModifiedBy>Kristine M Moncada</cp:lastModifiedBy>
  <cp:revision>659</cp:revision>
  <dcterms:created xsi:type="dcterms:W3CDTF">2015-03-12T19:27:19Z</dcterms:created>
  <dcterms:modified xsi:type="dcterms:W3CDTF">2018-06-26T18:02:13Z</dcterms:modified>
</cp:coreProperties>
</file>