
<file path=[Content_Types].xml><?xml version="1.0" encoding="utf-8"?>
<Types xmlns="http://schemas.openxmlformats.org/package/2006/content-types">
  <Default Extension="png" ContentType="image/png"/>
  <Default Extension="jpeg" ContentType="image/jpeg"/>
  <Default Extension="MOV" ContentType="video/quicktime"/>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heme/theme2.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2.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3.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4.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5.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6.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7.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8.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9.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notesSlides/notesSlide10.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11.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12.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notesSlides/notesSlide13.xml" ContentType="application/vnd.openxmlformats-officedocument.presentationml.notesSlide+xml"/>
  <Override PartName="/ppt/tags/tag95.xml" ContentType="application/vnd.openxmlformats-officedocument.presentationml.tags+xml"/>
  <Override PartName="/ppt/notesSlides/notesSlide14.xml" ContentType="application/vnd.openxmlformats-officedocument.presentationml.notesSlide+xml"/>
  <Override PartName="/ppt/tags/tag96.xml" ContentType="application/vnd.openxmlformats-officedocument.presentationml.tags+xml"/>
  <Override PartName="/ppt/notesSlides/notesSlide15.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16.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17.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18.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9.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notesSlides/notesSlide20.xml" ContentType="application/vnd.openxmlformats-officedocument.presentationml.notesSlide+xml"/>
  <Override PartName="/ppt/tags/tag110.xml" ContentType="application/vnd.openxmlformats-officedocument.presentationml.tags+xml"/>
  <Override PartName="/ppt/notesSlides/notesSlide21.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22.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23.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notesSlides/notesSlide24.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notesSlides/notesSlide25.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26.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notesSlides/notesSlide27.xml" ContentType="application/vnd.openxmlformats-officedocument.presentationml.notesSlide+xml"/>
  <Override PartName="/ppt/tags/tag127.xml" ContentType="application/vnd.openxmlformats-officedocument.presentationml.tags+xml"/>
  <Override PartName="/ppt/notesSlides/notesSlide28.xml" ContentType="application/vnd.openxmlformats-officedocument.presentationml.notesSlide+xml"/>
  <Override PartName="/ppt/tags/tag128.xml" ContentType="application/vnd.openxmlformats-officedocument.presentationml.tags+xml"/>
  <Override PartName="/ppt/notesSlides/notesSlide29.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notesSlides/notesSlide30.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31.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notesSlides/notesSlide32.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notesSlides/notesSlide33.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notesSlides/notesSlide34.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notesSlides/notesSlide35.xml" ContentType="application/vnd.openxmlformats-officedocument.presentationml.notesSlide+xml"/>
  <Override PartName="/ppt/tags/tag145.xml" ContentType="application/vnd.openxmlformats-officedocument.presentationml.tags+xml"/>
  <Override PartName="/ppt/notesSlides/notesSlide36.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notesSlides/notesSlide37.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38.xml" ContentType="application/vnd.openxmlformats-officedocument.presentationml.notesSlid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notesSlides/notesSlide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69.xml" ContentType="application/vnd.openxmlformats-officedocument.presentationml.tags+xml"/>
  <Override PartName="/ppt/tags/tag170.xml" ContentType="application/vnd.openxmlformats-officedocument.presentationml.tags+xml"/>
  <Override PartName="/ppt/notesSlides/notesSlide40.xml" ContentType="application/vnd.openxmlformats-officedocument.presentationml.notesSlide+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notesSlides/notesSlide41.xml" ContentType="application/vnd.openxmlformats-officedocument.presentationml.notesSlid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notesSlides/notesSlide42.xml" ContentType="application/vnd.openxmlformats-officedocument.presentationml.notesSlide+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notesSlides/notesSlide43.xml" ContentType="application/vnd.openxmlformats-officedocument.presentationml.notesSlide+xml"/>
  <Override PartName="/ppt/tags/tag185.xml" ContentType="application/vnd.openxmlformats-officedocument.presentationml.tags+xml"/>
  <Override PartName="/ppt/notesSlides/notesSlide44.xml" ContentType="application/vnd.openxmlformats-officedocument.presentationml.notesSlide+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notesSlides/notesSlide45.xml" ContentType="application/vnd.openxmlformats-officedocument.presentationml.notesSlide+xml"/>
  <Override PartName="/ppt/tags/tag192.xml" ContentType="application/vnd.openxmlformats-officedocument.presentationml.tags+xml"/>
  <Override PartName="/ppt/notesSlides/notesSlide46.xml" ContentType="application/vnd.openxmlformats-officedocument.presentationml.notesSlid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47.xml" ContentType="application/vnd.openxmlformats-officedocument.presentationml.notesSlide+xml"/>
  <Override PartName="/ppt/tags/tag196.xml" ContentType="application/vnd.openxmlformats-officedocument.presentationml.tags+xml"/>
  <Override PartName="/ppt/tags/tag197.xml" ContentType="application/vnd.openxmlformats-officedocument.presentationml.tags+xml"/>
  <Override PartName="/ppt/notesSlides/notesSlide48.xml" ContentType="application/vnd.openxmlformats-officedocument.presentationml.notesSlide+xml"/>
  <Override PartName="/ppt/tags/tag198.xml" ContentType="application/vnd.openxmlformats-officedocument.presentationml.tags+xml"/>
  <Override PartName="/ppt/tags/tag199.xml" ContentType="application/vnd.openxmlformats-officedocument.presentationml.tags+xml"/>
  <Override PartName="/ppt/notesSlides/notesSlide49.xml" ContentType="application/vnd.openxmlformats-officedocument.presentationml.notesSlide+xml"/>
  <Override PartName="/ppt/tags/tag200.xml" ContentType="application/vnd.openxmlformats-officedocument.presentationml.tags+xml"/>
  <Override PartName="/ppt/tags/tag201.xml" ContentType="application/vnd.openxmlformats-officedocument.presentationml.tags+xml"/>
  <Override PartName="/ppt/notesSlides/notesSlide50.xml" ContentType="application/vnd.openxmlformats-officedocument.presentationml.notesSlide+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51.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notesSlides/notesSlide52.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notesSlides/notesSlide53.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notesSlides/notesSlide54.xml" ContentType="application/vnd.openxmlformats-officedocument.presentationml.notesSlide+xml"/>
  <Override PartName="/ppt/tags/tag212.xml" ContentType="application/vnd.openxmlformats-officedocument.presentationml.tags+xml"/>
  <Override PartName="/ppt/tags/tag213.xml" ContentType="application/vnd.openxmlformats-officedocument.presentationml.tags+xml"/>
  <Override PartName="/ppt/notesSlides/notesSlide55.xml" ContentType="application/vnd.openxmlformats-officedocument.presentationml.notesSlide+xml"/>
  <Override PartName="/ppt/tags/tag214.xml" ContentType="application/vnd.openxmlformats-officedocument.presentationml.tags+xml"/>
  <Override PartName="/ppt/tags/tag215.xml" ContentType="application/vnd.openxmlformats-officedocument.presentationml.tags+xml"/>
  <Override PartName="/ppt/notesSlides/notesSlide56.xml" ContentType="application/vnd.openxmlformats-officedocument.presentationml.notesSlide+xml"/>
  <Override PartName="/ppt/tags/tag216.xml" ContentType="application/vnd.openxmlformats-officedocument.presentationml.tags+xml"/>
  <Override PartName="/ppt/tags/tag217.xml" ContentType="application/vnd.openxmlformats-officedocument.presentationml.tags+xml"/>
  <Override PartName="/ppt/notesSlides/notesSlide57.xml" ContentType="application/vnd.openxmlformats-officedocument.presentationml.notesSlide+xml"/>
  <Override PartName="/ppt/tags/tag218.xml" ContentType="application/vnd.openxmlformats-officedocument.presentationml.tags+xml"/>
  <Override PartName="/ppt/tags/tag219.xml" ContentType="application/vnd.openxmlformats-officedocument.presentationml.tags+xml"/>
  <Override PartName="/ppt/notesSlides/notesSlide58.xml" ContentType="application/vnd.openxmlformats-officedocument.presentationml.notesSlide+xml"/>
  <Override PartName="/ppt/tags/tag220.xml" ContentType="application/vnd.openxmlformats-officedocument.presentationml.tags+xml"/>
  <Override PartName="/ppt/notesSlides/notesSlide59.xml" ContentType="application/vnd.openxmlformats-officedocument.presentationml.notesSlide+xml"/>
  <Override PartName="/ppt/tags/tag221.xml" ContentType="application/vnd.openxmlformats-officedocument.presentationml.tags+xml"/>
  <Override PartName="/ppt/notesSlides/notesSlide60.xml" ContentType="application/vnd.openxmlformats-officedocument.presentationml.notesSlide+xml"/>
  <Override PartName="/ppt/tags/tag222.xml" ContentType="application/vnd.openxmlformats-officedocument.presentationml.tags+xml"/>
  <Override PartName="/ppt/tags/tag223.xml" ContentType="application/vnd.openxmlformats-officedocument.presentationml.tags+xml"/>
  <Override PartName="/ppt/notesSlides/notesSlide61.xml" ContentType="application/vnd.openxmlformats-officedocument.presentationml.notesSlide+xml"/>
  <Override PartName="/ppt/tags/tag224.xml" ContentType="application/vnd.openxmlformats-officedocument.presentationml.tags+xml"/>
  <Override PartName="/ppt/tags/tag225.xml" ContentType="application/vnd.openxmlformats-officedocument.presentationml.tags+xml"/>
  <Override PartName="/ppt/notesSlides/notesSlide62.xml" ContentType="application/vnd.openxmlformats-officedocument.presentationml.notesSlide+xml"/>
  <Override PartName="/ppt/tags/tag226.xml" ContentType="application/vnd.openxmlformats-officedocument.presentationml.tags+xml"/>
  <Override PartName="/ppt/tags/tag227.xml" ContentType="application/vnd.openxmlformats-officedocument.presentationml.tags+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568" r:id="rId2"/>
    <p:sldId id="587" r:id="rId3"/>
    <p:sldId id="567" r:id="rId4"/>
    <p:sldId id="599" r:id="rId5"/>
    <p:sldId id="570" r:id="rId6"/>
    <p:sldId id="600" r:id="rId7"/>
    <p:sldId id="569" r:id="rId8"/>
    <p:sldId id="597" r:id="rId9"/>
    <p:sldId id="571" r:id="rId10"/>
    <p:sldId id="619" r:id="rId11"/>
    <p:sldId id="629" r:id="rId12"/>
    <p:sldId id="444" r:id="rId13"/>
    <p:sldId id="598" r:id="rId14"/>
    <p:sldId id="601" r:id="rId15"/>
    <p:sldId id="447" r:id="rId16"/>
    <p:sldId id="574" r:id="rId17"/>
    <p:sldId id="602" r:id="rId18"/>
    <p:sldId id="603" r:id="rId19"/>
    <p:sldId id="572" r:id="rId20"/>
    <p:sldId id="620" r:id="rId21"/>
    <p:sldId id="573" r:id="rId22"/>
    <p:sldId id="448" r:id="rId23"/>
    <p:sldId id="596" r:id="rId24"/>
    <p:sldId id="595" r:id="rId25"/>
    <p:sldId id="557" r:id="rId26"/>
    <p:sldId id="575" r:id="rId27"/>
    <p:sldId id="621" r:id="rId28"/>
    <p:sldId id="445" r:id="rId29"/>
    <p:sldId id="606" r:id="rId30"/>
    <p:sldId id="607" r:id="rId31"/>
    <p:sldId id="452" r:id="rId32"/>
    <p:sldId id="622" r:id="rId33"/>
    <p:sldId id="609" r:id="rId34"/>
    <p:sldId id="576" r:id="rId35"/>
    <p:sldId id="610" r:id="rId36"/>
    <p:sldId id="577" r:id="rId37"/>
    <p:sldId id="631" r:id="rId38"/>
    <p:sldId id="604" r:id="rId39"/>
    <p:sldId id="456" r:id="rId40"/>
    <p:sldId id="623" r:id="rId41"/>
    <p:sldId id="578" r:id="rId42"/>
    <p:sldId id="580" r:id="rId43"/>
    <p:sldId id="608" r:id="rId44"/>
    <p:sldId id="581" r:id="rId45"/>
    <p:sldId id="615" r:id="rId46"/>
    <p:sldId id="582" r:id="rId47"/>
    <p:sldId id="617" r:id="rId48"/>
    <p:sldId id="618" r:id="rId49"/>
    <p:sldId id="624" r:id="rId50"/>
    <p:sldId id="630" r:id="rId51"/>
    <p:sldId id="605" r:id="rId52"/>
    <p:sldId id="457" r:id="rId53"/>
    <p:sldId id="614" r:id="rId54"/>
    <p:sldId id="583" r:id="rId55"/>
    <p:sldId id="458" r:id="rId56"/>
    <p:sldId id="625" r:id="rId57"/>
    <p:sldId id="611" r:id="rId58"/>
    <p:sldId id="613" r:id="rId59"/>
    <p:sldId id="584" r:id="rId60"/>
    <p:sldId id="616" r:id="rId61"/>
    <p:sldId id="459" r:id="rId62"/>
    <p:sldId id="626" r:id="rId63"/>
    <p:sldId id="628" r:id="rId64"/>
    <p:sldId id="632" r:id="rId65"/>
    <p:sldId id="633" r:id="rId66"/>
  </p:sldIdLst>
  <p:sldSz cx="9144000" cy="6858000" type="screen4x3"/>
  <p:notesSz cx="6858000" cy="9144000"/>
  <p:custDataLst>
    <p:tags r:id="rId6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raig C Sheaffer" initials="CCS" lastIdx="1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C85"/>
    <a:srgbClr val="800000"/>
    <a:srgbClr val="DAC59A"/>
    <a:srgbClr val="D1B783"/>
    <a:srgbClr val="C9AA77"/>
    <a:srgbClr val="F8E180"/>
    <a:srgbClr val="E2E6BC"/>
    <a:srgbClr val="FAEAA8"/>
    <a:srgbClr val="F9E695"/>
    <a:srgbClr val="FBEF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058" autoAdjust="0"/>
    <p:restoredTop sz="63519" autoAdjust="0"/>
  </p:normalViewPr>
  <p:slideViewPr>
    <p:cSldViewPr>
      <p:cViewPr varScale="1">
        <p:scale>
          <a:sx n="46" d="100"/>
          <a:sy n="46" d="100"/>
        </p:scale>
        <p:origin x="1411"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D670DF-AED7-42BC-B53B-A4B7026BAF32}" type="doc">
      <dgm:prSet loTypeId="urn:microsoft.com/office/officeart/2005/8/layout/orgChart1" loCatId="hierarchy" qsTypeId="urn:microsoft.com/office/officeart/2005/8/quickstyle/simple3" qsCatId="simple" csTypeId="urn:microsoft.com/office/officeart/2005/8/colors/colorful5" csCatId="colorful" phldr="1"/>
      <dgm:spPr/>
      <dgm:t>
        <a:bodyPr/>
        <a:lstStyle/>
        <a:p>
          <a:endParaRPr lang="en-US"/>
        </a:p>
      </dgm:t>
    </dgm:pt>
    <dgm:pt modelId="{ABC9D0E9-7554-44CA-85B2-E655D056CDF5}">
      <dgm:prSet phldrT="[Text]" custT="1"/>
      <dgm:spPr/>
      <dgm:t>
        <a:bodyPr/>
        <a:lstStyle/>
        <a:p>
          <a:r>
            <a:rPr lang="en-US" sz="1600" b="1" dirty="0" smtClean="0"/>
            <a:t>Response</a:t>
          </a:r>
          <a:endParaRPr lang="en-US" sz="1600" b="1" dirty="0"/>
        </a:p>
      </dgm:t>
    </dgm:pt>
    <dgm:pt modelId="{69C6B53E-447D-4973-8574-1F4E13813C51}" type="parTrans" cxnId="{20A5CFF7-91BD-4B78-B583-B5569F4C15D2}">
      <dgm:prSet/>
      <dgm:spPr/>
      <dgm:t>
        <a:bodyPr/>
        <a:lstStyle/>
        <a:p>
          <a:endParaRPr lang="en-US"/>
        </a:p>
      </dgm:t>
    </dgm:pt>
    <dgm:pt modelId="{546896EF-66C5-40E9-A407-AA431B0DE5CD}" type="sibTrans" cxnId="{20A5CFF7-91BD-4B78-B583-B5569F4C15D2}">
      <dgm:prSet/>
      <dgm:spPr/>
      <dgm:t>
        <a:bodyPr/>
        <a:lstStyle/>
        <a:p>
          <a:endParaRPr lang="en-US"/>
        </a:p>
      </dgm:t>
    </dgm:pt>
    <dgm:pt modelId="{AB2A7A8B-50BF-4AB1-92A0-FDF5712B6962}">
      <dgm:prSet phldrT="[Text]" custT="1"/>
      <dgm:spPr/>
      <dgm:t>
        <a:bodyPr/>
        <a:lstStyle/>
        <a:p>
          <a:r>
            <a:rPr lang="en-US" sz="1600" b="1" dirty="0" smtClean="0"/>
            <a:t>Chemical </a:t>
          </a:r>
          <a:r>
            <a:rPr lang="en-US" sz="1600" b="1" dirty="0"/>
            <a:t>Controls</a:t>
          </a:r>
        </a:p>
      </dgm:t>
    </dgm:pt>
    <dgm:pt modelId="{6C2E0100-7276-4A91-9930-D3807AA366D8}" type="parTrans" cxnId="{24A95452-8485-4253-8A4D-1D032193A150}">
      <dgm:prSet/>
      <dgm:spPr/>
      <dgm:t>
        <a:bodyPr/>
        <a:lstStyle/>
        <a:p>
          <a:endParaRPr lang="en-US"/>
        </a:p>
      </dgm:t>
    </dgm:pt>
    <dgm:pt modelId="{AA0A8DC4-8ECF-402B-B43D-DFA701CAF57D}" type="sibTrans" cxnId="{24A95452-8485-4253-8A4D-1D032193A150}">
      <dgm:prSet/>
      <dgm:spPr/>
      <dgm:t>
        <a:bodyPr/>
        <a:lstStyle/>
        <a:p>
          <a:endParaRPr lang="en-US"/>
        </a:p>
      </dgm:t>
    </dgm:pt>
    <dgm:pt modelId="{4969DB76-D4F8-4377-98FE-030F4DEAA790}">
      <dgm:prSet custT="1"/>
      <dgm:spPr/>
      <dgm:t>
        <a:bodyPr/>
        <a:lstStyle/>
        <a:p>
          <a:r>
            <a:rPr lang="en-US" sz="1600" b="1" dirty="0" smtClean="0"/>
            <a:t>Mechanical Controls</a:t>
          </a:r>
          <a:endParaRPr lang="en-US" sz="1600" b="1" dirty="0"/>
        </a:p>
      </dgm:t>
    </dgm:pt>
    <dgm:pt modelId="{6B518B50-72D7-49D1-A9BA-D2D77174757F}" type="parTrans" cxnId="{7A41F8D3-E788-488C-9371-DCFB3C914D26}">
      <dgm:prSet/>
      <dgm:spPr/>
      <dgm:t>
        <a:bodyPr/>
        <a:lstStyle/>
        <a:p>
          <a:endParaRPr lang="en-US"/>
        </a:p>
      </dgm:t>
    </dgm:pt>
    <dgm:pt modelId="{C7DB9983-CE7D-4A13-9B6D-DC657F7B583C}" type="sibTrans" cxnId="{7A41F8D3-E788-488C-9371-DCFB3C914D26}">
      <dgm:prSet/>
      <dgm:spPr/>
      <dgm:t>
        <a:bodyPr/>
        <a:lstStyle/>
        <a:p>
          <a:endParaRPr lang="en-US"/>
        </a:p>
      </dgm:t>
    </dgm:pt>
    <dgm:pt modelId="{9C0C9CEB-00B8-4384-9C11-380BB7466201}" type="pres">
      <dgm:prSet presAssocID="{BCD670DF-AED7-42BC-B53B-A4B7026BAF32}" presName="hierChild1" presStyleCnt="0">
        <dgm:presLayoutVars>
          <dgm:orgChart val="1"/>
          <dgm:chPref val="1"/>
          <dgm:dir/>
          <dgm:animOne val="branch"/>
          <dgm:animLvl val="lvl"/>
          <dgm:resizeHandles/>
        </dgm:presLayoutVars>
      </dgm:prSet>
      <dgm:spPr/>
      <dgm:t>
        <a:bodyPr/>
        <a:lstStyle/>
        <a:p>
          <a:endParaRPr lang="en-US"/>
        </a:p>
      </dgm:t>
    </dgm:pt>
    <dgm:pt modelId="{C5F8D725-90E7-4FEA-95F2-8A7767891941}" type="pres">
      <dgm:prSet presAssocID="{ABC9D0E9-7554-44CA-85B2-E655D056CDF5}" presName="hierRoot1" presStyleCnt="0">
        <dgm:presLayoutVars>
          <dgm:hierBranch/>
        </dgm:presLayoutVars>
      </dgm:prSet>
      <dgm:spPr/>
    </dgm:pt>
    <dgm:pt modelId="{27F98F1E-6B40-468A-996C-316983E9B15E}" type="pres">
      <dgm:prSet presAssocID="{ABC9D0E9-7554-44CA-85B2-E655D056CDF5}" presName="rootComposite1" presStyleCnt="0"/>
      <dgm:spPr/>
    </dgm:pt>
    <dgm:pt modelId="{5E36056A-4F61-497B-920B-4FF45C342EB9}" type="pres">
      <dgm:prSet presAssocID="{ABC9D0E9-7554-44CA-85B2-E655D056CDF5}" presName="rootText1" presStyleLbl="node0" presStyleIdx="0" presStyleCnt="1" custLinFactNeighborX="-443" custLinFactNeighborY="-64">
        <dgm:presLayoutVars>
          <dgm:chPref val="3"/>
        </dgm:presLayoutVars>
      </dgm:prSet>
      <dgm:spPr/>
      <dgm:t>
        <a:bodyPr/>
        <a:lstStyle/>
        <a:p>
          <a:endParaRPr lang="en-US"/>
        </a:p>
      </dgm:t>
    </dgm:pt>
    <dgm:pt modelId="{6F28B798-AAFD-4CF9-BC4F-D8533146C3C2}" type="pres">
      <dgm:prSet presAssocID="{ABC9D0E9-7554-44CA-85B2-E655D056CDF5}" presName="rootConnector1" presStyleLbl="node1" presStyleIdx="0" presStyleCnt="0"/>
      <dgm:spPr/>
      <dgm:t>
        <a:bodyPr/>
        <a:lstStyle/>
        <a:p>
          <a:endParaRPr lang="en-US"/>
        </a:p>
      </dgm:t>
    </dgm:pt>
    <dgm:pt modelId="{7EE62C2C-742A-4501-B6EB-93E3E02E29B0}" type="pres">
      <dgm:prSet presAssocID="{ABC9D0E9-7554-44CA-85B2-E655D056CDF5}" presName="hierChild2" presStyleCnt="0"/>
      <dgm:spPr/>
    </dgm:pt>
    <dgm:pt modelId="{5ABDB320-289F-46C7-8839-9BFBF8DDFF62}" type="pres">
      <dgm:prSet presAssocID="{6C2E0100-7276-4A91-9930-D3807AA366D8}" presName="Name35" presStyleLbl="parChTrans1D2" presStyleIdx="0" presStyleCnt="2"/>
      <dgm:spPr/>
      <dgm:t>
        <a:bodyPr/>
        <a:lstStyle/>
        <a:p>
          <a:endParaRPr lang="en-US"/>
        </a:p>
      </dgm:t>
    </dgm:pt>
    <dgm:pt modelId="{4B459608-8C3E-4BE8-8CAA-16C16DA3F77B}" type="pres">
      <dgm:prSet presAssocID="{AB2A7A8B-50BF-4AB1-92A0-FDF5712B6962}" presName="hierRoot2" presStyleCnt="0">
        <dgm:presLayoutVars>
          <dgm:hierBranch val="init"/>
        </dgm:presLayoutVars>
      </dgm:prSet>
      <dgm:spPr/>
    </dgm:pt>
    <dgm:pt modelId="{E1BDA394-25B5-492A-9BFB-1E19A6CE1CBB}" type="pres">
      <dgm:prSet presAssocID="{AB2A7A8B-50BF-4AB1-92A0-FDF5712B6962}" presName="rootComposite" presStyleCnt="0"/>
      <dgm:spPr/>
    </dgm:pt>
    <dgm:pt modelId="{95117845-287C-4B69-8542-C76E8B09D845}" type="pres">
      <dgm:prSet presAssocID="{AB2A7A8B-50BF-4AB1-92A0-FDF5712B6962}" presName="rootText" presStyleLbl="node2" presStyleIdx="0" presStyleCnt="2">
        <dgm:presLayoutVars>
          <dgm:chPref val="3"/>
        </dgm:presLayoutVars>
      </dgm:prSet>
      <dgm:spPr/>
      <dgm:t>
        <a:bodyPr/>
        <a:lstStyle/>
        <a:p>
          <a:endParaRPr lang="en-US"/>
        </a:p>
      </dgm:t>
    </dgm:pt>
    <dgm:pt modelId="{BE3C938C-6C9C-40DE-91C6-5A6E38CBEAED}" type="pres">
      <dgm:prSet presAssocID="{AB2A7A8B-50BF-4AB1-92A0-FDF5712B6962}" presName="rootConnector" presStyleLbl="node2" presStyleIdx="0" presStyleCnt="2"/>
      <dgm:spPr/>
      <dgm:t>
        <a:bodyPr/>
        <a:lstStyle/>
        <a:p>
          <a:endParaRPr lang="en-US"/>
        </a:p>
      </dgm:t>
    </dgm:pt>
    <dgm:pt modelId="{8303C5B7-9E05-487A-8791-9A6C1591E14D}" type="pres">
      <dgm:prSet presAssocID="{AB2A7A8B-50BF-4AB1-92A0-FDF5712B6962}" presName="hierChild4" presStyleCnt="0"/>
      <dgm:spPr/>
    </dgm:pt>
    <dgm:pt modelId="{962ECBCD-A3C3-4A73-8259-97892368E4F5}" type="pres">
      <dgm:prSet presAssocID="{AB2A7A8B-50BF-4AB1-92A0-FDF5712B6962}" presName="hierChild5" presStyleCnt="0"/>
      <dgm:spPr/>
    </dgm:pt>
    <dgm:pt modelId="{8F427B16-12AE-4169-A939-71009ECA9413}" type="pres">
      <dgm:prSet presAssocID="{6B518B50-72D7-49D1-A9BA-D2D77174757F}" presName="Name35" presStyleLbl="parChTrans1D2" presStyleIdx="1" presStyleCnt="2"/>
      <dgm:spPr/>
      <dgm:t>
        <a:bodyPr/>
        <a:lstStyle/>
        <a:p>
          <a:endParaRPr lang="en-US"/>
        </a:p>
      </dgm:t>
    </dgm:pt>
    <dgm:pt modelId="{50A8009E-DD50-4C30-823B-955AEDD10B3A}" type="pres">
      <dgm:prSet presAssocID="{4969DB76-D4F8-4377-98FE-030F4DEAA790}" presName="hierRoot2" presStyleCnt="0">
        <dgm:presLayoutVars>
          <dgm:hierBranch val="init"/>
        </dgm:presLayoutVars>
      </dgm:prSet>
      <dgm:spPr/>
    </dgm:pt>
    <dgm:pt modelId="{F96C310A-1B79-436F-B35C-84799EF7F3C9}" type="pres">
      <dgm:prSet presAssocID="{4969DB76-D4F8-4377-98FE-030F4DEAA790}" presName="rootComposite" presStyleCnt="0"/>
      <dgm:spPr/>
    </dgm:pt>
    <dgm:pt modelId="{6E2E62FD-82E9-4D06-9BCA-CD78074121F1}" type="pres">
      <dgm:prSet presAssocID="{4969DB76-D4F8-4377-98FE-030F4DEAA790}" presName="rootText" presStyleLbl="node2" presStyleIdx="1" presStyleCnt="2">
        <dgm:presLayoutVars>
          <dgm:chPref val="3"/>
        </dgm:presLayoutVars>
      </dgm:prSet>
      <dgm:spPr/>
      <dgm:t>
        <a:bodyPr/>
        <a:lstStyle/>
        <a:p>
          <a:endParaRPr lang="en-US"/>
        </a:p>
      </dgm:t>
    </dgm:pt>
    <dgm:pt modelId="{09E80874-3380-43C7-9A92-ADE3320BE37D}" type="pres">
      <dgm:prSet presAssocID="{4969DB76-D4F8-4377-98FE-030F4DEAA790}" presName="rootConnector" presStyleLbl="node2" presStyleIdx="1" presStyleCnt="2"/>
      <dgm:spPr/>
      <dgm:t>
        <a:bodyPr/>
        <a:lstStyle/>
        <a:p>
          <a:endParaRPr lang="en-US"/>
        </a:p>
      </dgm:t>
    </dgm:pt>
    <dgm:pt modelId="{B06B50C8-6DF7-49FB-968F-24B117FA395D}" type="pres">
      <dgm:prSet presAssocID="{4969DB76-D4F8-4377-98FE-030F4DEAA790}" presName="hierChild4" presStyleCnt="0"/>
      <dgm:spPr/>
    </dgm:pt>
    <dgm:pt modelId="{040F5603-00C5-48BD-A736-EB52F7451ABF}" type="pres">
      <dgm:prSet presAssocID="{4969DB76-D4F8-4377-98FE-030F4DEAA790}" presName="hierChild5" presStyleCnt="0"/>
      <dgm:spPr/>
    </dgm:pt>
    <dgm:pt modelId="{0B49330E-E838-4458-BD1B-4BE890484449}" type="pres">
      <dgm:prSet presAssocID="{ABC9D0E9-7554-44CA-85B2-E655D056CDF5}" presName="hierChild3" presStyleCnt="0"/>
      <dgm:spPr/>
    </dgm:pt>
  </dgm:ptLst>
  <dgm:cxnLst>
    <dgm:cxn modelId="{74D963FF-56B5-45EE-B272-6167A89D0FFC}" type="presOf" srcId="{4969DB76-D4F8-4377-98FE-030F4DEAA790}" destId="{09E80874-3380-43C7-9A92-ADE3320BE37D}" srcOrd="1" destOrd="0" presId="urn:microsoft.com/office/officeart/2005/8/layout/orgChart1"/>
    <dgm:cxn modelId="{7A41F8D3-E788-488C-9371-DCFB3C914D26}" srcId="{ABC9D0E9-7554-44CA-85B2-E655D056CDF5}" destId="{4969DB76-D4F8-4377-98FE-030F4DEAA790}" srcOrd="1" destOrd="0" parTransId="{6B518B50-72D7-49D1-A9BA-D2D77174757F}" sibTransId="{C7DB9983-CE7D-4A13-9B6D-DC657F7B583C}"/>
    <dgm:cxn modelId="{1450D2F7-28FB-4BE4-B72D-61BFCD760718}" type="presOf" srcId="{AB2A7A8B-50BF-4AB1-92A0-FDF5712B6962}" destId="{BE3C938C-6C9C-40DE-91C6-5A6E38CBEAED}" srcOrd="1" destOrd="0" presId="urn:microsoft.com/office/officeart/2005/8/layout/orgChart1"/>
    <dgm:cxn modelId="{AE5D061A-62C8-4443-8647-0A9198FBB242}" type="presOf" srcId="{4969DB76-D4F8-4377-98FE-030F4DEAA790}" destId="{6E2E62FD-82E9-4D06-9BCA-CD78074121F1}" srcOrd="0" destOrd="0" presId="urn:microsoft.com/office/officeart/2005/8/layout/orgChart1"/>
    <dgm:cxn modelId="{F077C6E3-9E51-4602-8449-13D85E9BB7EA}" type="presOf" srcId="{ABC9D0E9-7554-44CA-85B2-E655D056CDF5}" destId="{5E36056A-4F61-497B-920B-4FF45C342EB9}" srcOrd="0" destOrd="0" presId="urn:microsoft.com/office/officeart/2005/8/layout/orgChart1"/>
    <dgm:cxn modelId="{24A95452-8485-4253-8A4D-1D032193A150}" srcId="{ABC9D0E9-7554-44CA-85B2-E655D056CDF5}" destId="{AB2A7A8B-50BF-4AB1-92A0-FDF5712B6962}" srcOrd="0" destOrd="0" parTransId="{6C2E0100-7276-4A91-9930-D3807AA366D8}" sibTransId="{AA0A8DC4-8ECF-402B-B43D-DFA701CAF57D}"/>
    <dgm:cxn modelId="{20A5CFF7-91BD-4B78-B583-B5569F4C15D2}" srcId="{BCD670DF-AED7-42BC-B53B-A4B7026BAF32}" destId="{ABC9D0E9-7554-44CA-85B2-E655D056CDF5}" srcOrd="0" destOrd="0" parTransId="{69C6B53E-447D-4973-8574-1F4E13813C51}" sibTransId="{546896EF-66C5-40E9-A407-AA431B0DE5CD}"/>
    <dgm:cxn modelId="{6BC8BE37-BC1E-4BCC-9050-452618B5D52F}" type="presOf" srcId="{AB2A7A8B-50BF-4AB1-92A0-FDF5712B6962}" destId="{95117845-287C-4B69-8542-C76E8B09D845}" srcOrd="0" destOrd="0" presId="urn:microsoft.com/office/officeart/2005/8/layout/orgChart1"/>
    <dgm:cxn modelId="{E8A79E80-E3CE-44B3-AC27-604FCCEEE02B}" type="presOf" srcId="{6C2E0100-7276-4A91-9930-D3807AA366D8}" destId="{5ABDB320-289F-46C7-8839-9BFBF8DDFF62}" srcOrd="0" destOrd="0" presId="urn:microsoft.com/office/officeart/2005/8/layout/orgChart1"/>
    <dgm:cxn modelId="{4B520952-96B2-42C2-A92F-F00BEE737BEA}" type="presOf" srcId="{BCD670DF-AED7-42BC-B53B-A4B7026BAF32}" destId="{9C0C9CEB-00B8-4384-9C11-380BB7466201}" srcOrd="0" destOrd="0" presId="urn:microsoft.com/office/officeart/2005/8/layout/orgChart1"/>
    <dgm:cxn modelId="{B5952F23-94B7-47B9-A0A9-24C37B6E46B2}" type="presOf" srcId="{ABC9D0E9-7554-44CA-85B2-E655D056CDF5}" destId="{6F28B798-AAFD-4CF9-BC4F-D8533146C3C2}" srcOrd="1" destOrd="0" presId="urn:microsoft.com/office/officeart/2005/8/layout/orgChart1"/>
    <dgm:cxn modelId="{F4EC27D3-75BD-4E46-A2D8-8CD09D46FAD1}" type="presOf" srcId="{6B518B50-72D7-49D1-A9BA-D2D77174757F}" destId="{8F427B16-12AE-4169-A939-71009ECA9413}" srcOrd="0" destOrd="0" presId="urn:microsoft.com/office/officeart/2005/8/layout/orgChart1"/>
    <dgm:cxn modelId="{8C4D5EA6-EEE3-4AAB-879B-2D355004ABF5}" type="presParOf" srcId="{9C0C9CEB-00B8-4384-9C11-380BB7466201}" destId="{C5F8D725-90E7-4FEA-95F2-8A7767891941}" srcOrd="0" destOrd="0" presId="urn:microsoft.com/office/officeart/2005/8/layout/orgChart1"/>
    <dgm:cxn modelId="{90B7B5F0-88A4-4EFA-97FD-1ECE0731AF24}" type="presParOf" srcId="{C5F8D725-90E7-4FEA-95F2-8A7767891941}" destId="{27F98F1E-6B40-468A-996C-316983E9B15E}" srcOrd="0" destOrd="0" presId="urn:microsoft.com/office/officeart/2005/8/layout/orgChart1"/>
    <dgm:cxn modelId="{FE802FCE-8E54-467A-877B-84F19F308330}" type="presParOf" srcId="{27F98F1E-6B40-468A-996C-316983E9B15E}" destId="{5E36056A-4F61-497B-920B-4FF45C342EB9}" srcOrd="0" destOrd="0" presId="urn:microsoft.com/office/officeart/2005/8/layout/orgChart1"/>
    <dgm:cxn modelId="{10B5877D-EBAC-4CF5-A67F-8EC356058E4A}" type="presParOf" srcId="{27F98F1E-6B40-468A-996C-316983E9B15E}" destId="{6F28B798-AAFD-4CF9-BC4F-D8533146C3C2}" srcOrd="1" destOrd="0" presId="urn:microsoft.com/office/officeart/2005/8/layout/orgChart1"/>
    <dgm:cxn modelId="{EDE61947-65C2-4B16-A0E1-94C9FC156C60}" type="presParOf" srcId="{C5F8D725-90E7-4FEA-95F2-8A7767891941}" destId="{7EE62C2C-742A-4501-B6EB-93E3E02E29B0}" srcOrd="1" destOrd="0" presId="urn:microsoft.com/office/officeart/2005/8/layout/orgChart1"/>
    <dgm:cxn modelId="{5E4EEAF6-D924-48D2-AA9A-D056133A5936}" type="presParOf" srcId="{7EE62C2C-742A-4501-B6EB-93E3E02E29B0}" destId="{5ABDB320-289F-46C7-8839-9BFBF8DDFF62}" srcOrd="0" destOrd="0" presId="urn:microsoft.com/office/officeart/2005/8/layout/orgChart1"/>
    <dgm:cxn modelId="{7BDB8758-3F0E-4CE0-B4A0-1A8B64CE1326}" type="presParOf" srcId="{7EE62C2C-742A-4501-B6EB-93E3E02E29B0}" destId="{4B459608-8C3E-4BE8-8CAA-16C16DA3F77B}" srcOrd="1" destOrd="0" presId="urn:microsoft.com/office/officeart/2005/8/layout/orgChart1"/>
    <dgm:cxn modelId="{79BFD92C-85FF-49AE-A40C-FFCC0F18FB44}" type="presParOf" srcId="{4B459608-8C3E-4BE8-8CAA-16C16DA3F77B}" destId="{E1BDA394-25B5-492A-9BFB-1E19A6CE1CBB}" srcOrd="0" destOrd="0" presId="urn:microsoft.com/office/officeart/2005/8/layout/orgChart1"/>
    <dgm:cxn modelId="{4DBAD959-4EA1-433A-B6C2-8C566E3DD8FB}" type="presParOf" srcId="{E1BDA394-25B5-492A-9BFB-1E19A6CE1CBB}" destId="{95117845-287C-4B69-8542-C76E8B09D845}" srcOrd="0" destOrd="0" presId="urn:microsoft.com/office/officeart/2005/8/layout/orgChart1"/>
    <dgm:cxn modelId="{6308564E-9C0B-4B61-A849-93DC034750F4}" type="presParOf" srcId="{E1BDA394-25B5-492A-9BFB-1E19A6CE1CBB}" destId="{BE3C938C-6C9C-40DE-91C6-5A6E38CBEAED}" srcOrd="1" destOrd="0" presId="urn:microsoft.com/office/officeart/2005/8/layout/orgChart1"/>
    <dgm:cxn modelId="{4AD8D54A-21B7-44E7-B0EE-29F36D5B0652}" type="presParOf" srcId="{4B459608-8C3E-4BE8-8CAA-16C16DA3F77B}" destId="{8303C5B7-9E05-487A-8791-9A6C1591E14D}" srcOrd="1" destOrd="0" presId="urn:microsoft.com/office/officeart/2005/8/layout/orgChart1"/>
    <dgm:cxn modelId="{46CC4569-26E1-490B-A1F0-F4F2C1CFF4F6}" type="presParOf" srcId="{4B459608-8C3E-4BE8-8CAA-16C16DA3F77B}" destId="{962ECBCD-A3C3-4A73-8259-97892368E4F5}" srcOrd="2" destOrd="0" presId="urn:microsoft.com/office/officeart/2005/8/layout/orgChart1"/>
    <dgm:cxn modelId="{BB957DFC-75B1-4E9F-A00A-881F2C62ADEF}" type="presParOf" srcId="{7EE62C2C-742A-4501-B6EB-93E3E02E29B0}" destId="{8F427B16-12AE-4169-A939-71009ECA9413}" srcOrd="2" destOrd="0" presId="urn:microsoft.com/office/officeart/2005/8/layout/orgChart1"/>
    <dgm:cxn modelId="{7A69C0BD-4DF8-4A32-B524-72E4A1024ED8}" type="presParOf" srcId="{7EE62C2C-742A-4501-B6EB-93E3E02E29B0}" destId="{50A8009E-DD50-4C30-823B-955AEDD10B3A}" srcOrd="3" destOrd="0" presId="urn:microsoft.com/office/officeart/2005/8/layout/orgChart1"/>
    <dgm:cxn modelId="{C0F9D6FB-6FB9-4C3A-846D-8BA0DAF59DF2}" type="presParOf" srcId="{50A8009E-DD50-4C30-823B-955AEDD10B3A}" destId="{F96C310A-1B79-436F-B35C-84799EF7F3C9}" srcOrd="0" destOrd="0" presId="urn:microsoft.com/office/officeart/2005/8/layout/orgChart1"/>
    <dgm:cxn modelId="{7A12FC53-A3A7-4756-8E7D-AD098647613E}" type="presParOf" srcId="{F96C310A-1B79-436F-B35C-84799EF7F3C9}" destId="{6E2E62FD-82E9-4D06-9BCA-CD78074121F1}" srcOrd="0" destOrd="0" presId="urn:microsoft.com/office/officeart/2005/8/layout/orgChart1"/>
    <dgm:cxn modelId="{177554EE-A1C1-4B16-BED8-C8803FB932C7}" type="presParOf" srcId="{F96C310A-1B79-436F-B35C-84799EF7F3C9}" destId="{09E80874-3380-43C7-9A92-ADE3320BE37D}" srcOrd="1" destOrd="0" presId="urn:microsoft.com/office/officeart/2005/8/layout/orgChart1"/>
    <dgm:cxn modelId="{D054E3F4-2C9B-4468-96B4-221AA36B45F2}" type="presParOf" srcId="{50A8009E-DD50-4C30-823B-955AEDD10B3A}" destId="{B06B50C8-6DF7-49FB-968F-24B117FA395D}" srcOrd="1" destOrd="0" presId="urn:microsoft.com/office/officeart/2005/8/layout/orgChart1"/>
    <dgm:cxn modelId="{59AC5756-4816-4EA6-AC61-5F5A92C4D826}" type="presParOf" srcId="{50A8009E-DD50-4C30-823B-955AEDD10B3A}" destId="{040F5603-00C5-48BD-A736-EB52F7451ABF}" srcOrd="2" destOrd="0" presId="urn:microsoft.com/office/officeart/2005/8/layout/orgChart1"/>
    <dgm:cxn modelId="{F95E9A8E-4A0E-4251-8B88-1536D3CC1179}" type="presParOf" srcId="{C5F8D725-90E7-4FEA-95F2-8A7767891941}" destId="{0B49330E-E838-4458-BD1B-4BE890484449}"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D670DF-AED7-42BC-B53B-A4B7026BAF32}" type="doc">
      <dgm:prSet loTypeId="urn:microsoft.com/office/officeart/2005/8/layout/orgChart1" loCatId="hierarchy" qsTypeId="urn:microsoft.com/office/officeart/2005/8/quickstyle/simple3" qsCatId="simple" csTypeId="urn:microsoft.com/office/officeart/2005/8/colors/colorful5" csCatId="colorful" phldr="1"/>
      <dgm:spPr/>
      <dgm:t>
        <a:bodyPr/>
        <a:lstStyle/>
        <a:p>
          <a:endParaRPr lang="en-US"/>
        </a:p>
      </dgm:t>
    </dgm:pt>
    <dgm:pt modelId="{ABC9D0E9-7554-44CA-85B2-E655D056CDF5}">
      <dgm:prSet phldrT="[Text]" custT="1"/>
      <dgm:spPr/>
      <dgm:t>
        <a:bodyPr/>
        <a:lstStyle/>
        <a:p>
          <a:r>
            <a:rPr lang="en-US" sz="1600" b="1" dirty="0"/>
            <a:t>Prevention</a:t>
          </a:r>
        </a:p>
      </dgm:t>
    </dgm:pt>
    <dgm:pt modelId="{69C6B53E-447D-4973-8574-1F4E13813C51}" type="parTrans" cxnId="{20A5CFF7-91BD-4B78-B583-B5569F4C15D2}">
      <dgm:prSet/>
      <dgm:spPr/>
      <dgm:t>
        <a:bodyPr/>
        <a:lstStyle/>
        <a:p>
          <a:endParaRPr lang="en-US"/>
        </a:p>
      </dgm:t>
    </dgm:pt>
    <dgm:pt modelId="{546896EF-66C5-40E9-A407-AA431B0DE5CD}" type="sibTrans" cxnId="{20A5CFF7-91BD-4B78-B583-B5569F4C15D2}">
      <dgm:prSet/>
      <dgm:spPr/>
      <dgm:t>
        <a:bodyPr/>
        <a:lstStyle/>
        <a:p>
          <a:endParaRPr lang="en-US"/>
        </a:p>
      </dgm:t>
    </dgm:pt>
    <dgm:pt modelId="{AB2A7A8B-50BF-4AB1-92A0-FDF5712B6962}">
      <dgm:prSet phldrT="[Text]"/>
      <dgm:spPr/>
      <dgm:t>
        <a:bodyPr/>
        <a:lstStyle/>
        <a:p>
          <a:r>
            <a:rPr lang="en-US" b="1" dirty="0"/>
            <a:t>Cultural Controls</a:t>
          </a:r>
        </a:p>
      </dgm:t>
    </dgm:pt>
    <dgm:pt modelId="{6C2E0100-7276-4A91-9930-D3807AA366D8}" type="parTrans" cxnId="{24A95452-8485-4253-8A4D-1D032193A150}">
      <dgm:prSet/>
      <dgm:spPr/>
      <dgm:t>
        <a:bodyPr/>
        <a:lstStyle/>
        <a:p>
          <a:endParaRPr lang="en-US"/>
        </a:p>
      </dgm:t>
    </dgm:pt>
    <dgm:pt modelId="{AA0A8DC4-8ECF-402B-B43D-DFA701CAF57D}" type="sibTrans" cxnId="{24A95452-8485-4253-8A4D-1D032193A150}">
      <dgm:prSet/>
      <dgm:spPr/>
      <dgm:t>
        <a:bodyPr/>
        <a:lstStyle/>
        <a:p>
          <a:endParaRPr lang="en-US"/>
        </a:p>
      </dgm:t>
    </dgm:pt>
    <dgm:pt modelId="{1336EBD5-7715-4E48-BA73-7C6DCA42066D}">
      <dgm:prSet phldrT="[Text]"/>
      <dgm:spPr/>
      <dgm:t>
        <a:bodyPr/>
        <a:lstStyle/>
        <a:p>
          <a:r>
            <a:rPr lang="en-US" b="1" dirty="0"/>
            <a:t>Resistant Varieties</a:t>
          </a:r>
        </a:p>
      </dgm:t>
    </dgm:pt>
    <dgm:pt modelId="{89CFD904-0F4D-4C28-B3B0-9B2E22ACE289}" type="parTrans" cxnId="{57261F70-D799-4D29-B7A5-644C5D3F24A6}">
      <dgm:prSet/>
      <dgm:spPr/>
      <dgm:t>
        <a:bodyPr/>
        <a:lstStyle/>
        <a:p>
          <a:endParaRPr lang="en-US"/>
        </a:p>
      </dgm:t>
    </dgm:pt>
    <dgm:pt modelId="{D907CABB-83AB-46D4-965A-BB309A88FED8}" type="sibTrans" cxnId="{57261F70-D799-4D29-B7A5-644C5D3F24A6}">
      <dgm:prSet/>
      <dgm:spPr/>
      <dgm:t>
        <a:bodyPr/>
        <a:lstStyle/>
        <a:p>
          <a:endParaRPr lang="en-US"/>
        </a:p>
      </dgm:t>
    </dgm:pt>
    <dgm:pt modelId="{3C88434B-337B-4392-BBE0-2E713BB7CC7D}">
      <dgm:prSet phldrT="[Text]"/>
      <dgm:spPr/>
      <dgm:t>
        <a:bodyPr/>
        <a:lstStyle/>
        <a:p>
          <a:r>
            <a:rPr lang="en-US" b="1" dirty="0"/>
            <a:t>Biological Controls</a:t>
          </a:r>
        </a:p>
      </dgm:t>
    </dgm:pt>
    <dgm:pt modelId="{6261D772-4BA7-404C-A463-3EDF296837D5}" type="parTrans" cxnId="{4617BBB3-B527-4934-A3DD-9C4AA6F29411}">
      <dgm:prSet/>
      <dgm:spPr/>
      <dgm:t>
        <a:bodyPr/>
        <a:lstStyle/>
        <a:p>
          <a:endParaRPr lang="en-US"/>
        </a:p>
      </dgm:t>
    </dgm:pt>
    <dgm:pt modelId="{2C3571B8-AB22-4656-B493-A0C2FC2ACD9E}" type="sibTrans" cxnId="{4617BBB3-B527-4934-A3DD-9C4AA6F29411}">
      <dgm:prSet/>
      <dgm:spPr/>
      <dgm:t>
        <a:bodyPr/>
        <a:lstStyle/>
        <a:p>
          <a:endParaRPr lang="en-US"/>
        </a:p>
      </dgm:t>
    </dgm:pt>
    <dgm:pt modelId="{FE61E136-1436-4B01-A26F-304AFF29FF79}">
      <dgm:prSet/>
      <dgm:spPr/>
      <dgm:t>
        <a:bodyPr/>
        <a:lstStyle/>
        <a:p>
          <a:r>
            <a:rPr lang="en-US" dirty="0"/>
            <a:t>Trap Crops</a:t>
          </a:r>
        </a:p>
      </dgm:t>
    </dgm:pt>
    <dgm:pt modelId="{5893372F-0A16-4772-812B-91B669348490}" type="parTrans" cxnId="{23E0279F-1940-46B9-947C-2B19E5DFCD21}">
      <dgm:prSet/>
      <dgm:spPr/>
      <dgm:t>
        <a:bodyPr/>
        <a:lstStyle/>
        <a:p>
          <a:endParaRPr lang="en-US"/>
        </a:p>
      </dgm:t>
    </dgm:pt>
    <dgm:pt modelId="{FEBF2D04-F193-48CA-AD32-ACC2A62DAF60}" type="sibTrans" cxnId="{23E0279F-1940-46B9-947C-2B19E5DFCD21}">
      <dgm:prSet/>
      <dgm:spPr/>
      <dgm:t>
        <a:bodyPr/>
        <a:lstStyle/>
        <a:p>
          <a:endParaRPr lang="en-US"/>
        </a:p>
      </dgm:t>
    </dgm:pt>
    <dgm:pt modelId="{7D01A61A-1DAA-4E7F-8106-294AA3708A13}">
      <dgm:prSet/>
      <dgm:spPr/>
      <dgm:t>
        <a:bodyPr/>
        <a:lstStyle/>
        <a:p>
          <a:r>
            <a:rPr lang="en-US" dirty="0"/>
            <a:t>Crop Rotation</a:t>
          </a:r>
        </a:p>
      </dgm:t>
    </dgm:pt>
    <dgm:pt modelId="{7575D146-5793-4C97-B48D-781941C819C6}" type="parTrans" cxnId="{30243C81-8842-43A1-A478-F3337C546356}">
      <dgm:prSet/>
      <dgm:spPr/>
      <dgm:t>
        <a:bodyPr/>
        <a:lstStyle/>
        <a:p>
          <a:endParaRPr lang="en-US"/>
        </a:p>
      </dgm:t>
    </dgm:pt>
    <dgm:pt modelId="{0C1CC17D-89B1-4215-967D-F759DA4C10A4}" type="sibTrans" cxnId="{30243C81-8842-43A1-A478-F3337C546356}">
      <dgm:prSet/>
      <dgm:spPr/>
      <dgm:t>
        <a:bodyPr/>
        <a:lstStyle/>
        <a:p>
          <a:endParaRPr lang="en-US"/>
        </a:p>
      </dgm:t>
    </dgm:pt>
    <dgm:pt modelId="{61041433-205F-4A67-9906-4DAAFFA7C52A}">
      <dgm:prSet/>
      <dgm:spPr/>
      <dgm:t>
        <a:bodyPr/>
        <a:lstStyle/>
        <a:p>
          <a:r>
            <a:rPr lang="en-US"/>
            <a:t>Volunteer Control</a:t>
          </a:r>
        </a:p>
      </dgm:t>
    </dgm:pt>
    <dgm:pt modelId="{2B5AAE4D-B68B-428B-A6C4-92CF1E12F3CE}" type="parTrans" cxnId="{F493BACE-1DE6-4716-9016-06243A93FEB9}">
      <dgm:prSet/>
      <dgm:spPr/>
      <dgm:t>
        <a:bodyPr/>
        <a:lstStyle/>
        <a:p>
          <a:endParaRPr lang="en-US"/>
        </a:p>
      </dgm:t>
    </dgm:pt>
    <dgm:pt modelId="{20BF64CD-19C4-4219-AB21-2963891F2B6F}" type="sibTrans" cxnId="{F493BACE-1DE6-4716-9016-06243A93FEB9}">
      <dgm:prSet/>
      <dgm:spPr/>
      <dgm:t>
        <a:bodyPr/>
        <a:lstStyle/>
        <a:p>
          <a:endParaRPr lang="en-US"/>
        </a:p>
      </dgm:t>
    </dgm:pt>
    <dgm:pt modelId="{CADDCBEE-5948-4B7B-9969-64A716F1ABF6}">
      <dgm:prSet/>
      <dgm:spPr/>
      <dgm:t>
        <a:bodyPr/>
        <a:lstStyle/>
        <a:p>
          <a:r>
            <a:rPr lang="en-US"/>
            <a:t>Increased Seeding Rate</a:t>
          </a:r>
        </a:p>
      </dgm:t>
    </dgm:pt>
    <dgm:pt modelId="{5BB7FEB5-F8A7-45B7-BAE6-D9FDBBDD18C9}" type="parTrans" cxnId="{45992519-BA56-4C83-AC6A-8B9C64EDB8AF}">
      <dgm:prSet/>
      <dgm:spPr/>
      <dgm:t>
        <a:bodyPr/>
        <a:lstStyle/>
        <a:p>
          <a:endParaRPr lang="en-US"/>
        </a:p>
      </dgm:t>
    </dgm:pt>
    <dgm:pt modelId="{9A1FD6E3-4F7D-4274-A143-2B23B74CC632}" type="sibTrans" cxnId="{45992519-BA56-4C83-AC6A-8B9C64EDB8AF}">
      <dgm:prSet/>
      <dgm:spPr/>
      <dgm:t>
        <a:bodyPr/>
        <a:lstStyle/>
        <a:p>
          <a:endParaRPr lang="en-US"/>
        </a:p>
      </dgm:t>
    </dgm:pt>
    <dgm:pt modelId="{18C4612D-4678-4D14-A1FD-EDD057937EBD}">
      <dgm:prSet/>
      <dgm:spPr/>
      <dgm:t>
        <a:bodyPr/>
        <a:lstStyle/>
        <a:p>
          <a:r>
            <a:rPr lang="en-US"/>
            <a:t>Soil Fertility Management</a:t>
          </a:r>
        </a:p>
      </dgm:t>
    </dgm:pt>
    <dgm:pt modelId="{8E901D1B-7C94-4E89-B296-C8886C602247}" type="parTrans" cxnId="{15D1FEF0-E8F5-4608-8AB5-EA897D9348A3}">
      <dgm:prSet/>
      <dgm:spPr/>
      <dgm:t>
        <a:bodyPr/>
        <a:lstStyle/>
        <a:p>
          <a:endParaRPr lang="en-US"/>
        </a:p>
      </dgm:t>
    </dgm:pt>
    <dgm:pt modelId="{B7C94C30-A1C9-4498-99FF-0D59253648A3}" type="sibTrans" cxnId="{15D1FEF0-E8F5-4608-8AB5-EA897D9348A3}">
      <dgm:prSet/>
      <dgm:spPr/>
      <dgm:t>
        <a:bodyPr/>
        <a:lstStyle/>
        <a:p>
          <a:endParaRPr lang="en-US"/>
        </a:p>
      </dgm:t>
    </dgm:pt>
    <dgm:pt modelId="{9C0C9CEB-00B8-4384-9C11-380BB7466201}" type="pres">
      <dgm:prSet presAssocID="{BCD670DF-AED7-42BC-B53B-A4B7026BAF32}" presName="hierChild1" presStyleCnt="0">
        <dgm:presLayoutVars>
          <dgm:orgChart val="1"/>
          <dgm:chPref val="1"/>
          <dgm:dir/>
          <dgm:animOne val="branch"/>
          <dgm:animLvl val="lvl"/>
          <dgm:resizeHandles/>
        </dgm:presLayoutVars>
      </dgm:prSet>
      <dgm:spPr/>
      <dgm:t>
        <a:bodyPr/>
        <a:lstStyle/>
        <a:p>
          <a:endParaRPr lang="en-US"/>
        </a:p>
      </dgm:t>
    </dgm:pt>
    <dgm:pt modelId="{C5F8D725-90E7-4FEA-95F2-8A7767891941}" type="pres">
      <dgm:prSet presAssocID="{ABC9D0E9-7554-44CA-85B2-E655D056CDF5}" presName="hierRoot1" presStyleCnt="0">
        <dgm:presLayoutVars>
          <dgm:hierBranch/>
        </dgm:presLayoutVars>
      </dgm:prSet>
      <dgm:spPr/>
    </dgm:pt>
    <dgm:pt modelId="{27F98F1E-6B40-468A-996C-316983E9B15E}" type="pres">
      <dgm:prSet presAssocID="{ABC9D0E9-7554-44CA-85B2-E655D056CDF5}" presName="rootComposite1" presStyleCnt="0"/>
      <dgm:spPr/>
    </dgm:pt>
    <dgm:pt modelId="{5E36056A-4F61-497B-920B-4FF45C342EB9}" type="pres">
      <dgm:prSet presAssocID="{ABC9D0E9-7554-44CA-85B2-E655D056CDF5}" presName="rootText1" presStyleLbl="node0" presStyleIdx="0" presStyleCnt="1">
        <dgm:presLayoutVars>
          <dgm:chPref val="3"/>
        </dgm:presLayoutVars>
      </dgm:prSet>
      <dgm:spPr/>
      <dgm:t>
        <a:bodyPr/>
        <a:lstStyle/>
        <a:p>
          <a:endParaRPr lang="en-US"/>
        </a:p>
      </dgm:t>
    </dgm:pt>
    <dgm:pt modelId="{6F28B798-AAFD-4CF9-BC4F-D8533146C3C2}" type="pres">
      <dgm:prSet presAssocID="{ABC9D0E9-7554-44CA-85B2-E655D056CDF5}" presName="rootConnector1" presStyleLbl="node1" presStyleIdx="0" presStyleCnt="0"/>
      <dgm:spPr/>
      <dgm:t>
        <a:bodyPr/>
        <a:lstStyle/>
        <a:p>
          <a:endParaRPr lang="en-US"/>
        </a:p>
      </dgm:t>
    </dgm:pt>
    <dgm:pt modelId="{7EE62C2C-742A-4501-B6EB-93E3E02E29B0}" type="pres">
      <dgm:prSet presAssocID="{ABC9D0E9-7554-44CA-85B2-E655D056CDF5}" presName="hierChild2" presStyleCnt="0"/>
      <dgm:spPr/>
    </dgm:pt>
    <dgm:pt modelId="{5ABDB320-289F-46C7-8839-9BFBF8DDFF62}" type="pres">
      <dgm:prSet presAssocID="{6C2E0100-7276-4A91-9930-D3807AA366D8}" presName="Name35" presStyleLbl="parChTrans1D2" presStyleIdx="0" presStyleCnt="3"/>
      <dgm:spPr/>
      <dgm:t>
        <a:bodyPr/>
        <a:lstStyle/>
        <a:p>
          <a:endParaRPr lang="en-US"/>
        </a:p>
      </dgm:t>
    </dgm:pt>
    <dgm:pt modelId="{4B459608-8C3E-4BE8-8CAA-16C16DA3F77B}" type="pres">
      <dgm:prSet presAssocID="{AB2A7A8B-50BF-4AB1-92A0-FDF5712B6962}" presName="hierRoot2" presStyleCnt="0">
        <dgm:presLayoutVars>
          <dgm:hierBranch/>
        </dgm:presLayoutVars>
      </dgm:prSet>
      <dgm:spPr/>
    </dgm:pt>
    <dgm:pt modelId="{E1BDA394-25B5-492A-9BFB-1E19A6CE1CBB}" type="pres">
      <dgm:prSet presAssocID="{AB2A7A8B-50BF-4AB1-92A0-FDF5712B6962}" presName="rootComposite" presStyleCnt="0"/>
      <dgm:spPr/>
    </dgm:pt>
    <dgm:pt modelId="{95117845-287C-4B69-8542-C76E8B09D845}" type="pres">
      <dgm:prSet presAssocID="{AB2A7A8B-50BF-4AB1-92A0-FDF5712B6962}" presName="rootText" presStyleLbl="node2" presStyleIdx="0" presStyleCnt="3">
        <dgm:presLayoutVars>
          <dgm:chPref val="3"/>
        </dgm:presLayoutVars>
      </dgm:prSet>
      <dgm:spPr/>
      <dgm:t>
        <a:bodyPr/>
        <a:lstStyle/>
        <a:p>
          <a:endParaRPr lang="en-US"/>
        </a:p>
      </dgm:t>
    </dgm:pt>
    <dgm:pt modelId="{BE3C938C-6C9C-40DE-91C6-5A6E38CBEAED}" type="pres">
      <dgm:prSet presAssocID="{AB2A7A8B-50BF-4AB1-92A0-FDF5712B6962}" presName="rootConnector" presStyleLbl="node2" presStyleIdx="0" presStyleCnt="3"/>
      <dgm:spPr/>
      <dgm:t>
        <a:bodyPr/>
        <a:lstStyle/>
        <a:p>
          <a:endParaRPr lang="en-US"/>
        </a:p>
      </dgm:t>
    </dgm:pt>
    <dgm:pt modelId="{8303C5B7-9E05-487A-8791-9A6C1591E14D}" type="pres">
      <dgm:prSet presAssocID="{AB2A7A8B-50BF-4AB1-92A0-FDF5712B6962}" presName="hierChild4" presStyleCnt="0"/>
      <dgm:spPr/>
    </dgm:pt>
    <dgm:pt modelId="{7E5259C4-5D0A-4C79-9586-DCBF8802189B}" type="pres">
      <dgm:prSet presAssocID="{5893372F-0A16-4772-812B-91B669348490}" presName="Name35" presStyleLbl="parChTrans1D3" presStyleIdx="0" presStyleCnt="5"/>
      <dgm:spPr/>
      <dgm:t>
        <a:bodyPr/>
        <a:lstStyle/>
        <a:p>
          <a:endParaRPr lang="en-US"/>
        </a:p>
      </dgm:t>
    </dgm:pt>
    <dgm:pt modelId="{FF4BE12D-6D8D-47FA-B0D2-29FABABEFCE3}" type="pres">
      <dgm:prSet presAssocID="{FE61E136-1436-4B01-A26F-304AFF29FF79}" presName="hierRoot2" presStyleCnt="0">
        <dgm:presLayoutVars>
          <dgm:hierBranch val="init"/>
        </dgm:presLayoutVars>
      </dgm:prSet>
      <dgm:spPr/>
    </dgm:pt>
    <dgm:pt modelId="{1A7E3556-B258-43BE-B2E7-9DBF9C8ECC99}" type="pres">
      <dgm:prSet presAssocID="{FE61E136-1436-4B01-A26F-304AFF29FF79}" presName="rootComposite" presStyleCnt="0"/>
      <dgm:spPr/>
    </dgm:pt>
    <dgm:pt modelId="{9C2AE08F-9D84-43FD-8480-2093EC2EDD54}" type="pres">
      <dgm:prSet presAssocID="{FE61E136-1436-4B01-A26F-304AFF29FF79}" presName="rootText" presStyleLbl="node3" presStyleIdx="0" presStyleCnt="5">
        <dgm:presLayoutVars>
          <dgm:chPref val="3"/>
        </dgm:presLayoutVars>
      </dgm:prSet>
      <dgm:spPr/>
      <dgm:t>
        <a:bodyPr/>
        <a:lstStyle/>
        <a:p>
          <a:endParaRPr lang="en-US"/>
        </a:p>
      </dgm:t>
    </dgm:pt>
    <dgm:pt modelId="{33F18E02-18D2-4EE6-A164-FE656B86257B}" type="pres">
      <dgm:prSet presAssocID="{FE61E136-1436-4B01-A26F-304AFF29FF79}" presName="rootConnector" presStyleLbl="node3" presStyleIdx="0" presStyleCnt="5"/>
      <dgm:spPr/>
      <dgm:t>
        <a:bodyPr/>
        <a:lstStyle/>
        <a:p>
          <a:endParaRPr lang="en-US"/>
        </a:p>
      </dgm:t>
    </dgm:pt>
    <dgm:pt modelId="{8AAE60B4-778C-4DDB-BC65-ED491FA784B7}" type="pres">
      <dgm:prSet presAssocID="{FE61E136-1436-4B01-A26F-304AFF29FF79}" presName="hierChild4" presStyleCnt="0"/>
      <dgm:spPr/>
    </dgm:pt>
    <dgm:pt modelId="{033FEB5B-CF21-4A1F-9CAD-7C7B441003B9}" type="pres">
      <dgm:prSet presAssocID="{FE61E136-1436-4B01-A26F-304AFF29FF79}" presName="hierChild5" presStyleCnt="0"/>
      <dgm:spPr/>
    </dgm:pt>
    <dgm:pt modelId="{B720B904-1DA1-4C66-B85B-4132E1D942AF}" type="pres">
      <dgm:prSet presAssocID="{7575D146-5793-4C97-B48D-781941C819C6}" presName="Name35" presStyleLbl="parChTrans1D3" presStyleIdx="1" presStyleCnt="5"/>
      <dgm:spPr/>
      <dgm:t>
        <a:bodyPr/>
        <a:lstStyle/>
        <a:p>
          <a:endParaRPr lang="en-US"/>
        </a:p>
      </dgm:t>
    </dgm:pt>
    <dgm:pt modelId="{F307C3CE-1E42-4E1D-8D3B-A9A09837E11B}" type="pres">
      <dgm:prSet presAssocID="{7D01A61A-1DAA-4E7F-8106-294AA3708A13}" presName="hierRoot2" presStyleCnt="0">
        <dgm:presLayoutVars>
          <dgm:hierBranch val="hang"/>
        </dgm:presLayoutVars>
      </dgm:prSet>
      <dgm:spPr/>
    </dgm:pt>
    <dgm:pt modelId="{05740EB9-40F8-4AE8-A8CD-68D17C52702F}" type="pres">
      <dgm:prSet presAssocID="{7D01A61A-1DAA-4E7F-8106-294AA3708A13}" presName="rootComposite" presStyleCnt="0"/>
      <dgm:spPr/>
    </dgm:pt>
    <dgm:pt modelId="{41EA35EF-ACCD-4FDA-99D6-75A646059E34}" type="pres">
      <dgm:prSet presAssocID="{7D01A61A-1DAA-4E7F-8106-294AA3708A13}" presName="rootText" presStyleLbl="node3" presStyleIdx="1" presStyleCnt="5">
        <dgm:presLayoutVars>
          <dgm:chPref val="3"/>
        </dgm:presLayoutVars>
      </dgm:prSet>
      <dgm:spPr/>
      <dgm:t>
        <a:bodyPr/>
        <a:lstStyle/>
        <a:p>
          <a:endParaRPr lang="en-US"/>
        </a:p>
      </dgm:t>
    </dgm:pt>
    <dgm:pt modelId="{052AC359-FCED-4B43-BB21-9463AED32955}" type="pres">
      <dgm:prSet presAssocID="{7D01A61A-1DAA-4E7F-8106-294AA3708A13}" presName="rootConnector" presStyleLbl="node3" presStyleIdx="1" presStyleCnt="5"/>
      <dgm:spPr/>
      <dgm:t>
        <a:bodyPr/>
        <a:lstStyle/>
        <a:p>
          <a:endParaRPr lang="en-US"/>
        </a:p>
      </dgm:t>
    </dgm:pt>
    <dgm:pt modelId="{DF12A909-37C8-4785-96C8-2195BB3FC9BE}" type="pres">
      <dgm:prSet presAssocID="{7D01A61A-1DAA-4E7F-8106-294AA3708A13}" presName="hierChild4" presStyleCnt="0"/>
      <dgm:spPr/>
    </dgm:pt>
    <dgm:pt modelId="{63CEA039-2CEC-44BA-B8F1-1A9B65D97AEB}" type="pres">
      <dgm:prSet presAssocID="{7D01A61A-1DAA-4E7F-8106-294AA3708A13}" presName="hierChild5" presStyleCnt="0"/>
      <dgm:spPr/>
    </dgm:pt>
    <dgm:pt modelId="{C7C6D455-B46C-4192-AD53-2FDAFBE05AC7}" type="pres">
      <dgm:prSet presAssocID="{2B5AAE4D-B68B-428B-A6C4-92CF1E12F3CE}" presName="Name35" presStyleLbl="parChTrans1D3" presStyleIdx="2" presStyleCnt="5"/>
      <dgm:spPr/>
      <dgm:t>
        <a:bodyPr/>
        <a:lstStyle/>
        <a:p>
          <a:endParaRPr lang="en-US"/>
        </a:p>
      </dgm:t>
    </dgm:pt>
    <dgm:pt modelId="{726E7F9C-77FE-47FC-AD23-2C0277CFE864}" type="pres">
      <dgm:prSet presAssocID="{61041433-205F-4A67-9906-4DAAFFA7C52A}" presName="hierRoot2" presStyleCnt="0">
        <dgm:presLayoutVars>
          <dgm:hierBranch val="init"/>
        </dgm:presLayoutVars>
      </dgm:prSet>
      <dgm:spPr/>
    </dgm:pt>
    <dgm:pt modelId="{3AAAE277-1CA0-46E8-A8B4-2445BEDD096F}" type="pres">
      <dgm:prSet presAssocID="{61041433-205F-4A67-9906-4DAAFFA7C52A}" presName="rootComposite" presStyleCnt="0"/>
      <dgm:spPr/>
    </dgm:pt>
    <dgm:pt modelId="{56A17FAE-DAE8-450E-BA3C-F5BA9B91DB1A}" type="pres">
      <dgm:prSet presAssocID="{61041433-205F-4A67-9906-4DAAFFA7C52A}" presName="rootText" presStyleLbl="node3" presStyleIdx="2" presStyleCnt="5">
        <dgm:presLayoutVars>
          <dgm:chPref val="3"/>
        </dgm:presLayoutVars>
      </dgm:prSet>
      <dgm:spPr/>
      <dgm:t>
        <a:bodyPr/>
        <a:lstStyle/>
        <a:p>
          <a:endParaRPr lang="en-US"/>
        </a:p>
      </dgm:t>
    </dgm:pt>
    <dgm:pt modelId="{7FDCD93F-438E-4560-97A7-AE5FE5A08910}" type="pres">
      <dgm:prSet presAssocID="{61041433-205F-4A67-9906-4DAAFFA7C52A}" presName="rootConnector" presStyleLbl="node3" presStyleIdx="2" presStyleCnt="5"/>
      <dgm:spPr/>
      <dgm:t>
        <a:bodyPr/>
        <a:lstStyle/>
        <a:p>
          <a:endParaRPr lang="en-US"/>
        </a:p>
      </dgm:t>
    </dgm:pt>
    <dgm:pt modelId="{622B7115-B630-4044-849B-0446561E2A7F}" type="pres">
      <dgm:prSet presAssocID="{61041433-205F-4A67-9906-4DAAFFA7C52A}" presName="hierChild4" presStyleCnt="0"/>
      <dgm:spPr/>
    </dgm:pt>
    <dgm:pt modelId="{49BF23DA-8B8B-43BD-8515-798A17D4EE12}" type="pres">
      <dgm:prSet presAssocID="{61041433-205F-4A67-9906-4DAAFFA7C52A}" presName="hierChild5" presStyleCnt="0"/>
      <dgm:spPr/>
    </dgm:pt>
    <dgm:pt modelId="{B88FB7E4-AD5E-45FB-8CBF-7C48CDFE7E6F}" type="pres">
      <dgm:prSet presAssocID="{5BB7FEB5-F8A7-45B7-BAE6-D9FDBBDD18C9}" presName="Name35" presStyleLbl="parChTrans1D3" presStyleIdx="3" presStyleCnt="5"/>
      <dgm:spPr/>
      <dgm:t>
        <a:bodyPr/>
        <a:lstStyle/>
        <a:p>
          <a:endParaRPr lang="en-US"/>
        </a:p>
      </dgm:t>
    </dgm:pt>
    <dgm:pt modelId="{FD247E48-85B9-4BFC-BCF5-97E856BC45DA}" type="pres">
      <dgm:prSet presAssocID="{CADDCBEE-5948-4B7B-9969-64A716F1ABF6}" presName="hierRoot2" presStyleCnt="0">
        <dgm:presLayoutVars>
          <dgm:hierBranch val="init"/>
        </dgm:presLayoutVars>
      </dgm:prSet>
      <dgm:spPr/>
    </dgm:pt>
    <dgm:pt modelId="{36F05FBB-4131-433E-BDFB-25FEA95A5C77}" type="pres">
      <dgm:prSet presAssocID="{CADDCBEE-5948-4B7B-9969-64A716F1ABF6}" presName="rootComposite" presStyleCnt="0"/>
      <dgm:spPr/>
    </dgm:pt>
    <dgm:pt modelId="{5FD6E181-1FB3-415F-9570-5D95A4C12A81}" type="pres">
      <dgm:prSet presAssocID="{CADDCBEE-5948-4B7B-9969-64A716F1ABF6}" presName="rootText" presStyleLbl="node3" presStyleIdx="3" presStyleCnt="5">
        <dgm:presLayoutVars>
          <dgm:chPref val="3"/>
        </dgm:presLayoutVars>
      </dgm:prSet>
      <dgm:spPr/>
      <dgm:t>
        <a:bodyPr/>
        <a:lstStyle/>
        <a:p>
          <a:endParaRPr lang="en-US"/>
        </a:p>
      </dgm:t>
    </dgm:pt>
    <dgm:pt modelId="{0168D995-CB5E-444D-897A-0F7C9AC3F23A}" type="pres">
      <dgm:prSet presAssocID="{CADDCBEE-5948-4B7B-9969-64A716F1ABF6}" presName="rootConnector" presStyleLbl="node3" presStyleIdx="3" presStyleCnt="5"/>
      <dgm:spPr/>
      <dgm:t>
        <a:bodyPr/>
        <a:lstStyle/>
        <a:p>
          <a:endParaRPr lang="en-US"/>
        </a:p>
      </dgm:t>
    </dgm:pt>
    <dgm:pt modelId="{FA7077BA-89A1-4804-B67B-3D2860F818E9}" type="pres">
      <dgm:prSet presAssocID="{CADDCBEE-5948-4B7B-9969-64A716F1ABF6}" presName="hierChild4" presStyleCnt="0"/>
      <dgm:spPr/>
    </dgm:pt>
    <dgm:pt modelId="{73C0FAD3-94B5-41BE-8B25-8EC2EA4A6843}" type="pres">
      <dgm:prSet presAssocID="{CADDCBEE-5948-4B7B-9969-64A716F1ABF6}" presName="hierChild5" presStyleCnt="0"/>
      <dgm:spPr/>
    </dgm:pt>
    <dgm:pt modelId="{88924E24-ACA8-4A92-A4DD-8272FB768E47}" type="pres">
      <dgm:prSet presAssocID="{8E901D1B-7C94-4E89-B296-C8886C602247}" presName="Name35" presStyleLbl="parChTrans1D3" presStyleIdx="4" presStyleCnt="5"/>
      <dgm:spPr/>
      <dgm:t>
        <a:bodyPr/>
        <a:lstStyle/>
        <a:p>
          <a:endParaRPr lang="en-US"/>
        </a:p>
      </dgm:t>
    </dgm:pt>
    <dgm:pt modelId="{95F70934-0F30-429A-B511-CF60BA6B751F}" type="pres">
      <dgm:prSet presAssocID="{18C4612D-4678-4D14-A1FD-EDD057937EBD}" presName="hierRoot2" presStyleCnt="0">
        <dgm:presLayoutVars>
          <dgm:hierBranch val="init"/>
        </dgm:presLayoutVars>
      </dgm:prSet>
      <dgm:spPr/>
    </dgm:pt>
    <dgm:pt modelId="{8214E2A2-6E14-4819-8CE1-D580CEDB02C8}" type="pres">
      <dgm:prSet presAssocID="{18C4612D-4678-4D14-A1FD-EDD057937EBD}" presName="rootComposite" presStyleCnt="0"/>
      <dgm:spPr/>
    </dgm:pt>
    <dgm:pt modelId="{029E5BCB-80CA-44A6-BEE9-1462F1DF481F}" type="pres">
      <dgm:prSet presAssocID="{18C4612D-4678-4D14-A1FD-EDD057937EBD}" presName="rootText" presStyleLbl="node3" presStyleIdx="4" presStyleCnt="5">
        <dgm:presLayoutVars>
          <dgm:chPref val="3"/>
        </dgm:presLayoutVars>
      </dgm:prSet>
      <dgm:spPr/>
      <dgm:t>
        <a:bodyPr/>
        <a:lstStyle/>
        <a:p>
          <a:endParaRPr lang="en-US"/>
        </a:p>
      </dgm:t>
    </dgm:pt>
    <dgm:pt modelId="{03191F8A-2C1D-496C-8FDB-5662C298EE0A}" type="pres">
      <dgm:prSet presAssocID="{18C4612D-4678-4D14-A1FD-EDD057937EBD}" presName="rootConnector" presStyleLbl="node3" presStyleIdx="4" presStyleCnt="5"/>
      <dgm:spPr/>
      <dgm:t>
        <a:bodyPr/>
        <a:lstStyle/>
        <a:p>
          <a:endParaRPr lang="en-US"/>
        </a:p>
      </dgm:t>
    </dgm:pt>
    <dgm:pt modelId="{4A5B54A4-5500-4AED-8B28-0832E5C882AA}" type="pres">
      <dgm:prSet presAssocID="{18C4612D-4678-4D14-A1FD-EDD057937EBD}" presName="hierChild4" presStyleCnt="0"/>
      <dgm:spPr/>
    </dgm:pt>
    <dgm:pt modelId="{A093D653-F958-4341-BEBC-BAF4892EA0CD}" type="pres">
      <dgm:prSet presAssocID="{18C4612D-4678-4D14-A1FD-EDD057937EBD}" presName="hierChild5" presStyleCnt="0"/>
      <dgm:spPr/>
    </dgm:pt>
    <dgm:pt modelId="{962ECBCD-A3C3-4A73-8259-97892368E4F5}" type="pres">
      <dgm:prSet presAssocID="{AB2A7A8B-50BF-4AB1-92A0-FDF5712B6962}" presName="hierChild5" presStyleCnt="0"/>
      <dgm:spPr/>
    </dgm:pt>
    <dgm:pt modelId="{57953ADA-0822-4CC7-B36A-9DFBDC6799D2}" type="pres">
      <dgm:prSet presAssocID="{89CFD904-0F4D-4C28-B3B0-9B2E22ACE289}" presName="Name35" presStyleLbl="parChTrans1D2" presStyleIdx="1" presStyleCnt="3"/>
      <dgm:spPr/>
      <dgm:t>
        <a:bodyPr/>
        <a:lstStyle/>
        <a:p>
          <a:endParaRPr lang="en-US"/>
        </a:p>
      </dgm:t>
    </dgm:pt>
    <dgm:pt modelId="{040F8DD4-1C05-4D44-904E-0A9BD1FB6916}" type="pres">
      <dgm:prSet presAssocID="{1336EBD5-7715-4E48-BA73-7C6DCA42066D}" presName="hierRoot2" presStyleCnt="0">
        <dgm:presLayoutVars>
          <dgm:hierBranch val="init"/>
        </dgm:presLayoutVars>
      </dgm:prSet>
      <dgm:spPr/>
    </dgm:pt>
    <dgm:pt modelId="{EF95BAB5-C1CB-4671-9BA0-EDD17F8DB3A0}" type="pres">
      <dgm:prSet presAssocID="{1336EBD5-7715-4E48-BA73-7C6DCA42066D}" presName="rootComposite" presStyleCnt="0"/>
      <dgm:spPr/>
    </dgm:pt>
    <dgm:pt modelId="{609C0F82-CB72-4E6E-AC58-1718149A2D67}" type="pres">
      <dgm:prSet presAssocID="{1336EBD5-7715-4E48-BA73-7C6DCA42066D}" presName="rootText" presStyleLbl="node2" presStyleIdx="1" presStyleCnt="3">
        <dgm:presLayoutVars>
          <dgm:chPref val="3"/>
        </dgm:presLayoutVars>
      </dgm:prSet>
      <dgm:spPr/>
      <dgm:t>
        <a:bodyPr/>
        <a:lstStyle/>
        <a:p>
          <a:endParaRPr lang="en-US"/>
        </a:p>
      </dgm:t>
    </dgm:pt>
    <dgm:pt modelId="{1AC7EA13-27E0-4EA6-81CD-C7A1F8162DEF}" type="pres">
      <dgm:prSet presAssocID="{1336EBD5-7715-4E48-BA73-7C6DCA42066D}" presName="rootConnector" presStyleLbl="node2" presStyleIdx="1" presStyleCnt="3"/>
      <dgm:spPr/>
      <dgm:t>
        <a:bodyPr/>
        <a:lstStyle/>
        <a:p>
          <a:endParaRPr lang="en-US"/>
        </a:p>
      </dgm:t>
    </dgm:pt>
    <dgm:pt modelId="{1C15CEE1-61F5-4682-BB7F-92C94B499C19}" type="pres">
      <dgm:prSet presAssocID="{1336EBD5-7715-4E48-BA73-7C6DCA42066D}" presName="hierChild4" presStyleCnt="0"/>
      <dgm:spPr/>
    </dgm:pt>
    <dgm:pt modelId="{E4D53B62-061B-45A5-922A-54380AE9C7B4}" type="pres">
      <dgm:prSet presAssocID="{1336EBD5-7715-4E48-BA73-7C6DCA42066D}" presName="hierChild5" presStyleCnt="0"/>
      <dgm:spPr/>
    </dgm:pt>
    <dgm:pt modelId="{9762312F-5FF3-44B4-9A6D-53D43060F495}" type="pres">
      <dgm:prSet presAssocID="{6261D772-4BA7-404C-A463-3EDF296837D5}" presName="Name35" presStyleLbl="parChTrans1D2" presStyleIdx="2" presStyleCnt="3"/>
      <dgm:spPr/>
      <dgm:t>
        <a:bodyPr/>
        <a:lstStyle/>
        <a:p>
          <a:endParaRPr lang="en-US"/>
        </a:p>
      </dgm:t>
    </dgm:pt>
    <dgm:pt modelId="{57ABFC82-66DB-4844-8ED9-EF777C5EF11B}" type="pres">
      <dgm:prSet presAssocID="{3C88434B-337B-4392-BBE0-2E713BB7CC7D}" presName="hierRoot2" presStyleCnt="0">
        <dgm:presLayoutVars>
          <dgm:hierBranch val="init"/>
        </dgm:presLayoutVars>
      </dgm:prSet>
      <dgm:spPr/>
    </dgm:pt>
    <dgm:pt modelId="{09DEDB8B-0C7B-4401-97AA-8039B9FDE581}" type="pres">
      <dgm:prSet presAssocID="{3C88434B-337B-4392-BBE0-2E713BB7CC7D}" presName="rootComposite" presStyleCnt="0"/>
      <dgm:spPr/>
    </dgm:pt>
    <dgm:pt modelId="{37CC4CAF-7C8A-4E29-AFF2-A06B4142F495}" type="pres">
      <dgm:prSet presAssocID="{3C88434B-337B-4392-BBE0-2E713BB7CC7D}" presName="rootText" presStyleLbl="node2" presStyleIdx="2" presStyleCnt="3">
        <dgm:presLayoutVars>
          <dgm:chPref val="3"/>
        </dgm:presLayoutVars>
      </dgm:prSet>
      <dgm:spPr/>
      <dgm:t>
        <a:bodyPr/>
        <a:lstStyle/>
        <a:p>
          <a:endParaRPr lang="en-US"/>
        </a:p>
      </dgm:t>
    </dgm:pt>
    <dgm:pt modelId="{CC7E6440-043A-4771-87A7-382B4F3D23B5}" type="pres">
      <dgm:prSet presAssocID="{3C88434B-337B-4392-BBE0-2E713BB7CC7D}" presName="rootConnector" presStyleLbl="node2" presStyleIdx="2" presStyleCnt="3"/>
      <dgm:spPr/>
      <dgm:t>
        <a:bodyPr/>
        <a:lstStyle/>
        <a:p>
          <a:endParaRPr lang="en-US"/>
        </a:p>
      </dgm:t>
    </dgm:pt>
    <dgm:pt modelId="{818CEAAC-0FC0-45D2-9361-4E26C8E598BE}" type="pres">
      <dgm:prSet presAssocID="{3C88434B-337B-4392-BBE0-2E713BB7CC7D}" presName="hierChild4" presStyleCnt="0"/>
      <dgm:spPr/>
    </dgm:pt>
    <dgm:pt modelId="{E270022A-D430-410C-8A5F-6E046BEAA324}" type="pres">
      <dgm:prSet presAssocID="{3C88434B-337B-4392-BBE0-2E713BB7CC7D}" presName="hierChild5" presStyleCnt="0"/>
      <dgm:spPr/>
    </dgm:pt>
    <dgm:pt modelId="{0B49330E-E838-4458-BD1B-4BE890484449}" type="pres">
      <dgm:prSet presAssocID="{ABC9D0E9-7554-44CA-85B2-E655D056CDF5}" presName="hierChild3" presStyleCnt="0"/>
      <dgm:spPr/>
    </dgm:pt>
  </dgm:ptLst>
  <dgm:cxnLst>
    <dgm:cxn modelId="{4617BBB3-B527-4934-A3DD-9C4AA6F29411}" srcId="{ABC9D0E9-7554-44CA-85B2-E655D056CDF5}" destId="{3C88434B-337B-4392-BBE0-2E713BB7CC7D}" srcOrd="2" destOrd="0" parTransId="{6261D772-4BA7-404C-A463-3EDF296837D5}" sibTransId="{2C3571B8-AB22-4656-B493-A0C2FC2ACD9E}"/>
    <dgm:cxn modelId="{23E0279F-1940-46B9-947C-2B19E5DFCD21}" srcId="{AB2A7A8B-50BF-4AB1-92A0-FDF5712B6962}" destId="{FE61E136-1436-4B01-A26F-304AFF29FF79}" srcOrd="0" destOrd="0" parTransId="{5893372F-0A16-4772-812B-91B669348490}" sibTransId="{FEBF2D04-F193-48CA-AD32-ACC2A62DAF60}"/>
    <dgm:cxn modelId="{2162DC3A-6FBC-4316-8F86-FBA27A880D29}" type="presOf" srcId="{CADDCBEE-5948-4B7B-9969-64A716F1ABF6}" destId="{0168D995-CB5E-444D-897A-0F7C9AC3F23A}" srcOrd="1" destOrd="0" presId="urn:microsoft.com/office/officeart/2005/8/layout/orgChart1"/>
    <dgm:cxn modelId="{15D1FEF0-E8F5-4608-8AB5-EA897D9348A3}" srcId="{AB2A7A8B-50BF-4AB1-92A0-FDF5712B6962}" destId="{18C4612D-4678-4D14-A1FD-EDD057937EBD}" srcOrd="4" destOrd="0" parTransId="{8E901D1B-7C94-4E89-B296-C8886C602247}" sibTransId="{B7C94C30-A1C9-4498-99FF-0D59253648A3}"/>
    <dgm:cxn modelId="{38E1FF4F-F4CC-40C3-A376-3BB289A82F9D}" type="presOf" srcId="{61041433-205F-4A67-9906-4DAAFFA7C52A}" destId="{56A17FAE-DAE8-450E-BA3C-F5BA9B91DB1A}" srcOrd="0" destOrd="0" presId="urn:microsoft.com/office/officeart/2005/8/layout/orgChart1"/>
    <dgm:cxn modelId="{F361184E-6E5D-49F6-B509-E4EE8064150B}" type="presOf" srcId="{89CFD904-0F4D-4C28-B3B0-9B2E22ACE289}" destId="{57953ADA-0822-4CC7-B36A-9DFBDC6799D2}" srcOrd="0" destOrd="0" presId="urn:microsoft.com/office/officeart/2005/8/layout/orgChart1"/>
    <dgm:cxn modelId="{AF804F07-D6DB-4C15-95D8-0D685E4D4E64}" type="presOf" srcId="{6261D772-4BA7-404C-A463-3EDF296837D5}" destId="{9762312F-5FF3-44B4-9A6D-53D43060F495}" srcOrd="0" destOrd="0" presId="urn:microsoft.com/office/officeart/2005/8/layout/orgChart1"/>
    <dgm:cxn modelId="{8B3F0A3C-4C3A-434F-8C28-73385CE9A804}" type="presOf" srcId="{5893372F-0A16-4772-812B-91B669348490}" destId="{7E5259C4-5D0A-4C79-9586-DCBF8802189B}" srcOrd="0" destOrd="0" presId="urn:microsoft.com/office/officeart/2005/8/layout/orgChart1"/>
    <dgm:cxn modelId="{6C8BE8EF-7FF9-4222-ABAD-5352603FAF9D}" type="presOf" srcId="{AB2A7A8B-50BF-4AB1-92A0-FDF5712B6962}" destId="{BE3C938C-6C9C-40DE-91C6-5A6E38CBEAED}" srcOrd="1" destOrd="0" presId="urn:microsoft.com/office/officeart/2005/8/layout/orgChart1"/>
    <dgm:cxn modelId="{EC01F4D6-D081-494A-A9DE-506D42B6FCB9}" type="presOf" srcId="{ABC9D0E9-7554-44CA-85B2-E655D056CDF5}" destId="{5E36056A-4F61-497B-920B-4FF45C342EB9}" srcOrd="0" destOrd="0" presId="urn:microsoft.com/office/officeart/2005/8/layout/orgChart1"/>
    <dgm:cxn modelId="{E0917E8B-7D3B-46D5-8526-11B2B17CE2E0}" type="presOf" srcId="{7D01A61A-1DAA-4E7F-8106-294AA3708A13}" destId="{41EA35EF-ACCD-4FDA-99D6-75A646059E34}" srcOrd="0" destOrd="0" presId="urn:microsoft.com/office/officeart/2005/8/layout/orgChart1"/>
    <dgm:cxn modelId="{1609FE18-AEAA-4E97-B6C8-D8CBEED8CAE0}" type="presOf" srcId="{18C4612D-4678-4D14-A1FD-EDD057937EBD}" destId="{03191F8A-2C1D-496C-8FDB-5662C298EE0A}" srcOrd="1" destOrd="0" presId="urn:microsoft.com/office/officeart/2005/8/layout/orgChart1"/>
    <dgm:cxn modelId="{57261F70-D799-4D29-B7A5-644C5D3F24A6}" srcId="{ABC9D0E9-7554-44CA-85B2-E655D056CDF5}" destId="{1336EBD5-7715-4E48-BA73-7C6DCA42066D}" srcOrd="1" destOrd="0" parTransId="{89CFD904-0F4D-4C28-B3B0-9B2E22ACE289}" sibTransId="{D907CABB-83AB-46D4-965A-BB309A88FED8}"/>
    <dgm:cxn modelId="{45992519-BA56-4C83-AC6A-8B9C64EDB8AF}" srcId="{AB2A7A8B-50BF-4AB1-92A0-FDF5712B6962}" destId="{CADDCBEE-5948-4B7B-9969-64A716F1ABF6}" srcOrd="3" destOrd="0" parTransId="{5BB7FEB5-F8A7-45B7-BAE6-D9FDBBDD18C9}" sibTransId="{9A1FD6E3-4F7D-4274-A143-2B23B74CC632}"/>
    <dgm:cxn modelId="{0950E069-1DE0-4B7D-836B-E31DFEF886AC}" type="presOf" srcId="{3C88434B-337B-4392-BBE0-2E713BB7CC7D}" destId="{37CC4CAF-7C8A-4E29-AFF2-A06B4142F495}" srcOrd="0" destOrd="0" presId="urn:microsoft.com/office/officeart/2005/8/layout/orgChart1"/>
    <dgm:cxn modelId="{0D266CF7-570F-4EED-8309-21A0A2805944}" type="presOf" srcId="{7575D146-5793-4C97-B48D-781941C819C6}" destId="{B720B904-1DA1-4C66-B85B-4132E1D942AF}" srcOrd="0" destOrd="0" presId="urn:microsoft.com/office/officeart/2005/8/layout/orgChart1"/>
    <dgm:cxn modelId="{D544C24F-D3B3-40B9-9270-24A0A59AE2AE}" type="presOf" srcId="{8E901D1B-7C94-4E89-B296-C8886C602247}" destId="{88924E24-ACA8-4A92-A4DD-8272FB768E47}" srcOrd="0" destOrd="0" presId="urn:microsoft.com/office/officeart/2005/8/layout/orgChart1"/>
    <dgm:cxn modelId="{9015B286-E0FD-49E9-BF1B-599B714A77FA}" type="presOf" srcId="{6C2E0100-7276-4A91-9930-D3807AA366D8}" destId="{5ABDB320-289F-46C7-8839-9BFBF8DDFF62}" srcOrd="0" destOrd="0" presId="urn:microsoft.com/office/officeart/2005/8/layout/orgChart1"/>
    <dgm:cxn modelId="{4C2C3F7E-FE9E-4C45-B074-7E8608B153FF}" type="presOf" srcId="{5BB7FEB5-F8A7-45B7-BAE6-D9FDBBDD18C9}" destId="{B88FB7E4-AD5E-45FB-8CBF-7C48CDFE7E6F}" srcOrd="0" destOrd="0" presId="urn:microsoft.com/office/officeart/2005/8/layout/orgChart1"/>
    <dgm:cxn modelId="{49695C2A-860D-4480-AC29-940BF583CB7A}" type="presOf" srcId="{18C4612D-4678-4D14-A1FD-EDD057937EBD}" destId="{029E5BCB-80CA-44A6-BEE9-1462F1DF481F}" srcOrd="0" destOrd="0" presId="urn:microsoft.com/office/officeart/2005/8/layout/orgChart1"/>
    <dgm:cxn modelId="{A44B93DC-FC62-4114-8EB3-0A942DF5EEB9}" type="presOf" srcId="{FE61E136-1436-4B01-A26F-304AFF29FF79}" destId="{33F18E02-18D2-4EE6-A164-FE656B86257B}" srcOrd="1" destOrd="0" presId="urn:microsoft.com/office/officeart/2005/8/layout/orgChart1"/>
    <dgm:cxn modelId="{C9290FE9-6C10-4998-A373-58F2D49AC9FE}" type="presOf" srcId="{BCD670DF-AED7-42BC-B53B-A4B7026BAF32}" destId="{9C0C9CEB-00B8-4384-9C11-380BB7466201}" srcOrd="0" destOrd="0" presId="urn:microsoft.com/office/officeart/2005/8/layout/orgChart1"/>
    <dgm:cxn modelId="{24A95452-8485-4253-8A4D-1D032193A150}" srcId="{ABC9D0E9-7554-44CA-85B2-E655D056CDF5}" destId="{AB2A7A8B-50BF-4AB1-92A0-FDF5712B6962}" srcOrd="0" destOrd="0" parTransId="{6C2E0100-7276-4A91-9930-D3807AA366D8}" sibTransId="{AA0A8DC4-8ECF-402B-B43D-DFA701CAF57D}"/>
    <dgm:cxn modelId="{ABB61FBB-FD33-4BE9-ABAC-0F931BC0D7E6}" type="presOf" srcId="{ABC9D0E9-7554-44CA-85B2-E655D056CDF5}" destId="{6F28B798-AAFD-4CF9-BC4F-D8533146C3C2}" srcOrd="1" destOrd="0" presId="urn:microsoft.com/office/officeart/2005/8/layout/orgChart1"/>
    <dgm:cxn modelId="{F493BACE-1DE6-4716-9016-06243A93FEB9}" srcId="{AB2A7A8B-50BF-4AB1-92A0-FDF5712B6962}" destId="{61041433-205F-4A67-9906-4DAAFFA7C52A}" srcOrd="2" destOrd="0" parTransId="{2B5AAE4D-B68B-428B-A6C4-92CF1E12F3CE}" sibTransId="{20BF64CD-19C4-4219-AB21-2963891F2B6F}"/>
    <dgm:cxn modelId="{DA41D562-5680-4B38-B8ED-373322B65343}" type="presOf" srcId="{1336EBD5-7715-4E48-BA73-7C6DCA42066D}" destId="{1AC7EA13-27E0-4EA6-81CD-C7A1F8162DEF}" srcOrd="1" destOrd="0" presId="urn:microsoft.com/office/officeart/2005/8/layout/orgChart1"/>
    <dgm:cxn modelId="{56D2C8CC-F2F0-4A3F-BED6-EAA464D6750D}" type="presOf" srcId="{FE61E136-1436-4B01-A26F-304AFF29FF79}" destId="{9C2AE08F-9D84-43FD-8480-2093EC2EDD54}" srcOrd="0" destOrd="0" presId="urn:microsoft.com/office/officeart/2005/8/layout/orgChart1"/>
    <dgm:cxn modelId="{39093441-7FAE-466C-A95D-A13EEBA5DADB}" type="presOf" srcId="{7D01A61A-1DAA-4E7F-8106-294AA3708A13}" destId="{052AC359-FCED-4B43-BB21-9463AED32955}" srcOrd="1" destOrd="0" presId="urn:microsoft.com/office/officeart/2005/8/layout/orgChart1"/>
    <dgm:cxn modelId="{1D2C5A81-797E-4F7F-A263-A1033E3D3F77}" type="presOf" srcId="{2B5AAE4D-B68B-428B-A6C4-92CF1E12F3CE}" destId="{C7C6D455-B46C-4192-AD53-2FDAFBE05AC7}" srcOrd="0" destOrd="0" presId="urn:microsoft.com/office/officeart/2005/8/layout/orgChart1"/>
    <dgm:cxn modelId="{B0DA9507-E022-44E2-A5EA-6AD1FFE0FAC0}" type="presOf" srcId="{1336EBD5-7715-4E48-BA73-7C6DCA42066D}" destId="{609C0F82-CB72-4E6E-AC58-1718149A2D67}" srcOrd="0" destOrd="0" presId="urn:microsoft.com/office/officeart/2005/8/layout/orgChart1"/>
    <dgm:cxn modelId="{5A345DE3-968D-4A7B-BC8A-7F306CBA5038}" type="presOf" srcId="{61041433-205F-4A67-9906-4DAAFFA7C52A}" destId="{7FDCD93F-438E-4560-97A7-AE5FE5A08910}" srcOrd="1" destOrd="0" presId="urn:microsoft.com/office/officeart/2005/8/layout/orgChart1"/>
    <dgm:cxn modelId="{20A5CFF7-91BD-4B78-B583-B5569F4C15D2}" srcId="{BCD670DF-AED7-42BC-B53B-A4B7026BAF32}" destId="{ABC9D0E9-7554-44CA-85B2-E655D056CDF5}" srcOrd="0" destOrd="0" parTransId="{69C6B53E-447D-4973-8574-1F4E13813C51}" sibTransId="{546896EF-66C5-40E9-A407-AA431B0DE5CD}"/>
    <dgm:cxn modelId="{571BA01A-8806-42D6-B1B4-78AB702BBA74}" type="presOf" srcId="{CADDCBEE-5948-4B7B-9969-64A716F1ABF6}" destId="{5FD6E181-1FB3-415F-9570-5D95A4C12A81}" srcOrd="0" destOrd="0" presId="urn:microsoft.com/office/officeart/2005/8/layout/orgChart1"/>
    <dgm:cxn modelId="{D086C5D2-EB4C-48D1-8F79-5BB837E08572}" type="presOf" srcId="{AB2A7A8B-50BF-4AB1-92A0-FDF5712B6962}" destId="{95117845-287C-4B69-8542-C76E8B09D845}" srcOrd="0" destOrd="0" presId="urn:microsoft.com/office/officeart/2005/8/layout/orgChart1"/>
    <dgm:cxn modelId="{65D9B7E8-657A-4704-9540-2E78B372B388}" type="presOf" srcId="{3C88434B-337B-4392-BBE0-2E713BB7CC7D}" destId="{CC7E6440-043A-4771-87A7-382B4F3D23B5}" srcOrd="1" destOrd="0" presId="urn:microsoft.com/office/officeart/2005/8/layout/orgChart1"/>
    <dgm:cxn modelId="{30243C81-8842-43A1-A478-F3337C546356}" srcId="{AB2A7A8B-50BF-4AB1-92A0-FDF5712B6962}" destId="{7D01A61A-1DAA-4E7F-8106-294AA3708A13}" srcOrd="1" destOrd="0" parTransId="{7575D146-5793-4C97-B48D-781941C819C6}" sibTransId="{0C1CC17D-89B1-4215-967D-F759DA4C10A4}"/>
    <dgm:cxn modelId="{797EBBAC-30F2-42D6-8473-E0F766919275}" type="presParOf" srcId="{9C0C9CEB-00B8-4384-9C11-380BB7466201}" destId="{C5F8D725-90E7-4FEA-95F2-8A7767891941}" srcOrd="0" destOrd="0" presId="urn:microsoft.com/office/officeart/2005/8/layout/orgChart1"/>
    <dgm:cxn modelId="{5E8BCBB6-98D0-43A8-8039-1158D8045037}" type="presParOf" srcId="{C5F8D725-90E7-4FEA-95F2-8A7767891941}" destId="{27F98F1E-6B40-468A-996C-316983E9B15E}" srcOrd="0" destOrd="0" presId="urn:microsoft.com/office/officeart/2005/8/layout/orgChart1"/>
    <dgm:cxn modelId="{4E509F31-A653-4F5C-B124-F6B1BAED2380}" type="presParOf" srcId="{27F98F1E-6B40-468A-996C-316983E9B15E}" destId="{5E36056A-4F61-497B-920B-4FF45C342EB9}" srcOrd="0" destOrd="0" presId="urn:microsoft.com/office/officeart/2005/8/layout/orgChart1"/>
    <dgm:cxn modelId="{FC2A9278-BB1F-4405-AA4E-7A47F6AB4240}" type="presParOf" srcId="{27F98F1E-6B40-468A-996C-316983E9B15E}" destId="{6F28B798-AAFD-4CF9-BC4F-D8533146C3C2}" srcOrd="1" destOrd="0" presId="urn:microsoft.com/office/officeart/2005/8/layout/orgChart1"/>
    <dgm:cxn modelId="{203147DF-3CD8-4AB0-89E0-7F1291352B24}" type="presParOf" srcId="{C5F8D725-90E7-4FEA-95F2-8A7767891941}" destId="{7EE62C2C-742A-4501-B6EB-93E3E02E29B0}" srcOrd="1" destOrd="0" presId="urn:microsoft.com/office/officeart/2005/8/layout/orgChart1"/>
    <dgm:cxn modelId="{D5441BC9-8B63-4047-96A2-3234CED12581}" type="presParOf" srcId="{7EE62C2C-742A-4501-B6EB-93E3E02E29B0}" destId="{5ABDB320-289F-46C7-8839-9BFBF8DDFF62}" srcOrd="0" destOrd="0" presId="urn:microsoft.com/office/officeart/2005/8/layout/orgChart1"/>
    <dgm:cxn modelId="{D3428DED-09FA-444E-8084-3F0880D7E364}" type="presParOf" srcId="{7EE62C2C-742A-4501-B6EB-93E3E02E29B0}" destId="{4B459608-8C3E-4BE8-8CAA-16C16DA3F77B}" srcOrd="1" destOrd="0" presId="urn:microsoft.com/office/officeart/2005/8/layout/orgChart1"/>
    <dgm:cxn modelId="{4535AC28-29B6-48F2-96A9-0FA5EE53BD5D}" type="presParOf" srcId="{4B459608-8C3E-4BE8-8CAA-16C16DA3F77B}" destId="{E1BDA394-25B5-492A-9BFB-1E19A6CE1CBB}" srcOrd="0" destOrd="0" presId="urn:microsoft.com/office/officeart/2005/8/layout/orgChart1"/>
    <dgm:cxn modelId="{BF04BC25-1F86-4953-969F-9561ED763268}" type="presParOf" srcId="{E1BDA394-25B5-492A-9BFB-1E19A6CE1CBB}" destId="{95117845-287C-4B69-8542-C76E8B09D845}" srcOrd="0" destOrd="0" presId="urn:microsoft.com/office/officeart/2005/8/layout/orgChart1"/>
    <dgm:cxn modelId="{1EC2C109-6772-433E-87AA-02FC9672BAAC}" type="presParOf" srcId="{E1BDA394-25B5-492A-9BFB-1E19A6CE1CBB}" destId="{BE3C938C-6C9C-40DE-91C6-5A6E38CBEAED}" srcOrd="1" destOrd="0" presId="urn:microsoft.com/office/officeart/2005/8/layout/orgChart1"/>
    <dgm:cxn modelId="{24DD4F98-FBC0-430B-9883-C714A84BFBA9}" type="presParOf" srcId="{4B459608-8C3E-4BE8-8CAA-16C16DA3F77B}" destId="{8303C5B7-9E05-487A-8791-9A6C1591E14D}" srcOrd="1" destOrd="0" presId="urn:microsoft.com/office/officeart/2005/8/layout/orgChart1"/>
    <dgm:cxn modelId="{DE8E9906-F010-44A2-A82B-BE50F8F96162}" type="presParOf" srcId="{8303C5B7-9E05-487A-8791-9A6C1591E14D}" destId="{7E5259C4-5D0A-4C79-9586-DCBF8802189B}" srcOrd="0" destOrd="0" presId="urn:microsoft.com/office/officeart/2005/8/layout/orgChart1"/>
    <dgm:cxn modelId="{77D3FF9A-CC1D-477A-B301-DDF2B65DC008}" type="presParOf" srcId="{8303C5B7-9E05-487A-8791-9A6C1591E14D}" destId="{FF4BE12D-6D8D-47FA-B0D2-29FABABEFCE3}" srcOrd="1" destOrd="0" presId="urn:microsoft.com/office/officeart/2005/8/layout/orgChart1"/>
    <dgm:cxn modelId="{39F42C93-8B95-424E-BD85-C72F273D6B18}" type="presParOf" srcId="{FF4BE12D-6D8D-47FA-B0D2-29FABABEFCE3}" destId="{1A7E3556-B258-43BE-B2E7-9DBF9C8ECC99}" srcOrd="0" destOrd="0" presId="urn:microsoft.com/office/officeart/2005/8/layout/orgChart1"/>
    <dgm:cxn modelId="{618CDF84-DF14-4657-9AE5-805FFA3DF68B}" type="presParOf" srcId="{1A7E3556-B258-43BE-B2E7-9DBF9C8ECC99}" destId="{9C2AE08F-9D84-43FD-8480-2093EC2EDD54}" srcOrd="0" destOrd="0" presId="urn:microsoft.com/office/officeart/2005/8/layout/orgChart1"/>
    <dgm:cxn modelId="{C486C771-88D4-4D2F-8BDB-6D03CD563DFD}" type="presParOf" srcId="{1A7E3556-B258-43BE-B2E7-9DBF9C8ECC99}" destId="{33F18E02-18D2-4EE6-A164-FE656B86257B}" srcOrd="1" destOrd="0" presId="urn:microsoft.com/office/officeart/2005/8/layout/orgChart1"/>
    <dgm:cxn modelId="{4C3C01F9-D967-4D15-8AE1-44661DB086E4}" type="presParOf" srcId="{FF4BE12D-6D8D-47FA-B0D2-29FABABEFCE3}" destId="{8AAE60B4-778C-4DDB-BC65-ED491FA784B7}" srcOrd="1" destOrd="0" presId="urn:microsoft.com/office/officeart/2005/8/layout/orgChart1"/>
    <dgm:cxn modelId="{8D1591BB-E40B-4E41-8251-D1A3D92360B8}" type="presParOf" srcId="{FF4BE12D-6D8D-47FA-B0D2-29FABABEFCE3}" destId="{033FEB5B-CF21-4A1F-9CAD-7C7B441003B9}" srcOrd="2" destOrd="0" presId="urn:microsoft.com/office/officeart/2005/8/layout/orgChart1"/>
    <dgm:cxn modelId="{7BA189AC-1B37-4983-8512-D6ED270C6AAC}" type="presParOf" srcId="{8303C5B7-9E05-487A-8791-9A6C1591E14D}" destId="{B720B904-1DA1-4C66-B85B-4132E1D942AF}" srcOrd="2" destOrd="0" presId="urn:microsoft.com/office/officeart/2005/8/layout/orgChart1"/>
    <dgm:cxn modelId="{9A575355-1DDA-4317-8DB6-159B7C8231B8}" type="presParOf" srcId="{8303C5B7-9E05-487A-8791-9A6C1591E14D}" destId="{F307C3CE-1E42-4E1D-8D3B-A9A09837E11B}" srcOrd="3" destOrd="0" presId="urn:microsoft.com/office/officeart/2005/8/layout/orgChart1"/>
    <dgm:cxn modelId="{366C53F1-E727-4F5D-82F6-E0EC1FA1BB43}" type="presParOf" srcId="{F307C3CE-1E42-4E1D-8D3B-A9A09837E11B}" destId="{05740EB9-40F8-4AE8-A8CD-68D17C52702F}" srcOrd="0" destOrd="0" presId="urn:microsoft.com/office/officeart/2005/8/layout/orgChart1"/>
    <dgm:cxn modelId="{957D3C69-F465-4ED7-9542-4CAC8E495299}" type="presParOf" srcId="{05740EB9-40F8-4AE8-A8CD-68D17C52702F}" destId="{41EA35EF-ACCD-4FDA-99D6-75A646059E34}" srcOrd="0" destOrd="0" presId="urn:microsoft.com/office/officeart/2005/8/layout/orgChart1"/>
    <dgm:cxn modelId="{B683C5C5-4311-4A2D-B494-AE269B5C6502}" type="presParOf" srcId="{05740EB9-40F8-4AE8-A8CD-68D17C52702F}" destId="{052AC359-FCED-4B43-BB21-9463AED32955}" srcOrd="1" destOrd="0" presId="urn:microsoft.com/office/officeart/2005/8/layout/orgChart1"/>
    <dgm:cxn modelId="{2FCA5EE7-3663-4D1A-B802-7E6CD496EE03}" type="presParOf" srcId="{F307C3CE-1E42-4E1D-8D3B-A9A09837E11B}" destId="{DF12A909-37C8-4785-96C8-2195BB3FC9BE}" srcOrd="1" destOrd="0" presId="urn:microsoft.com/office/officeart/2005/8/layout/orgChart1"/>
    <dgm:cxn modelId="{F4A48947-39EE-48BE-819B-9D2D841EB592}" type="presParOf" srcId="{F307C3CE-1E42-4E1D-8D3B-A9A09837E11B}" destId="{63CEA039-2CEC-44BA-B8F1-1A9B65D97AEB}" srcOrd="2" destOrd="0" presId="urn:microsoft.com/office/officeart/2005/8/layout/orgChart1"/>
    <dgm:cxn modelId="{9FDF401F-651C-4016-8B32-7D7CC1F05CC2}" type="presParOf" srcId="{8303C5B7-9E05-487A-8791-9A6C1591E14D}" destId="{C7C6D455-B46C-4192-AD53-2FDAFBE05AC7}" srcOrd="4" destOrd="0" presId="urn:microsoft.com/office/officeart/2005/8/layout/orgChart1"/>
    <dgm:cxn modelId="{A8D4EC6B-71F0-426A-B001-F6F9DB852487}" type="presParOf" srcId="{8303C5B7-9E05-487A-8791-9A6C1591E14D}" destId="{726E7F9C-77FE-47FC-AD23-2C0277CFE864}" srcOrd="5" destOrd="0" presId="urn:microsoft.com/office/officeart/2005/8/layout/orgChart1"/>
    <dgm:cxn modelId="{7CC6EA4A-9676-43DD-9991-8FF438B7A3CC}" type="presParOf" srcId="{726E7F9C-77FE-47FC-AD23-2C0277CFE864}" destId="{3AAAE277-1CA0-46E8-A8B4-2445BEDD096F}" srcOrd="0" destOrd="0" presId="urn:microsoft.com/office/officeart/2005/8/layout/orgChart1"/>
    <dgm:cxn modelId="{A92FB91E-6E2D-4174-B857-884BF4ED1ED6}" type="presParOf" srcId="{3AAAE277-1CA0-46E8-A8B4-2445BEDD096F}" destId="{56A17FAE-DAE8-450E-BA3C-F5BA9B91DB1A}" srcOrd="0" destOrd="0" presId="urn:microsoft.com/office/officeart/2005/8/layout/orgChart1"/>
    <dgm:cxn modelId="{7E13AA7C-E7EE-4161-986A-9DA92988352B}" type="presParOf" srcId="{3AAAE277-1CA0-46E8-A8B4-2445BEDD096F}" destId="{7FDCD93F-438E-4560-97A7-AE5FE5A08910}" srcOrd="1" destOrd="0" presId="urn:microsoft.com/office/officeart/2005/8/layout/orgChart1"/>
    <dgm:cxn modelId="{A372E45F-5423-43A1-8E50-45359F60DC6C}" type="presParOf" srcId="{726E7F9C-77FE-47FC-AD23-2C0277CFE864}" destId="{622B7115-B630-4044-849B-0446561E2A7F}" srcOrd="1" destOrd="0" presId="urn:microsoft.com/office/officeart/2005/8/layout/orgChart1"/>
    <dgm:cxn modelId="{4C53F016-E6F6-439B-B2D5-CD17D15BE1CD}" type="presParOf" srcId="{726E7F9C-77FE-47FC-AD23-2C0277CFE864}" destId="{49BF23DA-8B8B-43BD-8515-798A17D4EE12}" srcOrd="2" destOrd="0" presId="urn:microsoft.com/office/officeart/2005/8/layout/orgChart1"/>
    <dgm:cxn modelId="{5EC3D355-A302-4EC2-A5F5-A531539461B4}" type="presParOf" srcId="{8303C5B7-9E05-487A-8791-9A6C1591E14D}" destId="{B88FB7E4-AD5E-45FB-8CBF-7C48CDFE7E6F}" srcOrd="6" destOrd="0" presId="urn:microsoft.com/office/officeart/2005/8/layout/orgChart1"/>
    <dgm:cxn modelId="{14C2FEBC-3685-4B7E-8111-20040B3C1A0F}" type="presParOf" srcId="{8303C5B7-9E05-487A-8791-9A6C1591E14D}" destId="{FD247E48-85B9-4BFC-BCF5-97E856BC45DA}" srcOrd="7" destOrd="0" presId="urn:microsoft.com/office/officeart/2005/8/layout/orgChart1"/>
    <dgm:cxn modelId="{C879ACD6-3F72-4553-A3C9-13B337213910}" type="presParOf" srcId="{FD247E48-85B9-4BFC-BCF5-97E856BC45DA}" destId="{36F05FBB-4131-433E-BDFB-25FEA95A5C77}" srcOrd="0" destOrd="0" presId="urn:microsoft.com/office/officeart/2005/8/layout/orgChart1"/>
    <dgm:cxn modelId="{9CFAB786-3DDB-4E5F-A55F-728D479A4C6C}" type="presParOf" srcId="{36F05FBB-4131-433E-BDFB-25FEA95A5C77}" destId="{5FD6E181-1FB3-415F-9570-5D95A4C12A81}" srcOrd="0" destOrd="0" presId="urn:microsoft.com/office/officeart/2005/8/layout/orgChart1"/>
    <dgm:cxn modelId="{214CA7F1-B696-464C-BABC-DA7385F784C2}" type="presParOf" srcId="{36F05FBB-4131-433E-BDFB-25FEA95A5C77}" destId="{0168D995-CB5E-444D-897A-0F7C9AC3F23A}" srcOrd="1" destOrd="0" presId="urn:microsoft.com/office/officeart/2005/8/layout/orgChart1"/>
    <dgm:cxn modelId="{2511B463-4AD6-417F-8DD6-C1A929DC2380}" type="presParOf" srcId="{FD247E48-85B9-4BFC-BCF5-97E856BC45DA}" destId="{FA7077BA-89A1-4804-B67B-3D2860F818E9}" srcOrd="1" destOrd="0" presId="urn:microsoft.com/office/officeart/2005/8/layout/orgChart1"/>
    <dgm:cxn modelId="{7C5E4F72-3CE4-4FBB-921A-133B7EFF3CE0}" type="presParOf" srcId="{FD247E48-85B9-4BFC-BCF5-97E856BC45DA}" destId="{73C0FAD3-94B5-41BE-8B25-8EC2EA4A6843}" srcOrd="2" destOrd="0" presId="urn:microsoft.com/office/officeart/2005/8/layout/orgChart1"/>
    <dgm:cxn modelId="{49BE16EE-CC31-48E0-9BC9-B88CAB5DEF1F}" type="presParOf" srcId="{8303C5B7-9E05-487A-8791-9A6C1591E14D}" destId="{88924E24-ACA8-4A92-A4DD-8272FB768E47}" srcOrd="8" destOrd="0" presId="urn:microsoft.com/office/officeart/2005/8/layout/orgChart1"/>
    <dgm:cxn modelId="{29DC31EE-5ECF-45DF-A51F-BB740DCF70EF}" type="presParOf" srcId="{8303C5B7-9E05-487A-8791-9A6C1591E14D}" destId="{95F70934-0F30-429A-B511-CF60BA6B751F}" srcOrd="9" destOrd="0" presId="urn:microsoft.com/office/officeart/2005/8/layout/orgChart1"/>
    <dgm:cxn modelId="{DF9F908F-59F0-44AF-99D9-9E287B7DBE11}" type="presParOf" srcId="{95F70934-0F30-429A-B511-CF60BA6B751F}" destId="{8214E2A2-6E14-4819-8CE1-D580CEDB02C8}" srcOrd="0" destOrd="0" presId="urn:microsoft.com/office/officeart/2005/8/layout/orgChart1"/>
    <dgm:cxn modelId="{CCB55450-90B7-4631-ADF2-17D6938A8A83}" type="presParOf" srcId="{8214E2A2-6E14-4819-8CE1-D580CEDB02C8}" destId="{029E5BCB-80CA-44A6-BEE9-1462F1DF481F}" srcOrd="0" destOrd="0" presId="urn:microsoft.com/office/officeart/2005/8/layout/orgChart1"/>
    <dgm:cxn modelId="{168DBA7C-7C4D-4AFF-AD18-7C5D39190D21}" type="presParOf" srcId="{8214E2A2-6E14-4819-8CE1-D580CEDB02C8}" destId="{03191F8A-2C1D-496C-8FDB-5662C298EE0A}" srcOrd="1" destOrd="0" presId="urn:microsoft.com/office/officeart/2005/8/layout/orgChart1"/>
    <dgm:cxn modelId="{4B3F97F3-F35C-4A24-9B58-BE7479276977}" type="presParOf" srcId="{95F70934-0F30-429A-B511-CF60BA6B751F}" destId="{4A5B54A4-5500-4AED-8B28-0832E5C882AA}" srcOrd="1" destOrd="0" presId="urn:microsoft.com/office/officeart/2005/8/layout/orgChart1"/>
    <dgm:cxn modelId="{1AA58AFE-30EC-4AD0-8FA0-6514895F1E84}" type="presParOf" srcId="{95F70934-0F30-429A-B511-CF60BA6B751F}" destId="{A093D653-F958-4341-BEBC-BAF4892EA0CD}" srcOrd="2" destOrd="0" presId="urn:microsoft.com/office/officeart/2005/8/layout/orgChart1"/>
    <dgm:cxn modelId="{A486A60E-0233-4921-9856-F35DFA962DFB}" type="presParOf" srcId="{4B459608-8C3E-4BE8-8CAA-16C16DA3F77B}" destId="{962ECBCD-A3C3-4A73-8259-97892368E4F5}" srcOrd="2" destOrd="0" presId="urn:microsoft.com/office/officeart/2005/8/layout/orgChart1"/>
    <dgm:cxn modelId="{9EFAC0B1-54D6-4622-87E9-0101A7CD4AA8}" type="presParOf" srcId="{7EE62C2C-742A-4501-B6EB-93E3E02E29B0}" destId="{57953ADA-0822-4CC7-B36A-9DFBDC6799D2}" srcOrd="2" destOrd="0" presId="urn:microsoft.com/office/officeart/2005/8/layout/orgChart1"/>
    <dgm:cxn modelId="{65E8E7FA-0F6B-443E-AB31-1E644F316BD7}" type="presParOf" srcId="{7EE62C2C-742A-4501-B6EB-93E3E02E29B0}" destId="{040F8DD4-1C05-4D44-904E-0A9BD1FB6916}" srcOrd="3" destOrd="0" presId="urn:microsoft.com/office/officeart/2005/8/layout/orgChart1"/>
    <dgm:cxn modelId="{D76BA482-9C70-46E3-9EF6-5273E0F0E5B7}" type="presParOf" srcId="{040F8DD4-1C05-4D44-904E-0A9BD1FB6916}" destId="{EF95BAB5-C1CB-4671-9BA0-EDD17F8DB3A0}" srcOrd="0" destOrd="0" presId="urn:microsoft.com/office/officeart/2005/8/layout/orgChart1"/>
    <dgm:cxn modelId="{8BED8C81-0EA2-4B26-9196-9DA264012763}" type="presParOf" srcId="{EF95BAB5-C1CB-4671-9BA0-EDD17F8DB3A0}" destId="{609C0F82-CB72-4E6E-AC58-1718149A2D67}" srcOrd="0" destOrd="0" presId="urn:microsoft.com/office/officeart/2005/8/layout/orgChart1"/>
    <dgm:cxn modelId="{10494730-577F-420D-B1A1-364776A42F2F}" type="presParOf" srcId="{EF95BAB5-C1CB-4671-9BA0-EDD17F8DB3A0}" destId="{1AC7EA13-27E0-4EA6-81CD-C7A1F8162DEF}" srcOrd="1" destOrd="0" presId="urn:microsoft.com/office/officeart/2005/8/layout/orgChart1"/>
    <dgm:cxn modelId="{1E40138B-41C3-4DF9-BD5F-F03736C7830B}" type="presParOf" srcId="{040F8DD4-1C05-4D44-904E-0A9BD1FB6916}" destId="{1C15CEE1-61F5-4682-BB7F-92C94B499C19}" srcOrd="1" destOrd="0" presId="urn:microsoft.com/office/officeart/2005/8/layout/orgChart1"/>
    <dgm:cxn modelId="{C51220A5-52C3-45F1-8312-280E3892459F}" type="presParOf" srcId="{040F8DD4-1C05-4D44-904E-0A9BD1FB6916}" destId="{E4D53B62-061B-45A5-922A-54380AE9C7B4}" srcOrd="2" destOrd="0" presId="urn:microsoft.com/office/officeart/2005/8/layout/orgChart1"/>
    <dgm:cxn modelId="{D096309D-6B20-4C9A-8E88-E7A68D0BEF99}" type="presParOf" srcId="{7EE62C2C-742A-4501-B6EB-93E3E02E29B0}" destId="{9762312F-5FF3-44B4-9A6D-53D43060F495}" srcOrd="4" destOrd="0" presId="urn:microsoft.com/office/officeart/2005/8/layout/orgChart1"/>
    <dgm:cxn modelId="{DC6F1325-906E-422A-B9AA-17139C813343}" type="presParOf" srcId="{7EE62C2C-742A-4501-B6EB-93E3E02E29B0}" destId="{57ABFC82-66DB-4844-8ED9-EF777C5EF11B}" srcOrd="5" destOrd="0" presId="urn:microsoft.com/office/officeart/2005/8/layout/orgChart1"/>
    <dgm:cxn modelId="{F8175F8D-8602-4135-9A80-4D562046272E}" type="presParOf" srcId="{57ABFC82-66DB-4844-8ED9-EF777C5EF11B}" destId="{09DEDB8B-0C7B-4401-97AA-8039B9FDE581}" srcOrd="0" destOrd="0" presId="urn:microsoft.com/office/officeart/2005/8/layout/orgChart1"/>
    <dgm:cxn modelId="{E96086A4-21CA-460B-A584-0284C8F02EB2}" type="presParOf" srcId="{09DEDB8B-0C7B-4401-97AA-8039B9FDE581}" destId="{37CC4CAF-7C8A-4E29-AFF2-A06B4142F495}" srcOrd="0" destOrd="0" presId="urn:microsoft.com/office/officeart/2005/8/layout/orgChart1"/>
    <dgm:cxn modelId="{97DEF8C0-5D3A-4499-AB0D-F83C07C607C7}" type="presParOf" srcId="{09DEDB8B-0C7B-4401-97AA-8039B9FDE581}" destId="{CC7E6440-043A-4771-87A7-382B4F3D23B5}" srcOrd="1" destOrd="0" presId="urn:microsoft.com/office/officeart/2005/8/layout/orgChart1"/>
    <dgm:cxn modelId="{1A8ACDB2-AB56-4D35-9724-25CF7CFADC73}" type="presParOf" srcId="{57ABFC82-66DB-4844-8ED9-EF777C5EF11B}" destId="{818CEAAC-0FC0-45D2-9361-4E26C8E598BE}" srcOrd="1" destOrd="0" presId="urn:microsoft.com/office/officeart/2005/8/layout/orgChart1"/>
    <dgm:cxn modelId="{2B148591-9032-417E-8B74-4C1849B8A740}" type="presParOf" srcId="{57ABFC82-66DB-4844-8ED9-EF777C5EF11B}" destId="{E270022A-D430-410C-8A5F-6E046BEAA324}" srcOrd="2" destOrd="0" presId="urn:microsoft.com/office/officeart/2005/8/layout/orgChart1"/>
    <dgm:cxn modelId="{3F755FF6-1826-4DF2-9456-A9AF84B24433}" type="presParOf" srcId="{C5F8D725-90E7-4FEA-95F2-8A7767891941}" destId="{0B49330E-E838-4458-BD1B-4BE890484449}" srcOrd="2" destOrd="0" presId="urn:microsoft.com/office/officeart/2005/8/layout/orgChar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427B16-12AE-4169-A939-71009ECA9413}">
      <dsp:nvSpPr>
        <dsp:cNvPr id="0" name=""/>
        <dsp:cNvSpPr/>
      </dsp:nvSpPr>
      <dsp:spPr>
        <a:xfrm>
          <a:off x="1518981" y="566477"/>
          <a:ext cx="690456" cy="238282"/>
        </a:xfrm>
        <a:custGeom>
          <a:avLst/>
          <a:gdLst/>
          <a:ahLst/>
          <a:cxnLst/>
          <a:rect l="0" t="0" r="0" b="0"/>
          <a:pathLst>
            <a:path>
              <a:moveTo>
                <a:pt x="0" y="0"/>
              </a:moveTo>
              <a:lnTo>
                <a:pt x="0" y="119322"/>
              </a:lnTo>
              <a:lnTo>
                <a:pt x="690456" y="119322"/>
              </a:lnTo>
              <a:lnTo>
                <a:pt x="690456" y="23828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BDB320-289F-46C7-8839-9BFBF8DDFF62}">
      <dsp:nvSpPr>
        <dsp:cNvPr id="0" name=""/>
        <dsp:cNvSpPr/>
      </dsp:nvSpPr>
      <dsp:spPr>
        <a:xfrm>
          <a:off x="838562" y="566477"/>
          <a:ext cx="680418" cy="238282"/>
        </a:xfrm>
        <a:custGeom>
          <a:avLst/>
          <a:gdLst/>
          <a:ahLst/>
          <a:cxnLst/>
          <a:rect l="0" t="0" r="0" b="0"/>
          <a:pathLst>
            <a:path>
              <a:moveTo>
                <a:pt x="680418" y="0"/>
              </a:moveTo>
              <a:lnTo>
                <a:pt x="680418" y="119322"/>
              </a:lnTo>
              <a:lnTo>
                <a:pt x="0" y="119322"/>
              </a:lnTo>
              <a:lnTo>
                <a:pt x="0" y="23828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36056A-4F61-497B-920B-4FF45C342EB9}">
      <dsp:nvSpPr>
        <dsp:cNvPr id="0" name=""/>
        <dsp:cNvSpPr/>
      </dsp:nvSpPr>
      <dsp:spPr>
        <a:xfrm>
          <a:off x="952503" y="0"/>
          <a:ext cx="1132954" cy="56647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Response</a:t>
          </a:r>
          <a:endParaRPr lang="en-US" sz="1600" b="1" kern="1200" dirty="0"/>
        </a:p>
      </dsp:txBody>
      <dsp:txXfrm>
        <a:off x="952503" y="0"/>
        <a:ext cx="1132954" cy="566477"/>
      </dsp:txXfrm>
    </dsp:sp>
    <dsp:sp modelId="{95117845-287C-4B69-8542-C76E8B09D845}">
      <dsp:nvSpPr>
        <dsp:cNvPr id="0" name=""/>
        <dsp:cNvSpPr/>
      </dsp:nvSpPr>
      <dsp:spPr>
        <a:xfrm>
          <a:off x="272085" y="804760"/>
          <a:ext cx="1132954" cy="566477"/>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Chemical </a:t>
          </a:r>
          <a:r>
            <a:rPr lang="en-US" sz="1600" b="1" kern="1200" dirty="0"/>
            <a:t>Controls</a:t>
          </a:r>
        </a:p>
      </dsp:txBody>
      <dsp:txXfrm>
        <a:off x="272085" y="804760"/>
        <a:ext cx="1132954" cy="566477"/>
      </dsp:txXfrm>
    </dsp:sp>
    <dsp:sp modelId="{6E2E62FD-82E9-4D06-9BCA-CD78074121F1}">
      <dsp:nvSpPr>
        <dsp:cNvPr id="0" name=""/>
        <dsp:cNvSpPr/>
      </dsp:nvSpPr>
      <dsp:spPr>
        <a:xfrm>
          <a:off x="1642960" y="804760"/>
          <a:ext cx="1132954" cy="566477"/>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Mechanical Controls</a:t>
          </a:r>
          <a:endParaRPr lang="en-US" sz="1600" b="1" kern="1200" dirty="0"/>
        </a:p>
      </dsp:txBody>
      <dsp:txXfrm>
        <a:off x="1642960" y="804760"/>
        <a:ext cx="1132954" cy="5664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AE66BE-791C-41E0-B860-D0765BCA0DFE}" type="datetimeFigureOut">
              <a:rPr lang="en-US" smtClean="0"/>
              <a:t>6/26/2018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608847-16BB-4EEE-A0D2-583A44F23D8A}" type="slidenum">
              <a:rPr lang="en-US" smtClean="0"/>
              <a:t>‹#›</a:t>
            </a:fld>
            <a:endParaRPr lang="en-US"/>
          </a:p>
        </p:txBody>
      </p:sp>
    </p:spTree>
    <p:extLst>
      <p:ext uri="{BB962C8B-B14F-4D97-AF65-F5344CB8AC3E}">
        <p14:creationId xmlns:p14="http://schemas.microsoft.com/office/powerpoint/2010/main" val="1739108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Welcome to Small Grains for Organic Systems module.  
</a:t>
            </a:r>
            <a:r>
              <a:rPr lang="en-US" b="1" dirty="0" smtClean="0"/>
              <a:t>Image</a:t>
            </a:r>
            <a:r>
              <a:rPr lang="en-US" dirty="0" smtClean="0"/>
              <a:t>: David</a:t>
            </a:r>
            <a:r>
              <a:rPr lang="en-US" baseline="0" dirty="0" smtClean="0"/>
              <a:t> L.</a:t>
            </a:r>
            <a:r>
              <a:rPr lang="en-US" dirty="0" smtClean="0"/>
              <a:t> Hansen,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a:t>
            </a:fld>
            <a:endParaRPr lang="en-US"/>
          </a:p>
        </p:txBody>
      </p:sp>
    </p:spTree>
    <p:extLst>
      <p:ext uri="{BB962C8B-B14F-4D97-AF65-F5344CB8AC3E}">
        <p14:creationId xmlns:p14="http://schemas.microsoft.com/office/powerpoint/2010/main" val="2334642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We will start our discussion of organic small grains production with planting.</a:t>
            </a:r>
          </a:p>
          <a:p>
            <a:endParaRPr lang="en-US" dirty="0" smtClean="0"/>
          </a:p>
          <a:p>
            <a:r>
              <a:rPr lang="en-US" b="1" dirty="0" smtClean="0"/>
              <a:t>Image</a:t>
            </a:r>
            <a:r>
              <a:rPr lang="en-US" dirty="0" smtClean="0"/>
              <a:t>: Carmen </a:t>
            </a:r>
            <a:r>
              <a:rPr lang="en-US" dirty="0" err="1" smtClean="0"/>
              <a:t>Fernholz</a:t>
            </a:r>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10</a:t>
            </a:fld>
            <a:endParaRPr lang="en-US"/>
          </a:p>
        </p:txBody>
      </p:sp>
    </p:spTree>
    <p:extLst>
      <p:ext uri="{BB962C8B-B14F-4D97-AF65-F5344CB8AC3E}">
        <p14:creationId xmlns:p14="http://schemas.microsoft.com/office/powerpoint/2010/main" val="189284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Small grains are generally planted with a grain drill. Small grains should be planted at a depth of 1.5 to 2 inches into a uniform, level seedbed to maximize emergence and stand uniformity. Planting winter grains into standing stubble or residue protects small grain plants from wind and ice and greatly decreases the risk of winterkill. It is also advisable to plant small grains in rotation after a legume or brassica crop rather than following a grass crop like corn, to decrease disease pressure and nutrient input requirements. </a:t>
            </a:r>
          </a:p>
          <a:p>
            <a:endParaRPr lang="en-US" dirty="0" smtClean="0"/>
          </a:p>
          <a:p>
            <a:r>
              <a:rPr lang="en-US" b="1" dirty="0" smtClean="0"/>
              <a:t>Image</a:t>
            </a:r>
            <a:r>
              <a:rPr lang="en-US" dirty="0" smtClean="0"/>
              <a:t>: Carmen </a:t>
            </a:r>
            <a:r>
              <a:rPr lang="en-US" dirty="0" err="1" smtClean="0"/>
              <a:t>Fernholz</a:t>
            </a:r>
            <a:endParaRPr lang="en-US" baseline="0"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11</a:t>
            </a:fld>
            <a:endParaRPr lang="en-US"/>
          </a:p>
        </p:txBody>
      </p:sp>
    </p:spTree>
    <p:extLst>
      <p:ext uri="{BB962C8B-B14F-4D97-AF65-F5344CB8AC3E}">
        <p14:creationId xmlns:p14="http://schemas.microsoft.com/office/powerpoint/2010/main" val="3742612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It is recommended for organically managed small grains that row spacing be kept narrow to increase crop competition with weeds. Many have observed this practice to decrease weed pressure and increase grain yields. Some organic farmers in our region have been successful with spacing as narrow as 6 inches. </a:t>
            </a:r>
          </a:p>
          <a:p>
            <a:endParaRPr lang="en-US" dirty="0" smtClean="0"/>
          </a:p>
          <a:p>
            <a:r>
              <a:rPr lang="en-US" b="1" dirty="0" smtClean="0"/>
              <a:t>Image</a:t>
            </a:r>
            <a:r>
              <a:rPr lang="en-US" dirty="0" smtClean="0"/>
              <a:t>: N.E. </a:t>
            </a:r>
            <a:r>
              <a:rPr lang="en-US" dirty="0" err="1" smtClean="0"/>
              <a:t>Tautges</a:t>
            </a:r>
            <a:r>
              <a:rPr lang="en-US" dirty="0" smtClean="0"/>
              <a:t>,</a:t>
            </a:r>
            <a:r>
              <a:rPr lang="en-US" baseline="0"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12</a:t>
            </a:fld>
            <a:endParaRPr lang="en-US"/>
          </a:p>
        </p:txBody>
      </p:sp>
    </p:spTree>
    <p:extLst>
      <p:ext uri="{BB962C8B-B14F-4D97-AF65-F5344CB8AC3E}">
        <p14:creationId xmlns:p14="http://schemas.microsoft.com/office/powerpoint/2010/main" val="2200168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Seeding rates differ among small grain species. Seeding rates identified for conventional systems using a 7-inch row spacing are shown here. Organic growers should seed at the higher end of these ranges and follow recommendations according to specific variety recommendations. Spring-planted grain seeding rates are generally greater than fall-planted rates.</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13</a:t>
            </a:fld>
            <a:endParaRPr lang="en-US"/>
          </a:p>
        </p:txBody>
      </p:sp>
    </p:spTree>
    <p:extLst>
      <p:ext uri="{BB962C8B-B14F-4D97-AF65-F5344CB8AC3E}">
        <p14:creationId xmlns:p14="http://schemas.microsoft.com/office/powerpoint/2010/main" val="918094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For spring grains, optimum planting dates are shown here for the state of Minnesota, and typically, it is recommended that spring grains be planted as early as possible to avoid hot summer temperatures and to maximize yields. Planting later than the last planting dates shown here will likely result in yield loss. Delayed planting as a weed management tactic should not be used for small grains. For those of you in other parts of the region, follow local extension recommendation for planting. </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14</a:t>
            </a:fld>
            <a:endParaRPr lang="en-US"/>
          </a:p>
        </p:txBody>
      </p:sp>
    </p:spTree>
    <p:extLst>
      <p:ext uri="{BB962C8B-B14F-4D97-AF65-F5344CB8AC3E}">
        <p14:creationId xmlns:p14="http://schemas.microsoft.com/office/powerpoint/2010/main" val="403461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Planting at the proper time is essential for prevention of disease and yield loss. Winter rye, triticale, and wheat should be planted between September 20th and October 10th in northern Minnesota, September 10th to 30th in central to southern Minnesota, and September 1st to September 15th in areas south of Rochester. Planting earlier than these recommended dates increases risk of disease.  </a:t>
            </a:r>
          </a:p>
        </p:txBody>
      </p:sp>
      <p:sp>
        <p:nvSpPr>
          <p:cNvPr id="4" name="Slide Number Placeholder 3"/>
          <p:cNvSpPr>
            <a:spLocks noGrp="1"/>
          </p:cNvSpPr>
          <p:nvPr>
            <p:ph type="sldNum" sz="quarter" idx="10"/>
          </p:nvPr>
        </p:nvSpPr>
        <p:spPr/>
        <p:txBody>
          <a:bodyPr/>
          <a:lstStyle/>
          <a:p>
            <a:fld id="{C1608847-16BB-4EEE-A0D2-583A44F23D8A}" type="slidenum">
              <a:rPr lang="en-US" smtClean="0"/>
              <a:t>15</a:t>
            </a:fld>
            <a:endParaRPr lang="en-US"/>
          </a:p>
        </p:txBody>
      </p:sp>
    </p:spTree>
    <p:extLst>
      <p:ext uri="{BB962C8B-B14F-4D97-AF65-F5344CB8AC3E}">
        <p14:creationId xmlns:p14="http://schemas.microsoft.com/office/powerpoint/2010/main" val="394984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Variety selection is important for all crops planted on a farm. Seed is an investment and purposefully selecting a variety to fit your farm’s needs will provide the best return on your seed investment. Small grain varieties should be selected on the basis of early maturity, disease resistance, and grain quality. While yield is important, high yields but low quality can decrease returns. Winter grains should be selected on the basis of proven winter hardiness in your region. Seeking out certified seed will decrease the risk of weed seed contamination during crop establishment. Always be sure to use organic-approved seed, and check with your certifier.</a:t>
            </a:r>
          </a:p>
          <a:p>
            <a:endParaRPr lang="en-US" dirty="0" smtClean="0"/>
          </a:p>
          <a:p>
            <a:r>
              <a:rPr lang="en-US" b="1" dirty="0" smtClean="0"/>
              <a:t>Image</a:t>
            </a:r>
            <a:r>
              <a:rPr lang="en-US" dirty="0" smtClean="0"/>
              <a:t>: David</a:t>
            </a:r>
            <a:r>
              <a:rPr lang="en-US" baseline="0" dirty="0" smtClean="0"/>
              <a:t> </a:t>
            </a:r>
            <a:r>
              <a:rPr lang="en-US" dirty="0" smtClean="0"/>
              <a:t>L. Hansen,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16</a:t>
            </a:fld>
            <a:endParaRPr lang="en-US"/>
          </a:p>
        </p:txBody>
      </p:sp>
    </p:spTree>
    <p:extLst>
      <p:ext uri="{BB962C8B-B14F-4D97-AF65-F5344CB8AC3E}">
        <p14:creationId xmlns:p14="http://schemas.microsoft.com/office/powerpoint/2010/main" val="3537936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Another option for organic small grains cultivation is to </a:t>
            </a:r>
            <a:r>
              <a:rPr lang="en-US" baseline="0" dirty="0" err="1" smtClean="0"/>
              <a:t>underseed</a:t>
            </a:r>
            <a:r>
              <a:rPr lang="en-US" baseline="0" dirty="0" smtClean="0"/>
              <a:t> with a legume like red clover. The red clover can be mowed for forage or for weed control, or grazed after small grain harvest. Using a straight-point chisel in red clover in the fall will set red clover back and prevent too heavy of clover pressure and competitiveness with your cash crop in the spring. </a:t>
            </a:r>
          </a:p>
          <a:p>
            <a:endParaRPr lang="en-US" baseline="0" dirty="0" smtClean="0"/>
          </a:p>
          <a:p>
            <a:r>
              <a:rPr lang="en-US" b="1" baseline="0" dirty="0" smtClean="0"/>
              <a:t>Image</a:t>
            </a:r>
            <a:r>
              <a:rPr lang="en-US" baseline="0" dirty="0" smtClean="0"/>
              <a:t>: Carmen </a:t>
            </a:r>
            <a:r>
              <a:rPr lang="en-US" baseline="0" dirty="0" err="1" smtClean="0"/>
              <a:t>Fernholz</a:t>
            </a:r>
            <a:endParaRPr lang="en-US" baseline="0"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17</a:t>
            </a:fld>
            <a:endParaRPr lang="en-US"/>
          </a:p>
        </p:txBody>
      </p:sp>
    </p:spTree>
    <p:extLst>
      <p:ext uri="{BB962C8B-B14F-4D97-AF65-F5344CB8AC3E}">
        <p14:creationId xmlns:p14="http://schemas.microsoft.com/office/powerpoint/2010/main" val="734491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A grower planning on following a small grain with alfalfa, a great crop for the transition period, can drill alfalfa at a depth of a ¼ inch with winter or spring grains. This practice decreases weed pressure during the small grain phase and the establishing alfalfa phase, where weed pressure can be a challenge. The small grain crop can be harvested over the top of the alfalfa, which will then be left to grow for subsequent years of the rotation. </a:t>
            </a:r>
          </a:p>
          <a:p>
            <a:endParaRPr lang="en-US" baseline="0" dirty="0" smtClean="0"/>
          </a:p>
          <a:p>
            <a:r>
              <a:rPr lang="en-US" b="1" baseline="0" dirty="0" smtClean="0"/>
              <a:t>Image</a:t>
            </a:r>
            <a:r>
              <a:rPr lang="en-US" baseline="0" dirty="0" smtClean="0"/>
              <a:t>: Craig </a:t>
            </a:r>
            <a:r>
              <a:rPr lang="en-US" baseline="0" dirty="0" err="1" smtClean="0"/>
              <a:t>Sheaffer</a:t>
            </a:r>
            <a:r>
              <a:rPr lang="en-US" baseline="0"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18</a:t>
            </a:fld>
            <a:endParaRPr lang="en-US"/>
          </a:p>
        </p:txBody>
      </p:sp>
    </p:spTree>
    <p:extLst>
      <p:ext uri="{BB962C8B-B14F-4D97-AF65-F5344CB8AC3E}">
        <p14:creationId xmlns:p14="http://schemas.microsoft.com/office/powerpoint/2010/main" val="3467564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Organic management often requires out-of-the-box strategies to increase crop competitiveness with weeds. Some organic growers will drill small grains twice across the field, with rows at 45- or 90-degree angles, to increase crop plant density. Organic growers report that this practice usually decreases weed pressure. </a:t>
            </a:r>
          </a:p>
          <a:p>
            <a:endParaRPr lang="en-US" baseline="0" dirty="0" smtClean="0"/>
          </a:p>
          <a:p>
            <a:r>
              <a:rPr lang="en-US" b="1" baseline="0" dirty="0" smtClean="0"/>
              <a:t>Image</a:t>
            </a:r>
            <a:r>
              <a:rPr lang="en-US" baseline="0" dirty="0" smtClean="0"/>
              <a:t>: N.E. </a:t>
            </a:r>
            <a:r>
              <a:rPr lang="en-US" baseline="0" dirty="0" err="1" smtClean="0"/>
              <a:t>Tautges</a:t>
            </a:r>
            <a:r>
              <a:rPr lang="en-US" baseline="0" dirty="0" smtClean="0"/>
              <a:t>, University of Minnesota</a:t>
            </a:r>
          </a:p>
          <a:p>
            <a:endParaRPr lang="en-US" baseline="0"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19</a:t>
            </a:fld>
            <a:endParaRPr lang="en-US"/>
          </a:p>
        </p:txBody>
      </p:sp>
    </p:spTree>
    <p:extLst>
      <p:ext uri="{BB962C8B-B14F-4D97-AF65-F5344CB8AC3E}">
        <p14:creationId xmlns:p14="http://schemas.microsoft.com/office/powerpoint/2010/main" val="2052915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Many organic farmers find small grains to be a beneficial addition to their rotations. In this module we will discuss growing small grains organically in the Upper Midwest.</a:t>
            </a:r>
          </a:p>
          <a:p>
            <a:endParaRPr lang="en-US" dirty="0" smtClean="0"/>
          </a:p>
          <a:p>
            <a:r>
              <a:rPr lang="en-US" b="1" dirty="0" smtClean="0"/>
              <a:t>Image</a:t>
            </a:r>
            <a:r>
              <a:rPr lang="en-US" dirty="0" smtClean="0"/>
              <a:t>: Carmen </a:t>
            </a:r>
            <a:r>
              <a:rPr lang="en-US" dirty="0" err="1" smtClean="0"/>
              <a:t>Fernholz</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a:t>
            </a:fld>
            <a:endParaRPr lang="en-US"/>
          </a:p>
        </p:txBody>
      </p:sp>
    </p:spTree>
    <p:extLst>
      <p:ext uri="{BB962C8B-B14F-4D97-AF65-F5344CB8AC3E}">
        <p14:creationId xmlns:p14="http://schemas.microsoft.com/office/powerpoint/2010/main" val="14988257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While small grains are more competitive against weeds compared to many other crops, it doesn’t mean problems with weeds will never occur!</a:t>
            </a:r>
          </a:p>
          <a:p>
            <a:endParaRPr lang="en-US" dirty="0" smtClean="0"/>
          </a:p>
          <a:p>
            <a:r>
              <a:rPr lang="en-US" b="1" dirty="0" smtClean="0"/>
              <a:t>Image</a:t>
            </a:r>
            <a:r>
              <a:rPr lang="en-US" dirty="0" smtClean="0"/>
              <a:t>: Carmen </a:t>
            </a:r>
            <a:r>
              <a:rPr lang="en-US" dirty="0" err="1" smtClean="0"/>
              <a:t>Fernholz</a:t>
            </a:r>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20</a:t>
            </a:fld>
            <a:endParaRPr lang="en-US"/>
          </a:p>
        </p:txBody>
      </p:sp>
    </p:spTree>
    <p:extLst>
      <p:ext uri="{BB962C8B-B14F-4D97-AF65-F5344CB8AC3E}">
        <p14:creationId xmlns:p14="http://schemas.microsoft.com/office/powerpoint/2010/main" val="26327838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It may be necessary to control weeds post-emergence in small grain stands. A tine </a:t>
            </a:r>
            <a:r>
              <a:rPr lang="en-US" dirty="0" err="1" smtClean="0"/>
              <a:t>weeder</a:t>
            </a:r>
            <a:r>
              <a:rPr lang="en-US" dirty="0" smtClean="0"/>
              <a:t> is a popular implement for this task, and can be used to uproot small-seeded weeds without uprooting the crop, if proper depth and down-pressure settings are used. Tine </a:t>
            </a:r>
            <a:r>
              <a:rPr lang="en-US" dirty="0" err="1" smtClean="0"/>
              <a:t>weeders</a:t>
            </a:r>
            <a:r>
              <a:rPr lang="en-US" dirty="0" smtClean="0"/>
              <a:t> work best in loose or lightly crusted soil without long-stemmed residue1, and can be used until small grains are jointing, after which weeding should be avoided as to not damage the growing point. They are normally operated between 4 and 8 mph1. Harrows are similar to tine </a:t>
            </a:r>
            <a:r>
              <a:rPr lang="en-US" dirty="0" err="1" smtClean="0"/>
              <a:t>weeders</a:t>
            </a:r>
            <a:r>
              <a:rPr lang="en-US" dirty="0" smtClean="0"/>
              <a:t>, but can be more aggressive and cause crop damage. 
</a:t>
            </a:r>
            <a:r>
              <a:rPr lang="en-US" b="1" dirty="0" smtClean="0"/>
              <a:t>Video</a:t>
            </a:r>
            <a:r>
              <a:rPr lang="en-US" dirty="0" smtClean="0"/>
              <a:t>: N.E. </a:t>
            </a:r>
            <a:r>
              <a:rPr lang="en-US" dirty="0" err="1" smtClean="0"/>
              <a:t>Tautges</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21</a:t>
            </a:fld>
            <a:endParaRPr lang="en-US"/>
          </a:p>
        </p:txBody>
      </p:sp>
    </p:spTree>
    <p:extLst>
      <p:ext uri="{BB962C8B-B14F-4D97-AF65-F5344CB8AC3E}">
        <p14:creationId xmlns:p14="http://schemas.microsoft.com/office/powerpoint/2010/main" val="14558606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Rotary hoes are another </a:t>
            </a:r>
            <a:r>
              <a:rPr lang="en-US" dirty="0" err="1" smtClean="0"/>
              <a:t>postemergence</a:t>
            </a:r>
            <a:r>
              <a:rPr lang="en-US" dirty="0" smtClean="0"/>
              <a:t> weeding implement popular for organic systems. Rotary hoes are generally operated at speeds from 5 to 15 mph, with surface aggressiveness increasing and soil penetration decreasing as speeds increase. They can also be used to aerate crusted soils. Some growers will use both tine </a:t>
            </a:r>
            <a:r>
              <a:rPr lang="en-US" dirty="0" err="1" smtClean="0"/>
              <a:t>weeders</a:t>
            </a:r>
            <a:r>
              <a:rPr lang="en-US" dirty="0" smtClean="0"/>
              <a:t> and rotary hoes in the same crop, as they have different weeding actions that are effective for different weed species.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Images</a:t>
            </a:r>
            <a:r>
              <a:rPr lang="en-US" dirty="0" smtClean="0"/>
              <a:t>: N.E. </a:t>
            </a:r>
            <a:r>
              <a:rPr lang="en-US" dirty="0" err="1" smtClean="0"/>
              <a:t>Tautges</a:t>
            </a:r>
            <a:r>
              <a:rPr lang="en-US" dirty="0" smtClean="0"/>
              <a:t>, University of Minnesota</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22</a:t>
            </a:fld>
            <a:endParaRPr lang="en-US"/>
          </a:p>
        </p:txBody>
      </p:sp>
    </p:spTree>
    <p:extLst>
      <p:ext uri="{BB962C8B-B14F-4D97-AF65-F5344CB8AC3E}">
        <p14:creationId xmlns:p14="http://schemas.microsoft.com/office/powerpoint/2010/main" val="2385891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Narration</a:t>
            </a:r>
            <a:r>
              <a:rPr lang="en-US" baseline="0" dirty="0" smtClean="0"/>
              <a:t>: Timing of </a:t>
            </a:r>
            <a:r>
              <a:rPr lang="en-US" baseline="0" dirty="0" err="1" smtClean="0"/>
              <a:t>postemergence</a:t>
            </a:r>
            <a:r>
              <a:rPr lang="en-US" baseline="0" dirty="0" smtClean="0"/>
              <a:t> weeding is crucial for effectiveness. Tine </a:t>
            </a:r>
            <a:r>
              <a:rPr lang="en-US" baseline="0" dirty="0" err="1" smtClean="0"/>
              <a:t>weeders</a:t>
            </a:r>
            <a:r>
              <a:rPr lang="en-US" baseline="0" dirty="0" smtClean="0"/>
              <a:t> and rotary hoes should be used when soil is moist enough for penetration but not moist enough for compaction to occur. These implements are most effective when weeds are just emerging, and are not effective when weed roots have developed. However, if performed with the right timing, these implements can greatly decrease weed pressure and benefit crop yields.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Images</a:t>
            </a:r>
            <a:r>
              <a:rPr lang="en-US" baseline="0" dirty="0" smtClean="0"/>
              <a:t>: N.E. </a:t>
            </a:r>
            <a:r>
              <a:rPr lang="en-US" baseline="0" dirty="0" err="1" smtClean="0"/>
              <a:t>Tautges</a:t>
            </a:r>
            <a:r>
              <a:rPr lang="en-US" baseline="0"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23</a:t>
            </a:fld>
            <a:endParaRPr lang="en-US"/>
          </a:p>
        </p:txBody>
      </p:sp>
    </p:spTree>
    <p:extLst>
      <p:ext uri="{BB962C8B-B14F-4D97-AF65-F5344CB8AC3E}">
        <p14:creationId xmlns:p14="http://schemas.microsoft.com/office/powerpoint/2010/main" val="8728128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Narration</a:t>
            </a:r>
            <a:r>
              <a:rPr lang="en-US" baseline="0" dirty="0" smtClean="0"/>
              <a:t>: Test passes should be performed on a small corner of each field to adjust settings depending on soil firmness and crop and weed response to tine pressure. Any implement used for </a:t>
            </a:r>
            <a:r>
              <a:rPr lang="en-US" baseline="0" dirty="0" err="1" smtClean="0"/>
              <a:t>postemergence</a:t>
            </a:r>
            <a:r>
              <a:rPr lang="en-US" baseline="0" dirty="0" smtClean="0"/>
              <a:t> weed control should be tested at the intended operating speed in a small area of the field and adjusted, so as not to cause crop damage throughout the entire field.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Image</a:t>
            </a:r>
            <a:r>
              <a:rPr lang="en-US" baseline="0" dirty="0" smtClean="0"/>
              <a:t>: N.E. </a:t>
            </a:r>
            <a:r>
              <a:rPr lang="en-US" baseline="0" dirty="0" err="1" smtClean="0"/>
              <a:t>Tautges</a:t>
            </a:r>
            <a:r>
              <a:rPr lang="en-US" baseline="0"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24</a:t>
            </a:fld>
            <a:endParaRPr lang="en-US"/>
          </a:p>
        </p:txBody>
      </p:sp>
    </p:spTree>
    <p:extLst>
      <p:ext uri="{BB962C8B-B14F-4D97-AF65-F5344CB8AC3E}">
        <p14:creationId xmlns:p14="http://schemas.microsoft.com/office/powerpoint/2010/main" val="1163045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Perennial weeds like Canada thistle are often the most troublesome weeds for organic growers, especially in small grain crops. High densities of perennials like Canada thistle can cause yield losses of up to 90%. Repeated mowing or aggressive tillage (like a rototiller) performed bimonthly in perennial weed patches can alleviate pressure over the course of two to three years, but require large time investments. If possible, establishment of a perennial crop like alfalfa will increase crop competition with perennial weeds and may reduce pressure for subsequent grain crops in rotation.</a:t>
            </a:r>
          </a:p>
          <a:p>
            <a:endParaRPr lang="en-US" dirty="0" smtClean="0"/>
          </a:p>
          <a:p>
            <a:r>
              <a:rPr lang="en-US" b="1" dirty="0" smtClean="0"/>
              <a:t>Image</a:t>
            </a:r>
            <a:r>
              <a:rPr lang="en-US" dirty="0" smtClean="0"/>
              <a:t>: Kristine Moncada,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25</a:t>
            </a:fld>
            <a:endParaRPr lang="en-US"/>
          </a:p>
        </p:txBody>
      </p:sp>
    </p:spTree>
    <p:extLst>
      <p:ext uri="{BB962C8B-B14F-4D97-AF65-F5344CB8AC3E}">
        <p14:creationId xmlns:p14="http://schemas.microsoft.com/office/powerpoint/2010/main" val="41529762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baseline="0" dirty="0" smtClean="0"/>
              <a:t>Narration</a:t>
            </a:r>
            <a:r>
              <a:rPr lang="en-US" i="0" baseline="0" dirty="0" smtClean="0"/>
              <a:t>: Using diverse rotations that mix crops with different life cycles (like perennial vs. annual), different planting times (like winter vs. spring crops), and different harvest cycles (like mowing for forage vs. harvesting grain) is the best way to prevent weed, disease, and insect pressure from building up, and is highly encouraged in organic systems. Without the ability to use pesticides, prevention is key in organic systems. </a:t>
            </a:r>
          </a:p>
          <a:p>
            <a:endParaRPr lang="en-US" i="0" baseline="0" dirty="0" smtClean="0"/>
          </a:p>
          <a:p>
            <a:r>
              <a:rPr lang="en-US" b="1" i="0" baseline="0" dirty="0" smtClean="0"/>
              <a:t>Images</a:t>
            </a:r>
            <a:r>
              <a:rPr lang="en-US" i="0" baseline="0" dirty="0" smtClean="0"/>
              <a:t>: N.E. </a:t>
            </a:r>
            <a:r>
              <a:rPr lang="en-US" i="0" baseline="0" dirty="0" err="1" smtClean="0"/>
              <a:t>Tautges</a:t>
            </a:r>
            <a:r>
              <a:rPr lang="en-US" i="0" baseline="0"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26</a:t>
            </a:fld>
            <a:endParaRPr lang="en-US"/>
          </a:p>
        </p:txBody>
      </p:sp>
    </p:spTree>
    <p:extLst>
      <p:ext uri="{BB962C8B-B14F-4D97-AF65-F5344CB8AC3E}">
        <p14:creationId xmlns:p14="http://schemas.microsoft.com/office/powerpoint/2010/main" val="5588244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There are different diseases that can affect small grains.  In this section, we will cover a few of them briefly.  </a:t>
            </a:r>
          </a:p>
          <a:p>
            <a:endParaRPr lang="en-US" dirty="0" smtClean="0"/>
          </a:p>
          <a:p>
            <a:r>
              <a:rPr lang="en-US" b="1" dirty="0" smtClean="0"/>
              <a:t>Image</a:t>
            </a:r>
            <a:r>
              <a:rPr lang="en-US" dirty="0" smtClean="0"/>
              <a:t>: Carmen </a:t>
            </a:r>
            <a:r>
              <a:rPr lang="en-US" dirty="0" err="1" smtClean="0"/>
              <a:t>Fernholz</a:t>
            </a:r>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27</a:t>
            </a:fld>
            <a:endParaRPr lang="en-US"/>
          </a:p>
        </p:txBody>
      </p:sp>
    </p:spTree>
    <p:extLst>
      <p:ext uri="{BB962C8B-B14F-4D97-AF65-F5344CB8AC3E}">
        <p14:creationId xmlns:p14="http://schemas.microsoft.com/office/powerpoint/2010/main" val="19852024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Research has been done on several pests and how long they persist in fields without their hosts.  Here are just a few examples.  With the exception of scab, most small grain diseases fail to persist in a field without a small grain host after 2 years, meaning that 2 years of crop rotation away from small grain cultivation should be sufficient to keep disease pressure low. However, rotating to a different crop alone is not sufficient; producers must understand which crops can serve as hosts to which diseases, and avoid growing these crops adjacent in rotations. </a:t>
            </a:r>
          </a:p>
          <a:p>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28</a:t>
            </a:fld>
            <a:endParaRPr lang="en-US"/>
          </a:p>
        </p:txBody>
      </p:sp>
    </p:spTree>
    <p:extLst>
      <p:ext uri="{BB962C8B-B14F-4D97-AF65-F5344CB8AC3E}">
        <p14:creationId xmlns:p14="http://schemas.microsoft.com/office/powerpoint/2010/main" val="22351037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For example, Fusarium, the fungus that causes Fusarium Head Blight, can overwinter in corn or other warm-season grass residues. In general, growers should avoid growing small grains after corn, </a:t>
            </a:r>
            <a:r>
              <a:rPr lang="en-US" baseline="0" dirty="0" err="1" smtClean="0"/>
              <a:t>sudangrass</a:t>
            </a:r>
            <a:r>
              <a:rPr lang="en-US" baseline="0" dirty="0" smtClean="0"/>
              <a:t>, millet, and other small grains in rotation. Growers should grow small grains after pea, sunflower, alfalfa, soybean, or other legume crops.</a:t>
            </a:r>
          </a:p>
          <a:p>
            <a:endParaRPr lang="en-US" baseline="0" dirty="0" smtClean="0"/>
          </a:p>
          <a:p>
            <a:r>
              <a:rPr lang="en-US" b="1" baseline="0" dirty="0" smtClean="0"/>
              <a:t>Image</a:t>
            </a:r>
            <a:r>
              <a:rPr lang="en-US" baseline="0" dirty="0" smtClean="0"/>
              <a:t>: Brian </a:t>
            </a:r>
            <a:r>
              <a:rPr lang="en-US" baseline="0" dirty="0" err="1" smtClean="0"/>
              <a:t>Steffenson</a:t>
            </a:r>
            <a:r>
              <a:rPr lang="en-US" baseline="0" dirty="0" smtClean="0"/>
              <a:t>, University of Minnesota</a:t>
            </a:r>
          </a:p>
        </p:txBody>
      </p:sp>
      <p:sp>
        <p:nvSpPr>
          <p:cNvPr id="4" name="Slide Number Placeholder 3"/>
          <p:cNvSpPr>
            <a:spLocks noGrp="1"/>
          </p:cNvSpPr>
          <p:nvPr>
            <p:ph type="sldNum" sz="quarter" idx="10"/>
          </p:nvPr>
        </p:nvSpPr>
        <p:spPr/>
        <p:txBody>
          <a:bodyPr/>
          <a:lstStyle/>
          <a:p>
            <a:fld id="{C1608847-16BB-4EEE-A0D2-583A44F23D8A}" type="slidenum">
              <a:rPr lang="en-US" smtClean="0"/>
              <a:t>29</a:t>
            </a:fld>
            <a:endParaRPr lang="en-US"/>
          </a:p>
        </p:txBody>
      </p:sp>
    </p:spTree>
    <p:extLst>
      <p:ext uri="{BB962C8B-B14F-4D97-AF65-F5344CB8AC3E}">
        <p14:creationId xmlns:p14="http://schemas.microsoft.com/office/powerpoint/2010/main" val="1453843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most common small grains grown in the Midwest are rye, wheat, oats, and barley. While these small grains look similar, management practices, quality considerations, and marketing differ markedly among small grains species.</a:t>
            </a:r>
          </a:p>
          <a:p>
            <a:endParaRPr lang="en-US" dirty="0" smtClean="0"/>
          </a:p>
          <a:p>
            <a:r>
              <a:rPr lang="en-US" b="1" dirty="0" smtClean="0"/>
              <a:t>Images</a:t>
            </a:r>
            <a:r>
              <a:rPr lang="en-US" dirty="0" smtClean="0"/>
              <a:t>: David</a:t>
            </a:r>
            <a:r>
              <a:rPr lang="en-US" baseline="0" dirty="0" smtClean="0"/>
              <a:t> L. </a:t>
            </a:r>
            <a:r>
              <a:rPr lang="en-US" dirty="0" smtClean="0"/>
              <a:t>Hansen, University of Minnesota (oat,</a:t>
            </a:r>
            <a:r>
              <a:rPr lang="en-US" baseline="0" dirty="0" smtClean="0"/>
              <a:t> wheat); USDA (rye, </a:t>
            </a:r>
            <a:r>
              <a:rPr lang="en-US" baseline="0" smtClean="0"/>
              <a:t>barley)</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3</a:t>
            </a:fld>
            <a:endParaRPr lang="en-US"/>
          </a:p>
        </p:txBody>
      </p:sp>
    </p:spTree>
    <p:extLst>
      <p:ext uri="{BB962C8B-B14F-4D97-AF65-F5344CB8AC3E}">
        <p14:creationId xmlns:p14="http://schemas.microsoft.com/office/powerpoint/2010/main" val="8996648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Fungal diseases are generally the most troublesome in small grain production. The rusts reduce yields by reducing the photosynthetic leaf area of the plant, and by increasing plant water loss. In other regions, spores overwinter on straw and can infect subsequent crops by dispersing from the straw, but do not generally survive the winter in Minnesota. Spores of the fungus that causes rust are usually brought to Minnesota via wind. Rust-resistant varieties are available and should be selected if a grower has observed rust on their farm in the past. Growers should rotate rust-resistant varieties, as resistance in one variety can break down under heavy disease pressure.</a:t>
            </a:r>
          </a:p>
          <a:p>
            <a:endParaRPr lang="en-US" dirty="0" smtClean="0"/>
          </a:p>
          <a:p>
            <a:r>
              <a:rPr lang="en-US" b="1" dirty="0" smtClean="0"/>
              <a:t>Image</a:t>
            </a:r>
            <a:r>
              <a:rPr lang="en-US" dirty="0" smtClean="0"/>
              <a:t>: Brad Kinkaid, University of Minnesota</a:t>
            </a:r>
          </a:p>
        </p:txBody>
      </p:sp>
      <p:sp>
        <p:nvSpPr>
          <p:cNvPr id="4" name="Slide Number Placeholder 3"/>
          <p:cNvSpPr>
            <a:spLocks noGrp="1"/>
          </p:cNvSpPr>
          <p:nvPr>
            <p:ph type="sldNum" sz="quarter" idx="10"/>
          </p:nvPr>
        </p:nvSpPr>
        <p:spPr/>
        <p:txBody>
          <a:bodyPr/>
          <a:lstStyle/>
          <a:p>
            <a:fld id="{C1608847-16BB-4EEE-A0D2-583A44F23D8A}" type="slidenum">
              <a:rPr lang="en-US" smtClean="0"/>
              <a:t>30</a:t>
            </a:fld>
            <a:endParaRPr lang="en-US"/>
          </a:p>
        </p:txBody>
      </p:sp>
    </p:spTree>
    <p:extLst>
      <p:ext uri="{BB962C8B-B14F-4D97-AF65-F5344CB8AC3E}">
        <p14:creationId xmlns:p14="http://schemas.microsoft.com/office/powerpoint/2010/main" val="38221307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Root rots have also been observed in Minnesota wheat, caused by a number of soil-borne fungi. Plants infected with root rots often occur in patches and are easily pulled from the soil. Root rot causes moisture and nutrient stress in plants, and reduces grain yields, sometimes causing wheat heads to be white and empty of filled grain. Currently, rotation is recommended to limit root rot in wheat and barley crops in Minnesota—do not plant small grains into small grain stubble or unburied residue. Ensure seed saved from small grain crops for later planting comes from fields where no disease was observed.</a:t>
            </a:r>
          </a:p>
          <a:p>
            <a:endParaRPr lang="en-US" baseline="0" dirty="0" smtClean="0"/>
          </a:p>
          <a:p>
            <a:r>
              <a:rPr lang="en-US" b="1" baseline="0" dirty="0" smtClean="0"/>
              <a:t>Image</a:t>
            </a:r>
            <a:r>
              <a:rPr lang="en-US" baseline="0" dirty="0" smtClean="0"/>
              <a:t>: Michael McMullen, North Dakota State University</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31</a:t>
            </a:fld>
            <a:endParaRPr lang="en-US"/>
          </a:p>
        </p:txBody>
      </p:sp>
    </p:spTree>
    <p:extLst>
      <p:ext uri="{BB962C8B-B14F-4D97-AF65-F5344CB8AC3E}">
        <p14:creationId xmlns:p14="http://schemas.microsoft.com/office/powerpoint/2010/main" val="10680128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last type of small grains pest we will cover are insect pests.</a:t>
            </a:r>
          </a:p>
          <a:p>
            <a:endParaRPr lang="en-US" dirty="0" smtClean="0"/>
          </a:p>
          <a:p>
            <a:r>
              <a:rPr lang="en-US" b="1" dirty="0" smtClean="0"/>
              <a:t>Image</a:t>
            </a:r>
            <a:r>
              <a:rPr lang="en-US" dirty="0" smtClean="0"/>
              <a:t>: Carmen </a:t>
            </a:r>
            <a:r>
              <a:rPr lang="en-US" dirty="0" err="1" smtClean="0"/>
              <a:t>Fernholz</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32</a:t>
            </a:fld>
            <a:endParaRPr lang="en-US"/>
          </a:p>
        </p:txBody>
      </p:sp>
    </p:spTree>
    <p:extLst>
      <p:ext uri="{BB962C8B-B14F-4D97-AF65-F5344CB8AC3E}">
        <p14:creationId xmlns:p14="http://schemas.microsoft.com/office/powerpoint/2010/main" val="32255738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Wheat stem sawfly and Hessian fly are the two most common insect pests in small grains, especially wheat in Minnesota. In organic systems, fly pest pressure is usually prevented by using long rotations, similar to those used to prevent diseases, and with resistant varieties. Wheat stem sawflies usually damage wheat the most, as their name suggests, and cause less damage in barley and oat. In wheat, larvae hatched from eggs laid inside the wheat stem hatch and chew around the inside of wheat stem, causing lodging or breakage. </a:t>
            </a:r>
          </a:p>
          <a:p>
            <a:endParaRPr lang="en-US" dirty="0" smtClean="0"/>
          </a:p>
          <a:p>
            <a:r>
              <a:rPr lang="en-US" b="1" dirty="0" smtClean="0"/>
              <a:t>Images</a:t>
            </a:r>
            <a:r>
              <a:rPr lang="en-US" dirty="0" smtClean="0"/>
              <a:t>: Phil Glogoza, University of Minnesota Extension</a:t>
            </a:r>
          </a:p>
        </p:txBody>
      </p:sp>
      <p:sp>
        <p:nvSpPr>
          <p:cNvPr id="4" name="Slide Number Placeholder 3"/>
          <p:cNvSpPr>
            <a:spLocks noGrp="1"/>
          </p:cNvSpPr>
          <p:nvPr>
            <p:ph type="sldNum" sz="quarter" idx="10"/>
          </p:nvPr>
        </p:nvSpPr>
        <p:spPr/>
        <p:txBody>
          <a:bodyPr/>
          <a:lstStyle/>
          <a:p>
            <a:fld id="{C1608847-16BB-4EEE-A0D2-583A44F23D8A}" type="slidenum">
              <a:rPr lang="en-US" smtClean="0"/>
              <a:t>33</a:t>
            </a:fld>
            <a:endParaRPr lang="en-US"/>
          </a:p>
        </p:txBody>
      </p:sp>
    </p:spTree>
    <p:extLst>
      <p:ext uri="{BB962C8B-B14F-4D97-AF65-F5344CB8AC3E}">
        <p14:creationId xmlns:p14="http://schemas.microsoft.com/office/powerpoint/2010/main" val="24677098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Detection and scouting for wheat stem sawflies can be performed by sampling wheat stems around a field, paying attention to the field edges where insect pressure often occurs. Stems can be split open and the percentage containing S-shaped sawfly larvae calculated1. If infestation levels exceed 15%, producers can use a stripper header to pick lodged stems up from the ground at harvest. </a:t>
            </a:r>
          </a:p>
          <a:p>
            <a:endParaRPr lang="en-US" b="1" baseline="0" dirty="0" smtClean="0"/>
          </a:p>
          <a:p>
            <a:r>
              <a:rPr lang="en-US" b="1" baseline="0" dirty="0" smtClean="0"/>
              <a:t>Images</a:t>
            </a:r>
            <a:r>
              <a:rPr lang="en-US" baseline="0" dirty="0" smtClean="0"/>
              <a:t>: </a:t>
            </a:r>
            <a:r>
              <a:rPr lang="en-US" dirty="0" smtClean="0"/>
              <a:t>Phil Glogoza, University of Minnesota Extension</a:t>
            </a:r>
          </a:p>
        </p:txBody>
      </p:sp>
      <p:sp>
        <p:nvSpPr>
          <p:cNvPr id="4" name="Slide Number Placeholder 3"/>
          <p:cNvSpPr>
            <a:spLocks noGrp="1"/>
          </p:cNvSpPr>
          <p:nvPr>
            <p:ph type="sldNum" sz="quarter" idx="10"/>
          </p:nvPr>
        </p:nvSpPr>
        <p:spPr/>
        <p:txBody>
          <a:bodyPr/>
          <a:lstStyle/>
          <a:p>
            <a:fld id="{C1608847-16BB-4EEE-A0D2-583A44F23D8A}" type="slidenum">
              <a:rPr lang="en-US" smtClean="0"/>
              <a:t>34</a:t>
            </a:fld>
            <a:endParaRPr lang="en-US"/>
          </a:p>
        </p:txBody>
      </p:sp>
    </p:spTree>
    <p:extLst>
      <p:ext uri="{BB962C8B-B14F-4D97-AF65-F5344CB8AC3E}">
        <p14:creationId xmlns:p14="http://schemas.microsoft.com/office/powerpoint/2010/main" val="6384835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Narration</a:t>
            </a:r>
            <a:r>
              <a:rPr lang="en-US" baseline="0" dirty="0" smtClean="0"/>
              <a:t>: Stripper headers can also leave taller stubble, which is beneficial for parasitic wasps that can serve as a biological control for wheat stem sawfly. Some solid-stemmed wheat varieties are resistant to sawfly and also support parasitoid wasps, which can be beneficial for controlling sawfly. If you wish to use a hollow-stem variety but know that sawflies will be present, plant a solid-stemmed variety of wheat around the edge of your field as a trap crop.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Image</a:t>
            </a:r>
            <a:r>
              <a:rPr lang="en-US" baseline="0" dirty="0" smtClean="0"/>
              <a:t>: N.E. </a:t>
            </a:r>
            <a:r>
              <a:rPr lang="en-US" baseline="0" dirty="0" err="1" smtClean="0"/>
              <a:t>Tautges</a:t>
            </a:r>
            <a:r>
              <a:rPr lang="en-US" baseline="0" dirty="0" smtClean="0"/>
              <a:t>, University of Minnesota</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35</a:t>
            </a:fld>
            <a:endParaRPr lang="en-US"/>
          </a:p>
        </p:txBody>
      </p:sp>
    </p:spTree>
    <p:extLst>
      <p:ext uri="{BB962C8B-B14F-4D97-AF65-F5344CB8AC3E}">
        <p14:creationId xmlns:p14="http://schemas.microsoft.com/office/powerpoint/2010/main" val="37705034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Hessian flies are a pest that often causes damage to winter wheat in Minnesota. The best way to prevent Hessian fly infestation is to practice good crop rotation and destroy small grain volunteers in other crop phases of a rotation prior to planting winter wheat, as they can harbor the Hessian fly. </a:t>
            </a:r>
          </a:p>
          <a:p>
            <a:endParaRPr lang="en-US" baseline="0" dirty="0" smtClean="0"/>
          </a:p>
          <a:p>
            <a:r>
              <a:rPr lang="en-US" b="1" baseline="0" dirty="0" smtClean="0"/>
              <a:t>Image</a:t>
            </a:r>
            <a:r>
              <a:rPr lang="en-US" baseline="0" dirty="0" smtClean="0"/>
              <a:t>: Scott Bauer, USDA-ARS</a:t>
            </a:r>
          </a:p>
        </p:txBody>
      </p:sp>
      <p:sp>
        <p:nvSpPr>
          <p:cNvPr id="4" name="Slide Number Placeholder 3"/>
          <p:cNvSpPr>
            <a:spLocks noGrp="1"/>
          </p:cNvSpPr>
          <p:nvPr>
            <p:ph type="sldNum" sz="quarter" idx="10"/>
          </p:nvPr>
        </p:nvSpPr>
        <p:spPr/>
        <p:txBody>
          <a:bodyPr/>
          <a:lstStyle/>
          <a:p>
            <a:fld id="{C1608847-16BB-4EEE-A0D2-583A44F23D8A}" type="slidenum">
              <a:rPr lang="en-US" smtClean="0"/>
              <a:t>36</a:t>
            </a:fld>
            <a:endParaRPr lang="en-US"/>
          </a:p>
        </p:txBody>
      </p:sp>
    </p:spTree>
    <p:extLst>
      <p:ext uri="{BB962C8B-B14F-4D97-AF65-F5344CB8AC3E}">
        <p14:creationId xmlns:p14="http://schemas.microsoft.com/office/powerpoint/2010/main" val="32890950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Aphids are troublesome pests in small grains because they serve as vectors for diseases like barley yellow dwarf virus, which affects most small grain species. Mites serve as vectors for wheat streak mosaic virus on large acreages of winter wheat, which causes stunting, lack of head production, and poor grain fill. Control grass volunteers to prevent aphid and mite infestations, and do not plant winter wheat within 1/8 mile of fields known to be infested.</a:t>
            </a:r>
          </a:p>
          <a:p>
            <a:endParaRPr lang="en-US" b="1" baseline="0" dirty="0" smtClean="0"/>
          </a:p>
          <a:p>
            <a:r>
              <a:rPr lang="en-US" b="1" baseline="0" dirty="0" smtClean="0"/>
              <a:t>Image</a:t>
            </a:r>
            <a:r>
              <a:rPr lang="en-US" baseline="0" dirty="0" smtClean="0"/>
              <a:t>: Washington State University</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37</a:t>
            </a:fld>
            <a:endParaRPr lang="en-US"/>
          </a:p>
        </p:txBody>
      </p:sp>
    </p:spTree>
    <p:extLst>
      <p:ext uri="{BB962C8B-B14F-4D97-AF65-F5344CB8AC3E}">
        <p14:creationId xmlns:p14="http://schemas.microsoft.com/office/powerpoint/2010/main" val="14265902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Integrated pest management is a management approach that is highly encouraged and likely essential for successful organic small grains production. The concepts encompassed by integrated pest management are applicable for managing weeds, diseases, and insect pests, and the method emphasizes preventative over response measures. Prevention of pest outbreaks is the best way to manage pests in organic systems, as “response” measures in organic systems generally only work to a limited extent on some pest species.</a:t>
            </a:r>
          </a:p>
          <a:p>
            <a:endParaRPr lang="en-US" dirty="0" smtClean="0"/>
          </a:p>
          <a:p>
            <a:r>
              <a:rPr lang="en-US" b="1" dirty="0" smtClean="0"/>
              <a:t>Image</a:t>
            </a:r>
            <a:r>
              <a:rPr lang="en-US" dirty="0" smtClean="0"/>
              <a:t>: N.E. </a:t>
            </a:r>
            <a:r>
              <a:rPr lang="en-US" dirty="0" err="1" smtClean="0"/>
              <a:t>Tautges</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38</a:t>
            </a:fld>
            <a:endParaRPr lang="en-US"/>
          </a:p>
        </p:txBody>
      </p:sp>
    </p:spTree>
    <p:extLst>
      <p:ext uri="{BB962C8B-B14F-4D97-AF65-F5344CB8AC3E}">
        <p14:creationId xmlns:p14="http://schemas.microsoft.com/office/powerpoint/2010/main" val="39658421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A number of cultural controls and methods contribute to crop protection. Trap crops are crops planted strategically on a crop field or landscape to draw pests away from the crop and onto the trap crop. The value of using crop rotation, volunteer control increased seeding rates, and resistant varieties was previously discussed and should be emphasized again. Ultimately, a healthy crop stand is your best defense against yield-reducing pest outbreaks. Therefore, another important cultural control is maintaining good soil fertility for crop nutrient needs. </a:t>
            </a:r>
          </a:p>
          <a:p>
            <a:endParaRPr lang="en-US" baseline="0"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39</a:t>
            </a:fld>
            <a:endParaRPr lang="en-US"/>
          </a:p>
        </p:txBody>
      </p:sp>
    </p:spTree>
    <p:extLst>
      <p:ext uri="{BB962C8B-B14F-4D97-AF65-F5344CB8AC3E}">
        <p14:creationId xmlns:p14="http://schemas.microsoft.com/office/powerpoint/2010/main" val="2778503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In addition to these commonly grown small grains, triticale is a newer small grain crop, and is the product of a man-made cross between rye and wheat. Triticale grain makes good poultry feed, and is also popular for forage production, whether cut fresh and ensiled or hayed. Triticale is useful in organic systems due to its high biomass production, forage quality, and competitiveness with weeds. 
</a:t>
            </a:r>
            <a:r>
              <a:rPr lang="en-US" b="1" baseline="0" dirty="0" smtClean="0"/>
              <a:t>Image</a:t>
            </a:r>
            <a:r>
              <a:rPr lang="en-US" baseline="0" dirty="0" smtClean="0"/>
              <a:t>: N.E. </a:t>
            </a:r>
            <a:r>
              <a:rPr lang="en-US" baseline="0" dirty="0" err="1" smtClean="0"/>
              <a:t>Tautges</a:t>
            </a:r>
            <a:r>
              <a:rPr lang="en-US" baseline="0"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a:t>
            </a:fld>
            <a:endParaRPr lang="en-US"/>
          </a:p>
        </p:txBody>
      </p:sp>
    </p:spTree>
    <p:extLst>
      <p:ext uri="{BB962C8B-B14F-4D97-AF65-F5344CB8AC3E}">
        <p14:creationId xmlns:p14="http://schemas.microsoft.com/office/powerpoint/2010/main" val="7811085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Let’s move on from pests to fertility management in organic small grains.</a:t>
            </a:r>
          </a:p>
          <a:p>
            <a:endParaRPr lang="en-US" dirty="0" smtClean="0"/>
          </a:p>
          <a:p>
            <a:r>
              <a:rPr lang="en-US" b="1" dirty="0" smtClean="0"/>
              <a:t>Image</a:t>
            </a:r>
            <a:r>
              <a:rPr lang="en-US" dirty="0" smtClean="0"/>
              <a:t>: Carmen </a:t>
            </a:r>
            <a:r>
              <a:rPr lang="en-US" dirty="0" err="1" smtClean="0"/>
              <a:t>Fernholz</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40</a:t>
            </a:fld>
            <a:endParaRPr lang="en-US"/>
          </a:p>
        </p:txBody>
      </p:sp>
    </p:spTree>
    <p:extLst>
      <p:ext uri="{BB962C8B-B14F-4D97-AF65-F5344CB8AC3E}">
        <p14:creationId xmlns:p14="http://schemas.microsoft.com/office/powerpoint/2010/main" val="21929578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Nitrogen is often the most limiting nutrient in organic systems. Low nitrogen fertility in soils, leading to nitrogen deficiency in crops, can result in weak crop stands that are not competitive with weeds. This trend is evident in the picture, where weed competition in non-fertilized wheat is much greater than weed competition in wheat that had received livestock manure as fertilizer. Wheat yields were reduced in the non-fertilized plot by almost 50%. This illustrates the importance of soil nitrogen management for both crop nutrition and competitiveness.</a:t>
            </a:r>
          </a:p>
          <a:p>
            <a:endParaRPr lang="en-US" dirty="0" smtClean="0"/>
          </a:p>
          <a:p>
            <a:r>
              <a:rPr lang="en-US" b="1" dirty="0" smtClean="0"/>
              <a:t>Image</a:t>
            </a:r>
            <a:r>
              <a:rPr lang="en-US" dirty="0" smtClean="0"/>
              <a:t>: Kristy </a:t>
            </a:r>
            <a:r>
              <a:rPr lang="en-US" dirty="0" err="1" smtClean="0"/>
              <a:t>Borrelli</a:t>
            </a:r>
            <a:r>
              <a:rPr lang="en-US" dirty="0" smtClean="0"/>
              <a:t>, Pennsylvania State University</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41</a:t>
            </a:fld>
            <a:endParaRPr lang="en-US"/>
          </a:p>
        </p:txBody>
      </p:sp>
    </p:spTree>
    <p:extLst>
      <p:ext uri="{BB962C8B-B14F-4D97-AF65-F5344CB8AC3E}">
        <p14:creationId xmlns:p14="http://schemas.microsoft.com/office/powerpoint/2010/main" val="28651840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Crop nitrogen deficiency is usually characterized by yellowing of leaves and stands, and it can be seen especially in low areas where nitrogen is susceptible to loss. Soil fertility should be managed to prevent these symptoms, as they represent yield loss. If organic fertilizer inputs are being applied, nitrogen requirements of a crop are generally calculated with yield goals in mind.  As a general rule, 1 to 2 </a:t>
            </a:r>
            <a:r>
              <a:rPr lang="en-US" dirty="0" err="1" smtClean="0"/>
              <a:t>lb</a:t>
            </a:r>
            <a:r>
              <a:rPr lang="en-US" dirty="0" smtClean="0"/>
              <a:t> of nitrogen is needed to make 1 bushel of wheat.</a:t>
            </a:r>
          </a:p>
          <a:p>
            <a:endParaRPr lang="en-US" b="1" dirty="0" smtClean="0"/>
          </a:p>
          <a:p>
            <a:r>
              <a:rPr lang="en-US" b="1" dirty="0" smtClean="0"/>
              <a:t>Images</a:t>
            </a:r>
            <a:r>
              <a:rPr lang="en-US" dirty="0" smtClean="0"/>
              <a:t>: N.E. </a:t>
            </a:r>
            <a:r>
              <a:rPr lang="en-US" dirty="0" err="1" smtClean="0"/>
              <a:t>Tautges</a:t>
            </a:r>
            <a:r>
              <a:rPr lang="en-US" dirty="0" smtClean="0"/>
              <a:t>,</a:t>
            </a:r>
            <a:r>
              <a:rPr lang="en-US" baseline="0"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42</a:t>
            </a:fld>
            <a:endParaRPr lang="en-US"/>
          </a:p>
        </p:txBody>
      </p:sp>
    </p:spTree>
    <p:extLst>
      <p:ext uri="{BB962C8B-B14F-4D97-AF65-F5344CB8AC3E}">
        <p14:creationId xmlns:p14="http://schemas.microsoft.com/office/powerpoint/2010/main" val="32563385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Soil tests should be conducted to measure soil nitrogen prior to planting the crop, and soil nitrate and ammonium levels should be subtracted from the fertilizer needed to meet your yield goal. Estimating release of nitrogen from manures and composts is complex, but obtaining a nutrient test for the organic input will help you to determine how much plant available (ammonium and nitrate) N is present in the manure, and how much total nitrogen it contains. Small grains take up the most nitrogen in the growth stages that span from </a:t>
            </a:r>
            <a:r>
              <a:rPr lang="en-US" baseline="0" dirty="0" err="1" smtClean="0"/>
              <a:t>tillering</a:t>
            </a:r>
            <a:r>
              <a:rPr lang="en-US" baseline="0" dirty="0" smtClean="0"/>
              <a:t> to early flowering, so fertilizer application and release should be planned to correspond with these growth stages.  </a:t>
            </a:r>
          </a:p>
          <a:p>
            <a:endParaRPr lang="en-US" baseline="0" dirty="0" smtClean="0"/>
          </a:p>
          <a:p>
            <a:r>
              <a:rPr lang="en-US" b="1" baseline="0" dirty="0" smtClean="0"/>
              <a:t>Image</a:t>
            </a:r>
            <a:r>
              <a:rPr lang="en-US" baseline="0" dirty="0" smtClean="0"/>
              <a:t>: N.E. </a:t>
            </a:r>
            <a:r>
              <a:rPr lang="en-US" baseline="0" dirty="0" err="1" smtClean="0"/>
              <a:t>Tautges</a:t>
            </a:r>
            <a:r>
              <a:rPr lang="en-US" baseline="0"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43</a:t>
            </a:fld>
            <a:endParaRPr lang="en-US"/>
          </a:p>
        </p:txBody>
      </p:sp>
    </p:spTree>
    <p:extLst>
      <p:ext uri="{BB962C8B-B14F-4D97-AF65-F5344CB8AC3E}">
        <p14:creationId xmlns:p14="http://schemas.microsoft.com/office/powerpoint/2010/main" val="11848233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Soil fertility in organic systems should be managed first with rotation, along with any additional fertilizer inputs. Nitrogen fertility can be built up by incorporating legumes into rotations prior to small grain crops. The nitrogen credits for several legumes shown here represent the estimated nitrogen input from the crop that is available to a following small grain crop. Legumes species differ markedly in their ability to fix atmospheric nitrogen, and in release of this N into the soil for subsequent crops in the rotation. </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44</a:t>
            </a:fld>
            <a:endParaRPr lang="en-US"/>
          </a:p>
        </p:txBody>
      </p:sp>
    </p:spTree>
    <p:extLst>
      <p:ext uri="{BB962C8B-B14F-4D97-AF65-F5344CB8AC3E}">
        <p14:creationId xmlns:p14="http://schemas.microsoft.com/office/powerpoint/2010/main" val="15076904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Some growers sacrifice a year of crop production to produce a green manure crop, where a legume is grown and then tilled into the soil prior to planting the small grain crop. This is a good option for growers who may not have a use for forage on their farms, for whom turning under the biomass and keeping the nitrogen in the legume tissue in their field, rather than exporting nitrogen in forage tissue, is worth more than selling forage. Alfalfa, sweet clover, and hairy vetch, are legume spp. that fix high levels of N. However, as these legumes are highly persistent, care must be taken at termination, as they can become weeds in subsequent crops if not killed completely prior to planting the small grain. 
</a:t>
            </a:r>
            <a:r>
              <a:rPr lang="en-US" b="1" baseline="0" dirty="0" smtClean="0"/>
              <a:t>Images</a:t>
            </a:r>
            <a:r>
              <a:rPr lang="en-US" baseline="0" dirty="0" smtClean="0"/>
              <a:t>: N.E. </a:t>
            </a:r>
            <a:r>
              <a:rPr lang="en-US" baseline="0" dirty="0" err="1" smtClean="0"/>
              <a:t>Tautges</a:t>
            </a:r>
            <a:r>
              <a:rPr lang="en-US" baseline="0"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45</a:t>
            </a:fld>
            <a:endParaRPr lang="en-US"/>
          </a:p>
        </p:txBody>
      </p:sp>
    </p:spTree>
    <p:extLst>
      <p:ext uri="{BB962C8B-B14F-4D97-AF65-F5344CB8AC3E}">
        <p14:creationId xmlns:p14="http://schemas.microsoft.com/office/powerpoint/2010/main" val="15699283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While soil nitrogen management is of perpetual concern in the short term of organic systems, phosphorus is of more concern in the long term. Phosphorus is ubiquitous in soils but only a small portion of the total soil phosphorus pool is available to plants. More soil phosphorus becomes available at lower soil pH (more acidic soils), but plant and soil microbial growth is reduced at low pH, representing a tradeoff between hospitable conditions for plants and phosphorus bioavailability.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46</a:t>
            </a:fld>
            <a:endParaRPr lang="en-US"/>
          </a:p>
        </p:txBody>
      </p:sp>
    </p:spTree>
    <p:extLst>
      <p:ext uri="{BB962C8B-B14F-4D97-AF65-F5344CB8AC3E}">
        <p14:creationId xmlns:p14="http://schemas.microsoft.com/office/powerpoint/2010/main" val="21786996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Long-term observations of organic farming systems indicate that the soil bioavailable phosphorus pool is depleted over time through the export of P in crop biomass and grain, and exported P must be replaced if organic operations are to remain productive in the long term.  External fertilizer inputs may be necessary to amend soil P. Rock phosphate is mined phosphorus from natural deposits, and is certified organic-approved for use. However, rock phosphate reserves are finite and being depleted; therefore, reliance on rock phosphate for P for organic systems is not encouraged. Other good sources of phosphorus are livestock or poultry manure, compost, fish emulsion, and bone meal. </a:t>
            </a:r>
          </a:p>
          <a:p>
            <a:endParaRPr lang="en-US" baseline="0" dirty="0" smtClean="0"/>
          </a:p>
          <a:p>
            <a:r>
              <a:rPr lang="en-US" b="1" baseline="0" dirty="0" smtClean="0"/>
              <a:t>Images</a:t>
            </a:r>
            <a:r>
              <a:rPr lang="en-US" baseline="0" dirty="0" smtClean="0"/>
              <a:t>: N.E. </a:t>
            </a:r>
            <a:r>
              <a:rPr lang="en-US" baseline="0" dirty="0" err="1" smtClean="0"/>
              <a:t>Tautges</a:t>
            </a:r>
            <a:r>
              <a:rPr lang="en-US" baseline="0"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47</a:t>
            </a:fld>
            <a:endParaRPr lang="en-US"/>
          </a:p>
        </p:txBody>
      </p:sp>
    </p:spTree>
    <p:extLst>
      <p:ext uri="{BB962C8B-B14F-4D97-AF65-F5344CB8AC3E}">
        <p14:creationId xmlns:p14="http://schemas.microsoft.com/office/powerpoint/2010/main" val="39791038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There is some evidence that legumes purposefully exude organic acids from their roots to make phosphorus available in soil, though it is unclear if this has carryover effects into the next crop in rotation. Nonetheless, diverse crop rotations have been found to be beneficial for soil phosphorus fertility in organic systems. Application of composts or manure and diverse crop rotations should result in adequate levels of potassium and micronutrients, requiring no additional management. </a:t>
            </a:r>
          </a:p>
          <a:p>
            <a:endParaRPr lang="en-US" baseline="0" dirty="0" smtClean="0"/>
          </a:p>
          <a:p>
            <a:r>
              <a:rPr lang="en-US" b="1" baseline="0" dirty="0" smtClean="0"/>
              <a:t>Image</a:t>
            </a:r>
            <a:r>
              <a:rPr lang="en-US" baseline="0" dirty="0" smtClean="0"/>
              <a:t>: N.E. </a:t>
            </a:r>
            <a:r>
              <a:rPr lang="en-US" baseline="0" dirty="0" err="1" smtClean="0"/>
              <a:t>Tautges</a:t>
            </a:r>
            <a:r>
              <a:rPr lang="en-US" baseline="0"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48</a:t>
            </a:fld>
            <a:endParaRPr lang="en-US"/>
          </a:p>
        </p:txBody>
      </p:sp>
    </p:spTree>
    <p:extLst>
      <p:ext uri="{BB962C8B-B14F-4D97-AF65-F5344CB8AC3E}">
        <p14:creationId xmlns:p14="http://schemas.microsoft.com/office/powerpoint/2010/main" val="31079661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Small grains can be harvested for forage or for their grain.  </a:t>
            </a:r>
          </a:p>
          <a:p>
            <a:endParaRPr lang="en-US" dirty="0" smtClean="0"/>
          </a:p>
          <a:p>
            <a:r>
              <a:rPr lang="en-US" b="1" dirty="0" smtClean="0"/>
              <a:t>Image</a:t>
            </a:r>
            <a:r>
              <a:rPr lang="en-US" dirty="0" smtClean="0"/>
              <a:t>: Carmen </a:t>
            </a:r>
            <a:r>
              <a:rPr lang="en-US" dirty="0" err="1" smtClean="0"/>
              <a:t>Fernholz</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49</a:t>
            </a:fld>
            <a:endParaRPr lang="en-US"/>
          </a:p>
        </p:txBody>
      </p:sp>
    </p:spTree>
    <p:extLst>
      <p:ext uri="{BB962C8B-B14F-4D97-AF65-F5344CB8AC3E}">
        <p14:creationId xmlns:p14="http://schemas.microsoft.com/office/powerpoint/2010/main" val="2777464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Small grains can be very useful, from an agronomic standpoint, in transition-to-organic crop rotations. There are a number of end uses for small grains, especially wheat, which can be milled into flour for baking many food products. While rye, barley, and oats are usually used for lower-value animal feed, food-grade markets may be available for organic and transitioning grains. Also, within each of the small grain species, growers should consider the variety that is appropriate for the target market or end-use. 
</a:t>
            </a:r>
            <a:r>
              <a:rPr lang="en-US" b="1" dirty="0" smtClean="0"/>
              <a:t>Image</a:t>
            </a:r>
            <a:r>
              <a:rPr lang="en-US" dirty="0" smtClean="0"/>
              <a:t>: David L. Hansen, University of Minnesota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5</a:t>
            </a:fld>
            <a:endParaRPr lang="en-US"/>
          </a:p>
        </p:txBody>
      </p:sp>
    </p:spTree>
    <p:extLst>
      <p:ext uri="{BB962C8B-B14F-4D97-AF65-F5344CB8AC3E}">
        <p14:creationId xmlns:p14="http://schemas.microsoft.com/office/powerpoint/2010/main" val="25287288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Small grain biomass cut prior to heading can make excellent forage., with dry matter </a:t>
            </a:r>
            <a:r>
              <a:rPr lang="en-US" dirty="0" err="1" smtClean="0"/>
              <a:t>digestibilities</a:t>
            </a:r>
            <a:r>
              <a:rPr lang="en-US" dirty="0" smtClean="0"/>
              <a:t> of 65 to 70% and crude protein levels around 15%. Small grain forage quality is greatest at the boot stage, before the head has emerged from the sheath. Dry matter yields are greater if a grower waits until the dough stage, though quality is reduced relative to the boot stage. Forage quality decreases rapidly after the dough stage, after which forage harvest is not advisable. </a:t>
            </a:r>
          </a:p>
          <a:p>
            <a:endParaRPr lang="en-US" dirty="0" smtClean="0"/>
          </a:p>
          <a:p>
            <a:r>
              <a:rPr lang="en-US" b="1" dirty="0" smtClean="0"/>
              <a:t>Image</a:t>
            </a:r>
            <a:r>
              <a:rPr lang="en-US" dirty="0" smtClean="0"/>
              <a:t>:</a:t>
            </a:r>
            <a:r>
              <a:rPr lang="en-US" baseline="0" dirty="0" smtClean="0"/>
              <a:t> David L. Hansen, University of Minnesota</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50</a:t>
            </a:fld>
            <a:endParaRPr lang="en-US"/>
          </a:p>
        </p:txBody>
      </p:sp>
    </p:spTree>
    <p:extLst>
      <p:ext uri="{BB962C8B-B14F-4D97-AF65-F5344CB8AC3E}">
        <p14:creationId xmlns:p14="http://schemas.microsoft.com/office/powerpoint/2010/main" val="10688981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Grazing off small grains provides quality forage for cattle, and can contribute to system diversification and nutrient cycling in your system, as cattle will deposit manure as they graze. This can contribute to soil fertility for subsequent crops. Graze small grains intensively, leaving short stubble, to discourage regrowth. Grazing could also control certain weed species if they are palatable to your grazing livestock</a:t>
            </a:r>
          </a:p>
          <a:p>
            <a:endParaRPr lang="en-US" baseline="0" dirty="0" smtClean="0"/>
          </a:p>
          <a:p>
            <a:r>
              <a:rPr lang="en-US" b="1" baseline="0" dirty="0" smtClean="0"/>
              <a:t>Image</a:t>
            </a:r>
            <a:r>
              <a:rPr lang="en-US" baseline="0" dirty="0" smtClean="0"/>
              <a:t>: N.E. </a:t>
            </a:r>
            <a:r>
              <a:rPr lang="en-US" baseline="0" dirty="0" err="1" smtClean="0"/>
              <a:t>Tautges</a:t>
            </a:r>
            <a:r>
              <a:rPr lang="en-US" baseline="0"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51</a:t>
            </a:fld>
            <a:endParaRPr lang="en-US"/>
          </a:p>
        </p:txBody>
      </p:sp>
    </p:spTree>
    <p:extLst>
      <p:ext uri="{BB962C8B-B14F-4D97-AF65-F5344CB8AC3E}">
        <p14:creationId xmlns:p14="http://schemas.microsoft.com/office/powerpoint/2010/main" val="32061639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Most growers who produce small grains, however, harvest them for grain, as their name suggests. Small grains can be swathed and left to dry in the field in windrows, which speeds up the grain drying time and is performed in crops that are susceptible to lodging, if grain is left to dry while the plant is still standing. Swathing is also beneficial when there are many green weeds in the field when the small grain crop is drying down—letting the stand dry in windrows will allow weed biomass to dry down and not clog up the combine like they will when they are still green. </a:t>
            </a:r>
          </a:p>
          <a:p>
            <a:endParaRPr lang="en-US" dirty="0" smtClean="0"/>
          </a:p>
          <a:p>
            <a:r>
              <a:rPr lang="en-US" b="1" dirty="0" smtClean="0"/>
              <a:t>Image</a:t>
            </a:r>
            <a:r>
              <a:rPr lang="en-US" dirty="0" smtClean="0"/>
              <a:t>: </a:t>
            </a:r>
            <a:r>
              <a:rPr lang="en-US" dirty="0" err="1" smtClean="0"/>
              <a:t>Carment</a:t>
            </a:r>
            <a:r>
              <a:rPr lang="en-US" baseline="0" dirty="0" smtClean="0"/>
              <a:t> </a:t>
            </a:r>
            <a:r>
              <a:rPr lang="en-US" baseline="0" dirty="0" err="1" smtClean="0"/>
              <a:t>Fernholz</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52</a:t>
            </a:fld>
            <a:endParaRPr lang="en-US"/>
          </a:p>
        </p:txBody>
      </p:sp>
    </p:spTree>
    <p:extLst>
      <p:ext uri="{BB962C8B-B14F-4D97-AF65-F5344CB8AC3E}">
        <p14:creationId xmlns:p14="http://schemas.microsoft.com/office/powerpoint/2010/main" val="35472101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After the windrows are dry, a combine with a Draper header, which is easier on the plant and leads to less shattering than an auger header, is used to pick up the windrow. Swathing should not be used ahead of precipitation, and rain on a small grain windrow can cause pre-harvest sprouting and reduce grain quality. Direct combining has become more common as combine horsepower has increased, and when fields are clean of weeds. Swathing will likely remain useful in organic systems where weeds are common and quick dry-down is important.</a:t>
            </a:r>
          </a:p>
          <a:p>
            <a:endParaRPr lang="en-US" baseline="0" dirty="0" smtClean="0"/>
          </a:p>
          <a:p>
            <a:r>
              <a:rPr lang="en-US" b="1" baseline="0" dirty="0" smtClean="0"/>
              <a:t>Image</a:t>
            </a:r>
            <a:r>
              <a:rPr lang="en-US" baseline="0" dirty="0" smtClean="0"/>
              <a:t>: Lauren Young, Washington State University</a:t>
            </a:r>
          </a:p>
          <a:p>
            <a:r>
              <a:rPr lang="en-US" baseline="0" dirty="0" smtClean="0"/>
              <a:t/>
            </a:r>
            <a:br>
              <a:rPr lang="en-US" baseline="0" dirty="0" smtClean="0"/>
            </a:b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53</a:t>
            </a:fld>
            <a:endParaRPr lang="en-US"/>
          </a:p>
        </p:txBody>
      </p:sp>
    </p:spTree>
    <p:extLst>
      <p:ext uri="{BB962C8B-B14F-4D97-AF65-F5344CB8AC3E}">
        <p14:creationId xmlns:p14="http://schemas.microsoft.com/office/powerpoint/2010/main" val="28492294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To increase quality of the grain lot, hand weed patches of mustards and other weeds that can impart an off-flavor to the harvested grain. Clean grain with a rotary screen immediately after harvest to remove green material from the seed lot, which can increase moisture and impart off-flavors in storage. Seed cleaning can also be conducted with a gravity table.</a:t>
            </a:r>
          </a:p>
          <a:p>
            <a:endParaRPr lang="en-US" dirty="0" smtClean="0"/>
          </a:p>
          <a:p>
            <a:r>
              <a:rPr lang="en-US" b="1" dirty="0" smtClean="0"/>
              <a:t>Images</a:t>
            </a:r>
            <a:r>
              <a:rPr lang="en-US" dirty="0" smtClean="0"/>
              <a:t>:: N.E. </a:t>
            </a:r>
            <a:r>
              <a:rPr lang="en-US" dirty="0" err="1" smtClean="0"/>
              <a:t>Tautges</a:t>
            </a:r>
            <a:r>
              <a:rPr lang="en-US" dirty="0" smtClean="0"/>
              <a:t>, University of Minnesota (weeds in wheat);</a:t>
            </a:r>
            <a:r>
              <a:rPr lang="en-US" baseline="0" dirty="0" smtClean="0"/>
              <a:t> </a:t>
            </a:r>
            <a:r>
              <a:rPr lang="en-US" dirty="0" smtClean="0"/>
              <a:t>University of Minnesota Extension</a:t>
            </a:r>
            <a:r>
              <a:rPr lang="en-US" baseline="0" dirty="0" smtClean="0"/>
              <a:t> (w</a:t>
            </a:r>
            <a:r>
              <a:rPr lang="en-US" dirty="0" smtClean="0"/>
              <a:t>eed-contaminated oats)</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54</a:t>
            </a:fld>
            <a:endParaRPr lang="en-US"/>
          </a:p>
        </p:txBody>
      </p:sp>
    </p:spTree>
    <p:extLst>
      <p:ext uri="{BB962C8B-B14F-4D97-AF65-F5344CB8AC3E}">
        <p14:creationId xmlns:p14="http://schemas.microsoft.com/office/powerpoint/2010/main" val="22146624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If drying is required after direct combining or from a swathed windrow, 13% grain moisture is a good target for most small grains. Blowing air should be kept at low temperatures so as to not damage the proteins in the grain. Blowing air temperatures should not exceed 160 degrees F for grain at 16% moisture, 140 degrees F for grain at 20% moisture, and 120 degrees for grain at 24% moisture. </a:t>
            </a:r>
          </a:p>
          <a:p>
            <a:endParaRPr lang="en-US" b="1" dirty="0" smtClean="0"/>
          </a:p>
          <a:p>
            <a:r>
              <a:rPr lang="en-US" b="1" dirty="0" smtClean="0"/>
              <a:t>Image</a:t>
            </a:r>
            <a:r>
              <a:rPr lang="en-US" dirty="0" smtClean="0"/>
              <a:t>: </a:t>
            </a:r>
            <a:r>
              <a:rPr lang="en-US" dirty="0" err="1" smtClean="0"/>
              <a:t>Suraj</a:t>
            </a:r>
            <a:r>
              <a:rPr lang="en-US" dirty="0" smtClean="0"/>
              <a:t>,</a:t>
            </a:r>
            <a:r>
              <a:rPr lang="en-US" baseline="0" dirty="0" smtClean="0"/>
              <a:t> </a:t>
            </a:r>
            <a:r>
              <a:rPr lang="en-US" dirty="0" err="1" smtClean="0"/>
              <a:t>Pixabay</a:t>
            </a:r>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55</a:t>
            </a:fld>
            <a:endParaRPr lang="en-US"/>
          </a:p>
        </p:txBody>
      </p:sp>
    </p:spTree>
    <p:extLst>
      <p:ext uri="{BB962C8B-B14F-4D97-AF65-F5344CB8AC3E}">
        <p14:creationId xmlns:p14="http://schemas.microsoft.com/office/powerpoint/2010/main" val="31073539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a:t>
            </a:r>
          </a:p>
          <a:p>
            <a:endParaRPr lang="en-US" dirty="0" smtClean="0"/>
          </a:p>
          <a:p>
            <a:r>
              <a:rPr lang="en-US" b="1" dirty="0" smtClean="0"/>
              <a:t>Image</a:t>
            </a:r>
            <a:r>
              <a:rPr lang="en-US" dirty="0" smtClean="0"/>
              <a:t>: Carmen </a:t>
            </a:r>
            <a:r>
              <a:rPr lang="en-US" dirty="0" err="1" smtClean="0"/>
              <a:t>Fernholz</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56</a:t>
            </a:fld>
            <a:endParaRPr lang="en-US"/>
          </a:p>
        </p:txBody>
      </p:sp>
    </p:spTree>
    <p:extLst>
      <p:ext uri="{BB962C8B-B14F-4D97-AF65-F5344CB8AC3E}">
        <p14:creationId xmlns:p14="http://schemas.microsoft.com/office/powerpoint/2010/main" val="42306976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t>
            </a:r>
            <a:r>
              <a:rPr lang="en-US" b="0" dirty="0" smtClean="0"/>
              <a:t>End users of small grains are increasingly demanding in-depth quality analyses of grain, especially for food grade grains. End </a:t>
            </a:r>
            <a:r>
              <a:rPr lang="en-US" dirty="0" smtClean="0"/>
              <a:t>users are interested in the falling number for wheat, triticale, rye, and barley, which indicates the degree of pre-harvest sprouting and starch degradation in the grain. Low falling numbers indicate pre-harvest sprouting and degraded grain quality. High protein is generally good for bread making in wheat, and increases the value of feed-quality grain. Vomitoxins are compounds that result from fungal contamination of the grain, which can result from high moisture while grain is either in the field or in storage after harvest. As the name suggests, </a:t>
            </a:r>
            <a:r>
              <a:rPr lang="en-US" dirty="0" err="1" smtClean="0"/>
              <a:t>vomitoxins</a:t>
            </a:r>
            <a:r>
              <a:rPr lang="en-US" dirty="0" smtClean="0"/>
              <a:t> are toxins and very low levels are tolerated in a seed lot. Do not harvest infected areas of your field with the rest of the seed lot. 
</a:t>
            </a:r>
            <a:r>
              <a:rPr lang="en-US" b="1" dirty="0" smtClean="0"/>
              <a:t>Image</a:t>
            </a:r>
            <a:r>
              <a:rPr lang="en-US" dirty="0" smtClean="0"/>
              <a:t>: David L. Hansen,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57</a:t>
            </a:fld>
            <a:endParaRPr lang="en-US"/>
          </a:p>
        </p:txBody>
      </p:sp>
    </p:spTree>
    <p:extLst>
      <p:ext uri="{BB962C8B-B14F-4D97-AF65-F5344CB8AC3E}">
        <p14:creationId xmlns:p14="http://schemas.microsoft.com/office/powerpoint/2010/main" val="774190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Finding a buyer for your organic grain takes extra work beyond conventional grain marketing, as few organic grain elevators exist. Most organic growers spend a significant amount of time making contacts with buyers and on direct marketing. This extra time can pay off, as organic grains often command a price at least 2 times that of conventional small grains. However, it is important to keep marketing labor in mind when transitioning to organic production. See the “Marketing” module for more information.</a:t>
            </a:r>
          </a:p>
          <a:p>
            <a:endParaRPr lang="en-US" baseline="0" dirty="0" smtClean="0"/>
          </a:p>
          <a:p>
            <a:r>
              <a:rPr lang="en-US" b="1" baseline="0" dirty="0" smtClean="0"/>
              <a:t>Image</a:t>
            </a:r>
            <a:r>
              <a:rPr lang="en-US" baseline="0" dirty="0" smtClean="0"/>
              <a:t>: C.S. </a:t>
            </a:r>
            <a:r>
              <a:rPr lang="en-US" baseline="0" dirty="0" err="1" smtClean="0"/>
              <a:t>Frahm</a:t>
            </a:r>
            <a:r>
              <a:rPr lang="en-US" baseline="0" dirty="0" smtClean="0"/>
              <a:t> and J.M. </a:t>
            </a:r>
            <a:r>
              <a:rPr lang="en-US" baseline="0" dirty="0" err="1" smtClean="0"/>
              <a:t>Jungers</a:t>
            </a:r>
            <a:r>
              <a:rPr lang="en-US" baseline="0"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58</a:t>
            </a:fld>
            <a:endParaRPr lang="en-US"/>
          </a:p>
        </p:txBody>
      </p:sp>
    </p:spTree>
    <p:extLst>
      <p:ext uri="{BB962C8B-B14F-4D97-AF65-F5344CB8AC3E}">
        <p14:creationId xmlns:p14="http://schemas.microsoft.com/office/powerpoint/2010/main" val="16582559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“Ancient grains,” refer to ancient lines of small grains that have not undergone significant breeding efforts in the last few centuries, unlike wheat, rye, oat, and barley. Ancient grains related to wheat include einkorn, emmer, </a:t>
            </a:r>
            <a:r>
              <a:rPr lang="en-US" dirty="0" err="1" smtClean="0"/>
              <a:t>kamut</a:t>
            </a:r>
            <a:r>
              <a:rPr lang="en-US" dirty="0" smtClean="0"/>
              <a:t>, and spelt, and the market is growing for these grains in the health foods sector. They are purported to be more nutritious than wheat, though there is little scientific evidence to support these health claims. Nonetheless, if markets are available, organic growers might investigate growing these; however, it might be best to first establish a test plot to do a preliminary evaluation of how they grow in a specific environment.   Please consult our Growing a New Crop and Alternative Crops modules for steps to take when considering alternative small grains.  </a:t>
            </a:r>
          </a:p>
          <a:p>
            <a:endParaRPr lang="en-US" dirty="0" smtClean="0"/>
          </a:p>
          <a:p>
            <a:r>
              <a:rPr lang="en-US" b="1" dirty="0" smtClean="0"/>
              <a:t>Image</a:t>
            </a:r>
            <a:r>
              <a:rPr lang="en-US" dirty="0" smtClean="0"/>
              <a:t> USDA-GIPSA</a:t>
            </a:r>
          </a:p>
        </p:txBody>
      </p:sp>
      <p:sp>
        <p:nvSpPr>
          <p:cNvPr id="4" name="Slide Number Placeholder 3"/>
          <p:cNvSpPr>
            <a:spLocks noGrp="1"/>
          </p:cNvSpPr>
          <p:nvPr>
            <p:ph type="sldNum" sz="quarter" idx="10"/>
          </p:nvPr>
        </p:nvSpPr>
        <p:spPr/>
        <p:txBody>
          <a:bodyPr/>
          <a:lstStyle/>
          <a:p>
            <a:fld id="{C1608847-16BB-4EEE-A0D2-583A44F23D8A}" type="slidenum">
              <a:rPr lang="en-US" smtClean="0"/>
              <a:t>59</a:t>
            </a:fld>
            <a:endParaRPr lang="en-US"/>
          </a:p>
        </p:txBody>
      </p:sp>
    </p:spTree>
    <p:extLst>
      <p:ext uri="{BB962C8B-B14F-4D97-AF65-F5344CB8AC3E}">
        <p14:creationId xmlns:p14="http://schemas.microsoft.com/office/powerpoint/2010/main" val="3129957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The competitiveness of small grains with weeds is very important for transitioning systems, where there is a learning curve associated with organic weed management, and it is important to keep weed pressure low to insure success once the land is certified. Small grains, especially when fall-sown, accumulate high levels of biomass, which is a benefit for building soil organic matter and improving soil quality, important goals of transitioning systems. Selecting the right species for your rotation will involve consideration of marketing, weed competitiveness needs, and residue management strategies.
</a:t>
            </a:r>
            <a:r>
              <a:rPr lang="en-US" b="1" baseline="0" dirty="0" smtClean="0"/>
              <a:t>Image</a:t>
            </a:r>
            <a:r>
              <a:rPr lang="en-US" baseline="0" dirty="0" smtClean="0"/>
              <a:t>: N.E. </a:t>
            </a:r>
            <a:r>
              <a:rPr lang="en-US" baseline="0" dirty="0" err="1" smtClean="0"/>
              <a:t>Tautges</a:t>
            </a:r>
            <a:r>
              <a:rPr lang="en-US" baseline="0" dirty="0" smtClean="0"/>
              <a:t>, University of Minnesota</a:t>
            </a:r>
          </a:p>
        </p:txBody>
      </p:sp>
      <p:sp>
        <p:nvSpPr>
          <p:cNvPr id="4" name="Slide Number Placeholder 3"/>
          <p:cNvSpPr>
            <a:spLocks noGrp="1"/>
          </p:cNvSpPr>
          <p:nvPr>
            <p:ph type="sldNum" sz="quarter" idx="10"/>
          </p:nvPr>
        </p:nvSpPr>
        <p:spPr/>
        <p:txBody>
          <a:bodyPr/>
          <a:lstStyle/>
          <a:p>
            <a:fld id="{C1608847-16BB-4EEE-A0D2-583A44F23D8A}" type="slidenum">
              <a:rPr lang="en-US" smtClean="0"/>
              <a:t>6</a:t>
            </a:fld>
            <a:endParaRPr lang="en-US"/>
          </a:p>
        </p:txBody>
      </p:sp>
    </p:spTree>
    <p:extLst>
      <p:ext uri="{BB962C8B-B14F-4D97-AF65-F5344CB8AC3E}">
        <p14:creationId xmlns:p14="http://schemas.microsoft.com/office/powerpoint/2010/main" val="24852266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Cultivation of these crops is generally similar to that of other small grains, though they tend to be taller than modern-day wheat and barley cultivars. Grain yield potential of these ancient grains is generally much lower than modern cereals; therefore, producers should negotiate a higher price for organically grown ancient grains than for organic wheat, barley, oats, or rye. </a:t>
            </a:r>
          </a:p>
          <a:p>
            <a:endParaRPr lang="en-US" baseline="0" dirty="0" smtClean="0"/>
          </a:p>
          <a:p>
            <a:r>
              <a:rPr lang="en-US" b="1" baseline="0" dirty="0" smtClean="0"/>
              <a:t>Image</a:t>
            </a:r>
            <a:r>
              <a:rPr lang="en-US" baseline="0" dirty="0" smtClean="0"/>
              <a:t>: Kristine Moncada, University of Minnesota</a:t>
            </a:r>
          </a:p>
          <a:p>
            <a:endParaRPr lang="en-US" baseline="0"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60</a:t>
            </a:fld>
            <a:endParaRPr lang="en-US"/>
          </a:p>
        </p:txBody>
      </p:sp>
    </p:spTree>
    <p:extLst>
      <p:ext uri="{BB962C8B-B14F-4D97-AF65-F5344CB8AC3E}">
        <p14:creationId xmlns:p14="http://schemas.microsoft.com/office/powerpoint/2010/main" val="40613184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Small grains are beneficial in organic rotations as they add crop life cycle diversity, are competitive with weeds, are efficient nutrient users, and have diverse end uses. Whether a grower chooses a winter-hardy variety to sow in the fall, providing ground cover over winter and greater yields earlier the following year, or spring-planted oats for forage, incorporation of small grains can add diversity to corn-soybean or alfalfa hay rotations. Small grain residues can be left on the soil surface as a protective mulch, tilled in for organic matter, or even grazed. Small grains can contribute to soil organic matter and build soil health for your organic rotation in the long term.</a:t>
            </a:r>
          </a:p>
          <a:p>
            <a:endParaRPr lang="en-US" dirty="0" smtClean="0"/>
          </a:p>
          <a:p>
            <a:r>
              <a:rPr lang="en-US" b="1" dirty="0" smtClean="0"/>
              <a:t>Image</a:t>
            </a:r>
            <a:r>
              <a:rPr lang="en-US" dirty="0" smtClean="0"/>
              <a:t>: C.S. Thompson,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61</a:t>
            </a:fld>
            <a:endParaRPr lang="en-US"/>
          </a:p>
        </p:txBody>
      </p:sp>
    </p:spTree>
    <p:extLst>
      <p:ext uri="{BB962C8B-B14F-4D97-AF65-F5344CB8AC3E}">
        <p14:creationId xmlns:p14="http://schemas.microsoft.com/office/powerpoint/2010/main" val="29009231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Thanks for watching our Small Grains module!</a:t>
            </a:r>
          </a:p>
          <a:p>
            <a:endParaRPr lang="en-US" dirty="0" smtClean="0"/>
          </a:p>
          <a:p>
            <a:r>
              <a:rPr lang="en-US" b="1" dirty="0" smtClean="0"/>
              <a:t>Image</a:t>
            </a:r>
            <a:r>
              <a:rPr lang="en-US" dirty="0" smtClean="0"/>
              <a:t>; Carmen </a:t>
            </a:r>
            <a:r>
              <a:rPr lang="en-US" dirty="0" err="1" smtClean="0"/>
              <a:t>Fernholz</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62</a:t>
            </a:fld>
            <a:endParaRPr lang="en-US"/>
          </a:p>
        </p:txBody>
      </p:sp>
    </p:spTree>
    <p:extLst>
      <p:ext uri="{BB962C8B-B14F-4D97-AF65-F5344CB8AC3E}">
        <p14:creationId xmlns:p14="http://schemas.microsoft.com/office/powerpoint/2010/main" val="27257244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smtClean="0"/>
              <a:t>Narration</a:t>
            </a:r>
            <a:r>
              <a:rPr lang="en-US" dirty="0" smtClean="0"/>
              <a:t>: This material is based upon work that is supported by the National Institute of Food and Agriculture.</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63</a:t>
            </a:fld>
            <a:endParaRPr lang="en-US"/>
          </a:p>
        </p:txBody>
      </p:sp>
    </p:spTree>
    <p:extLst>
      <p:ext uri="{BB962C8B-B14F-4D97-AF65-F5344CB8AC3E}">
        <p14:creationId xmlns:p14="http://schemas.microsoft.com/office/powerpoint/2010/main" val="3352106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Small grains can be very useful in transition to organic rotations, due to their superior competitiveness with weeds compared with other crops. However, there are differences in competitiveness among small grain crop species. Generally, rye (and triticale) are considered the most competitive with weeds, followed by barley and oats, followed by wheat as the least competitive with weeds.  Rye is believed to have </a:t>
            </a:r>
            <a:r>
              <a:rPr lang="en-US" dirty="0" err="1" smtClean="0"/>
              <a:t>allelopathic</a:t>
            </a:r>
            <a:r>
              <a:rPr lang="en-US" dirty="0" smtClean="0"/>
              <a:t> properties. </a:t>
            </a:r>
          </a:p>
          <a:p>
            <a:endParaRPr lang="en-US" b="1" dirty="0" smtClean="0"/>
          </a:p>
          <a:p>
            <a:r>
              <a:rPr lang="en-US" b="1" dirty="0" smtClean="0"/>
              <a:t>Images</a:t>
            </a:r>
            <a:r>
              <a:rPr lang="en-US" dirty="0" smtClean="0"/>
              <a:t>: N.E. </a:t>
            </a:r>
            <a:r>
              <a:rPr lang="en-US" dirty="0" err="1" smtClean="0"/>
              <a:t>Tautges</a:t>
            </a:r>
            <a:r>
              <a:rPr lang="en-US" dirty="0" smtClean="0"/>
              <a:t>, University</a:t>
            </a:r>
            <a:r>
              <a:rPr lang="en-US" baseline="0" dirty="0" smtClean="0"/>
              <a:t>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7</a:t>
            </a:fld>
            <a:endParaRPr lang="en-US"/>
          </a:p>
        </p:txBody>
      </p:sp>
    </p:spTree>
    <p:extLst>
      <p:ext uri="{BB962C8B-B14F-4D97-AF65-F5344CB8AC3E}">
        <p14:creationId xmlns:p14="http://schemas.microsoft.com/office/powerpoint/2010/main" val="1074479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Allelopathy (Al-le-la-</a:t>
            </a:r>
            <a:r>
              <a:rPr lang="en-US" baseline="0" dirty="0" err="1" smtClean="0"/>
              <a:t>pathy</a:t>
            </a:r>
            <a:r>
              <a:rPr lang="en-US" baseline="0" dirty="0" smtClean="0"/>
              <a:t>) is the ability of a plant to produce </a:t>
            </a:r>
            <a:r>
              <a:rPr lang="en-US" baseline="0" dirty="0" err="1" smtClean="0"/>
              <a:t>biochemicals</a:t>
            </a:r>
            <a:r>
              <a:rPr lang="en-US" baseline="0" dirty="0" smtClean="0"/>
              <a:t> that can affect the germination, growth, survival, and reproduction of other plants. In this case, rye’s </a:t>
            </a:r>
            <a:r>
              <a:rPr lang="en-US" baseline="0" dirty="0" err="1" smtClean="0"/>
              <a:t>allelopathic</a:t>
            </a:r>
            <a:r>
              <a:rPr lang="en-US" baseline="0" dirty="0" smtClean="0"/>
              <a:t> properties can be exploited to reduce weed pressure in transitioning systems. Other small grains like barley have also demonstrated </a:t>
            </a:r>
            <a:r>
              <a:rPr lang="en-US" baseline="0" dirty="0" err="1" smtClean="0"/>
              <a:t>allelopathic</a:t>
            </a:r>
            <a:r>
              <a:rPr lang="en-US" baseline="0" dirty="0" smtClean="0"/>
              <a:t> potential. Regardless, the rapid germination and growth of small grain species makes them highly competitive with weeds. Increasing the seeding rate by up to 1.5 times the normal rate is recommended for increasing small grain competitiveness with weeds.
</a:t>
            </a:r>
            <a:r>
              <a:rPr lang="en-US" b="1" baseline="0" dirty="0" smtClean="0"/>
              <a:t>Image</a:t>
            </a:r>
            <a:r>
              <a:rPr lang="en-US" baseline="0" dirty="0" smtClean="0"/>
              <a:t>: N.E. </a:t>
            </a:r>
            <a:r>
              <a:rPr lang="en-US" baseline="0" dirty="0" err="1" smtClean="0"/>
              <a:t>Tautges</a:t>
            </a:r>
            <a:r>
              <a:rPr lang="en-US" baseline="0" dirty="0" smtClean="0"/>
              <a:t>, University of Minnesota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8</a:t>
            </a:fld>
            <a:endParaRPr lang="en-US"/>
          </a:p>
        </p:txBody>
      </p:sp>
    </p:spTree>
    <p:extLst>
      <p:ext uri="{BB962C8B-B14F-4D97-AF65-F5344CB8AC3E}">
        <p14:creationId xmlns:p14="http://schemas.microsoft.com/office/powerpoint/2010/main" val="1477002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Building up soil organic matter levels, which are generally lower in conventional systems, is extremely important during the transition to organic period. As organic-approved fertilizer inputs generally release nutrients more slowly than conventional chemical fertilizers, it is important to have a stock of nutrients already within soils, stored in soil organic matter. Small grains have fibrous root systems, which contribute to soil organic matter to a much greater extent than larger roots like those of corn and soybean. Therefore, by including small grains in organic rotations, you can “bank” nutrients more effectively for future crops than other crops can. Furthermore, nutrient requirements of small grains are generally lower than those of corn.
</a:t>
            </a:r>
            <a:r>
              <a:rPr lang="en-US" b="1" dirty="0" smtClean="0"/>
              <a:t>Images</a:t>
            </a:r>
            <a:r>
              <a:rPr lang="en-US" dirty="0" smtClean="0"/>
              <a:t>: N.E. </a:t>
            </a:r>
            <a:r>
              <a:rPr lang="en-US" dirty="0" err="1" smtClean="0"/>
              <a:t>Tautges</a:t>
            </a:r>
            <a:r>
              <a:rPr lang="en-US" dirty="0" smtClean="0"/>
              <a:t>, University</a:t>
            </a:r>
            <a:r>
              <a:rPr lang="en-US" baseline="0" dirty="0" smtClean="0"/>
              <a:t>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9</a:t>
            </a:fld>
            <a:endParaRPr lang="en-US"/>
          </a:p>
        </p:txBody>
      </p:sp>
    </p:spTree>
    <p:extLst>
      <p:ext uri="{BB962C8B-B14F-4D97-AF65-F5344CB8AC3E}">
        <p14:creationId xmlns:p14="http://schemas.microsoft.com/office/powerpoint/2010/main" val="3923060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a:solidFill>
                  <a:srgbClr val="8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custDataLst>
              <p:tags r:id="rId3"/>
            </p:custDataLst>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99379611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28807112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195757314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idx="1"/>
            <p:custDataLst>
              <p:tags r:id="rId2"/>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3"/>
            </p:custDataLst>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0927522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8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9526499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4"/>
            </p:custDataLst>
          </p:nvPr>
        </p:nvSpPr>
        <p:spPr/>
        <p:txBody>
          <a:bodyPr/>
          <a:lstStyle/>
          <a:p>
            <a:fld id="{5D7A4A43-55BD-44EB-9729-49601AE8D0BD}" type="datetimeFigureOut">
              <a:rPr lang="en-US" smtClean="0"/>
              <a:t>6/26/2018</a:t>
            </a:fld>
            <a:endParaRPr lang="en-US"/>
          </a:p>
        </p:txBody>
      </p:sp>
      <p:sp>
        <p:nvSpPr>
          <p:cNvPr id="6" name="Footer Placeholder 5"/>
          <p:cNvSpPr>
            <a:spLocks noGrp="1"/>
          </p:cNvSpPr>
          <p:nvPr>
            <p:ph type="ftr" sz="quarter" idx="11"/>
            <p:custDataLst>
              <p:tags r:id="rId5"/>
            </p:custDataLst>
          </p:nvPr>
        </p:nvSpPr>
        <p:spPr/>
        <p:txBody>
          <a:bodyPr/>
          <a:lstStyle/>
          <a:p>
            <a:endParaRPr lang="en-US"/>
          </a:p>
        </p:txBody>
      </p:sp>
      <p:sp>
        <p:nvSpPr>
          <p:cNvPr id="7" name="Slide Number Placeholder 6"/>
          <p:cNvSpPr>
            <a:spLocks noGrp="1"/>
          </p:cNvSpPr>
          <p:nvPr>
            <p:ph type="sldNum" sz="quarter" idx="12"/>
            <p:custDataLst>
              <p:tags r:id="rId6"/>
            </p:custDataLst>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421573408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D7A4A43-55BD-44EB-9729-49601AE8D0BD}" type="datetimeFigureOut">
              <a:rPr lang="en-US" smtClean="0"/>
              <a:t>6/26/2018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64767186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D7A4A43-55BD-44EB-9729-49601AE8D0BD}" type="datetimeFigureOut">
              <a:rPr lang="en-US" smtClean="0"/>
              <a:t>6/26/2018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412604837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p>
            <a:fld id="{5D7A4A43-55BD-44EB-9729-49601AE8D0BD}" type="datetimeFigureOut">
              <a:rPr lang="en-US" smtClean="0"/>
              <a:t>6/26/2018</a:t>
            </a:fld>
            <a:endParaRPr lang="en-US"/>
          </a:p>
        </p:txBody>
      </p:sp>
      <p:sp>
        <p:nvSpPr>
          <p:cNvPr id="3" name="Footer Placeholder 2"/>
          <p:cNvSpPr>
            <a:spLocks noGrp="1"/>
          </p:cNvSpPr>
          <p:nvPr>
            <p:ph type="ftr" sz="quarter" idx="11"/>
            <p:custDataLst>
              <p:tags r:id="rId2"/>
            </p:custDataLst>
          </p:nvPr>
        </p:nvSpPr>
        <p:spPr/>
        <p:txBody>
          <a:bodyPr/>
          <a:lstStyle/>
          <a:p>
            <a:endParaRPr lang="en-US"/>
          </a:p>
        </p:txBody>
      </p:sp>
      <p:sp>
        <p:nvSpPr>
          <p:cNvPr id="4" name="Slide Number Placeholder 3"/>
          <p:cNvSpPr>
            <a:spLocks noGrp="1"/>
          </p:cNvSpPr>
          <p:nvPr>
            <p:ph type="sldNum" sz="quarter" idx="12"/>
            <p:custDataLst>
              <p:tags r:id="rId3"/>
            </p:custDataLst>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14669518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7A4A43-55BD-44EB-9729-49601AE8D0BD}" type="datetimeFigureOut">
              <a:rPr lang="en-US" smtClean="0"/>
              <a:t>6/26/2018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395471505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7A4A43-55BD-44EB-9729-49601AE8D0BD}" type="datetimeFigureOut">
              <a:rPr lang="en-US" smtClean="0"/>
              <a:t>6/26/2018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394506242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13"/>
            </p:custDataLst>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custDataLst>
              <p:tags r:id="rId14"/>
            </p:custDataLst>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7A4A43-55BD-44EB-9729-49601AE8D0BD}" type="datetimeFigureOut">
              <a:rPr lang="en-US" smtClean="0"/>
              <a:t>6/26/2018</a:t>
            </a:fld>
            <a:endParaRPr lang="en-US" dirty="0"/>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6B21DD-04FE-4E03-8962-3AD9D6A28477}" type="slidenum">
              <a:rPr lang="en-US" smtClean="0"/>
              <a:t>‹#›</a:t>
            </a:fld>
            <a:endParaRPr lang="en-US"/>
          </a:p>
        </p:txBody>
      </p:sp>
    </p:spTree>
    <p:extLst>
      <p:ext uri="{BB962C8B-B14F-4D97-AF65-F5344CB8AC3E}">
        <p14:creationId xmlns:p14="http://schemas.microsoft.com/office/powerpoint/2010/main" val="4075823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b="0" i="0" u="none" kern="1200">
          <a:solidFill>
            <a:srgbClr val="800000"/>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8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rgbClr val="8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8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28.xml"/><Relationship Id="rId7" Type="http://schemas.openxmlformats.org/officeDocument/2006/relationships/image" Target="../media/image2.tiff"/><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tags" Target="../tags/tag29.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6.xml"/><Relationship Id="rId1" Type="http://schemas.openxmlformats.org/officeDocument/2006/relationships/tags" Target="../tags/tag85.xml"/><Relationship Id="rId5" Type="http://schemas.openxmlformats.org/officeDocument/2006/relationships/image" Target="../media/image3.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16.jpeg"/><Relationship Id="rId5" Type="http://schemas.openxmlformats.org/officeDocument/2006/relationships/notesSlide" Target="../notesSlides/notesSlide11.xml"/><Relationship Id="rId4"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image" Target="../media/image17.jpe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4.xml"/><Relationship Id="rId1" Type="http://schemas.openxmlformats.org/officeDocument/2006/relationships/tags" Target="../tags/tag93.xm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95.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96.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image" Target="../media/image22.jpe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image" Target="../media/image23.jpe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4.xml"/><Relationship Id="rId1" Type="http://schemas.openxmlformats.org/officeDocument/2006/relationships/tags" Target="../tags/tag103.xml"/><Relationship Id="rId6" Type="http://schemas.microsoft.com/office/2007/relationships/hdphoto" Target="../media/hdphoto1.wdp"/><Relationship Id="rId5" Type="http://schemas.openxmlformats.org/officeDocument/2006/relationships/image" Target="../media/image24.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image" Target="../media/image25.jpe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9.xml"/><Relationship Id="rId1" Type="http://schemas.openxmlformats.org/officeDocument/2006/relationships/tags" Target="../tags/tag108.xml"/><Relationship Id="rId5" Type="http://schemas.openxmlformats.org/officeDocument/2006/relationships/image" Target="../media/image3.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video" Target="../media/media1.MOV"/><Relationship Id="rId2" Type="http://schemas.microsoft.com/office/2007/relationships/media" Target="../media/media1.MOV"/><Relationship Id="rId1" Type="http://schemas.openxmlformats.org/officeDocument/2006/relationships/tags" Target="../tags/tag110.xml"/><Relationship Id="rId6" Type="http://schemas.openxmlformats.org/officeDocument/2006/relationships/image" Target="../media/image26.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tags" Target="../tags/tag113.xml"/><Relationship Id="rId7" Type="http://schemas.openxmlformats.org/officeDocument/2006/relationships/image" Target="../media/image28.png"/><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image" Target="../media/image27.jpe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tags" Target="../tags/tag116.xml"/><Relationship Id="rId7" Type="http://schemas.openxmlformats.org/officeDocument/2006/relationships/image" Target="../media/image29.jpeg"/><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notesSlide" Target="../notesSlides/notesSlide23.xml"/><Relationship Id="rId5" Type="http://schemas.openxmlformats.org/officeDocument/2006/relationships/slideLayout" Target="../slideLayouts/slideLayout2.xml"/><Relationship Id="rId4" Type="http://schemas.openxmlformats.org/officeDocument/2006/relationships/tags" Target="../tags/tag11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9.xml"/><Relationship Id="rId1" Type="http://schemas.openxmlformats.org/officeDocument/2006/relationships/tags" Target="../tags/tag118.xml"/><Relationship Id="rId5" Type="http://schemas.openxmlformats.org/officeDocument/2006/relationships/image" Target="../media/image31.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1.xml"/><Relationship Id="rId1" Type="http://schemas.openxmlformats.org/officeDocument/2006/relationships/tags" Target="../tags/tag120.xml"/><Relationship Id="rId5" Type="http://schemas.openxmlformats.org/officeDocument/2006/relationships/image" Target="../media/image32.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tags" Target="../tags/tag124.xml"/><Relationship Id="rId7" Type="http://schemas.openxmlformats.org/officeDocument/2006/relationships/image" Target="../media/image34.jpeg"/><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image" Target="../media/image33.jpeg"/><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6.xml"/><Relationship Id="rId1" Type="http://schemas.openxmlformats.org/officeDocument/2006/relationships/tags" Target="../tags/tag125.xml"/><Relationship Id="rId5" Type="http://schemas.openxmlformats.org/officeDocument/2006/relationships/image" Target="../media/image3.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27.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28.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image" Target="../media/image5.jpg"/><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image" Target="../media/image4.tiff"/><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notesSlide" Target="../notesSlides/notesSlide3.xml"/><Relationship Id="rId5" Type="http://schemas.openxmlformats.org/officeDocument/2006/relationships/tags" Target="../tags/tag36.xml"/><Relationship Id="rId15" Type="http://schemas.openxmlformats.org/officeDocument/2006/relationships/image" Target="../media/image7.jpg"/><Relationship Id="rId10" Type="http://schemas.openxmlformats.org/officeDocument/2006/relationships/slideLayout" Target="../slideLayouts/slideLayout2.xml"/><Relationship Id="rId4" Type="http://schemas.openxmlformats.org/officeDocument/2006/relationships/tags" Target="../tags/tag35.xml"/><Relationship Id="rId9" Type="http://schemas.openxmlformats.org/officeDocument/2006/relationships/tags" Target="../tags/tag40.xml"/><Relationship Id="rId1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tags" Target="../tags/tag131.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image" Target="../media/image37.jpeg"/><Relationship Id="rId5" Type="http://schemas.openxmlformats.org/officeDocument/2006/relationships/notesSlide" Target="../notesSlides/notesSlide30.xml"/><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tags" Target="../tags/tag134.xml"/><Relationship Id="rId7" Type="http://schemas.openxmlformats.org/officeDocument/2006/relationships/notesSlide" Target="../notesSlides/notesSlide31.xml"/><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slideLayout" Target="../slideLayouts/slideLayout2.xml"/><Relationship Id="rId5" Type="http://schemas.openxmlformats.org/officeDocument/2006/relationships/tags" Target="../tags/tag136.xml"/><Relationship Id="rId4" Type="http://schemas.openxmlformats.org/officeDocument/2006/relationships/tags" Target="../tags/tag13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8.xml"/><Relationship Id="rId1" Type="http://schemas.openxmlformats.org/officeDocument/2006/relationships/tags" Target="../tags/tag137.xml"/><Relationship Id="rId5" Type="http://schemas.openxmlformats.org/officeDocument/2006/relationships/image" Target="../media/image3.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image" Target="../media/image40.jpeg"/><Relationship Id="rId5" Type="http://schemas.openxmlformats.org/officeDocument/2006/relationships/image" Target="../media/image39.JP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4.xml"/><Relationship Id="rId1" Type="http://schemas.openxmlformats.org/officeDocument/2006/relationships/tags" Target="../tags/tag143.xml"/><Relationship Id="rId5" Type="http://schemas.openxmlformats.org/officeDocument/2006/relationships/image" Target="../media/image42.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145.xml"/><Relationship Id="rId4" Type="http://schemas.openxmlformats.org/officeDocument/2006/relationships/image" Target="../media/image43.jpg"/></Relationships>
</file>

<file path=ppt/slides/_rels/slide37.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tags" Target="../tags/tag148.xml"/><Relationship Id="rId7" Type="http://schemas.openxmlformats.org/officeDocument/2006/relationships/notesSlide" Target="../notesSlides/notesSlide37.xml"/><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slideLayout" Target="../slideLayouts/slideLayout2.xml"/><Relationship Id="rId5" Type="http://schemas.openxmlformats.org/officeDocument/2006/relationships/tags" Target="../tags/tag150.xml"/><Relationship Id="rId4" Type="http://schemas.openxmlformats.org/officeDocument/2006/relationships/tags" Target="../tags/tag149.xml"/><Relationship Id="rId9" Type="http://schemas.openxmlformats.org/officeDocument/2006/relationships/image" Target="../media/image45.jpeg"/></Relationships>
</file>

<file path=ppt/slides/_rels/slide38.xml.rels><?xml version="1.0" encoding="UTF-8" standalone="yes"?>
<Relationships xmlns="http://schemas.openxmlformats.org/package/2006/relationships"><Relationship Id="rId8" Type="http://schemas.openxmlformats.org/officeDocument/2006/relationships/tags" Target="../tags/tag158.xml"/><Relationship Id="rId13" Type="http://schemas.openxmlformats.org/officeDocument/2006/relationships/tags" Target="../tags/tag163.xml"/><Relationship Id="rId3" Type="http://schemas.openxmlformats.org/officeDocument/2006/relationships/tags" Target="../tags/tag153.xml"/><Relationship Id="rId7" Type="http://schemas.openxmlformats.org/officeDocument/2006/relationships/tags" Target="../tags/tag157.xml"/><Relationship Id="rId12" Type="http://schemas.openxmlformats.org/officeDocument/2006/relationships/tags" Target="../tags/tag162.xml"/><Relationship Id="rId2" Type="http://schemas.openxmlformats.org/officeDocument/2006/relationships/tags" Target="../tags/tag152.xml"/><Relationship Id="rId1" Type="http://schemas.openxmlformats.org/officeDocument/2006/relationships/tags" Target="../tags/tag151.xml"/><Relationship Id="rId6" Type="http://schemas.openxmlformats.org/officeDocument/2006/relationships/tags" Target="../tags/tag156.xml"/><Relationship Id="rId11" Type="http://schemas.openxmlformats.org/officeDocument/2006/relationships/tags" Target="../tags/tag161.xml"/><Relationship Id="rId5" Type="http://schemas.openxmlformats.org/officeDocument/2006/relationships/tags" Target="../tags/tag155.xml"/><Relationship Id="rId15" Type="http://schemas.openxmlformats.org/officeDocument/2006/relationships/notesSlide" Target="../notesSlides/notesSlide38.xml"/><Relationship Id="rId10" Type="http://schemas.openxmlformats.org/officeDocument/2006/relationships/tags" Target="../tags/tag160.xml"/><Relationship Id="rId4" Type="http://schemas.openxmlformats.org/officeDocument/2006/relationships/tags" Target="../tags/tag154.xml"/><Relationship Id="rId9" Type="http://schemas.openxmlformats.org/officeDocument/2006/relationships/tags" Target="../tags/tag159.xml"/><Relationship Id="rId1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diagramData" Target="../diagrams/data2.xml"/><Relationship Id="rId3" Type="http://schemas.openxmlformats.org/officeDocument/2006/relationships/tags" Target="../tags/tag166.xml"/><Relationship Id="rId7" Type="http://schemas.openxmlformats.org/officeDocument/2006/relationships/notesSlide" Target="../notesSlides/notesSlide39.xml"/><Relationship Id="rId12" Type="http://schemas.microsoft.com/office/2007/relationships/diagramDrawing" Target="../diagrams/drawing1.xml"/><Relationship Id="rId17" Type="http://schemas.microsoft.com/office/2007/relationships/diagramDrawing" Target="../diagrams/drawing2.xml"/><Relationship Id="rId2" Type="http://schemas.openxmlformats.org/officeDocument/2006/relationships/tags" Target="../tags/tag165.xml"/><Relationship Id="rId16" Type="http://schemas.openxmlformats.org/officeDocument/2006/relationships/diagramColors" Target="../diagrams/colors2.xml"/><Relationship Id="rId1" Type="http://schemas.openxmlformats.org/officeDocument/2006/relationships/tags" Target="../tags/tag164.xml"/><Relationship Id="rId6" Type="http://schemas.openxmlformats.org/officeDocument/2006/relationships/slideLayout" Target="../slideLayouts/slideLayout2.xml"/><Relationship Id="rId11" Type="http://schemas.openxmlformats.org/officeDocument/2006/relationships/diagramColors" Target="../diagrams/colors1.xml"/><Relationship Id="rId5" Type="http://schemas.openxmlformats.org/officeDocument/2006/relationships/tags" Target="../tags/tag168.xml"/><Relationship Id="rId15" Type="http://schemas.openxmlformats.org/officeDocument/2006/relationships/diagramQuickStyle" Target="../diagrams/quickStyle2.xml"/><Relationship Id="rId10" Type="http://schemas.openxmlformats.org/officeDocument/2006/relationships/diagramQuickStyle" Target="../diagrams/quickStyle1.xml"/><Relationship Id="rId4" Type="http://schemas.openxmlformats.org/officeDocument/2006/relationships/tags" Target="../tags/tag167.xml"/><Relationship Id="rId9" Type="http://schemas.openxmlformats.org/officeDocument/2006/relationships/diagramLayout" Target="../diagrams/layout1.xml"/><Relationship Id="rId1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8.jpe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0.xml"/><Relationship Id="rId1" Type="http://schemas.openxmlformats.org/officeDocument/2006/relationships/tags" Target="../tags/tag169.xml"/><Relationship Id="rId5" Type="http://schemas.openxmlformats.org/officeDocument/2006/relationships/image" Target="../media/image3.jpe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tags" Target="../tags/tag173.xml"/><Relationship Id="rId7" Type="http://schemas.openxmlformats.org/officeDocument/2006/relationships/notesSlide" Target="../notesSlides/notesSlide41.xml"/><Relationship Id="rId2" Type="http://schemas.openxmlformats.org/officeDocument/2006/relationships/tags" Target="../tags/tag172.xml"/><Relationship Id="rId1" Type="http://schemas.openxmlformats.org/officeDocument/2006/relationships/tags" Target="../tags/tag171.xml"/><Relationship Id="rId6" Type="http://schemas.openxmlformats.org/officeDocument/2006/relationships/slideLayout" Target="../slideLayouts/slideLayout2.xml"/><Relationship Id="rId5" Type="http://schemas.openxmlformats.org/officeDocument/2006/relationships/tags" Target="../tags/tag175.xml"/><Relationship Id="rId4" Type="http://schemas.openxmlformats.org/officeDocument/2006/relationships/tags" Target="../tags/tag174.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178.xml"/><Relationship Id="rId7" Type="http://schemas.openxmlformats.org/officeDocument/2006/relationships/slideLayout" Target="../slideLayouts/slideLayout2.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tags" Target="../tags/tag181.xml"/><Relationship Id="rId5" Type="http://schemas.openxmlformats.org/officeDocument/2006/relationships/tags" Target="../tags/tag180.xml"/><Relationship Id="rId10" Type="http://schemas.openxmlformats.org/officeDocument/2006/relationships/image" Target="../media/image48.jpeg"/><Relationship Id="rId4" Type="http://schemas.openxmlformats.org/officeDocument/2006/relationships/tags" Target="../tags/tag179.xml"/><Relationship Id="rId9" Type="http://schemas.openxmlformats.org/officeDocument/2006/relationships/image" Target="../media/image47.jpeg"/></Relationships>
</file>

<file path=ppt/slides/_rels/slide43.xml.rels><?xml version="1.0" encoding="UTF-8" standalone="yes"?>
<Relationships xmlns="http://schemas.openxmlformats.org/package/2006/relationships"><Relationship Id="rId3" Type="http://schemas.openxmlformats.org/officeDocument/2006/relationships/tags" Target="../tags/tag184.xml"/><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image" Target="../media/image49.jpeg"/><Relationship Id="rId5" Type="http://schemas.openxmlformats.org/officeDocument/2006/relationships/notesSlide" Target="../notesSlides/notesSlide43.xml"/><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185.xml"/><Relationship Id="rId4" Type="http://schemas.openxmlformats.org/officeDocument/2006/relationships/image" Target="../media/image50.emf"/></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188.xml"/><Relationship Id="rId7" Type="http://schemas.openxmlformats.org/officeDocument/2006/relationships/slideLayout" Target="../slideLayouts/slideLayout2.xml"/><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tags" Target="../tags/tag191.xml"/><Relationship Id="rId11" Type="http://schemas.openxmlformats.org/officeDocument/2006/relationships/image" Target="../media/image53.jpeg"/><Relationship Id="rId5" Type="http://schemas.openxmlformats.org/officeDocument/2006/relationships/tags" Target="../tags/tag190.xml"/><Relationship Id="rId10" Type="http://schemas.openxmlformats.org/officeDocument/2006/relationships/image" Target="../media/image52.jpeg"/><Relationship Id="rId4" Type="http://schemas.openxmlformats.org/officeDocument/2006/relationships/tags" Target="../tags/tag189.xml"/><Relationship Id="rId9" Type="http://schemas.openxmlformats.org/officeDocument/2006/relationships/image" Target="../media/image51.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192.xml"/><Relationship Id="rId4" Type="http://schemas.openxmlformats.org/officeDocument/2006/relationships/image" Target="../media/image54.jpeg"/></Relationships>
</file>

<file path=ppt/slides/_rels/slide47.xml.rels><?xml version="1.0" encoding="UTF-8" standalone="yes"?>
<Relationships xmlns="http://schemas.openxmlformats.org/package/2006/relationships"><Relationship Id="rId3" Type="http://schemas.openxmlformats.org/officeDocument/2006/relationships/tags" Target="../tags/tag195.xml"/><Relationship Id="rId7" Type="http://schemas.openxmlformats.org/officeDocument/2006/relationships/image" Target="../media/image56.jpeg"/><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image" Target="../media/image55.jpeg"/><Relationship Id="rId5" Type="http://schemas.openxmlformats.org/officeDocument/2006/relationships/notesSlide" Target="../notesSlides/notesSlide47.xml"/><Relationship Id="rId4"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7.xml"/><Relationship Id="rId1" Type="http://schemas.openxmlformats.org/officeDocument/2006/relationships/tags" Target="../tags/tag196.xml"/><Relationship Id="rId5" Type="http://schemas.openxmlformats.org/officeDocument/2006/relationships/image" Target="../media/image57.jpe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9.xml"/><Relationship Id="rId1" Type="http://schemas.openxmlformats.org/officeDocument/2006/relationships/tags" Target="../tags/tag198.xml"/><Relationship Id="rId5" Type="http://schemas.openxmlformats.org/officeDocument/2006/relationships/image" Target="../media/image3.jpe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9.tiff"/><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1.xml"/><Relationship Id="rId1" Type="http://schemas.openxmlformats.org/officeDocument/2006/relationships/tags" Target="../tags/tag200.xml"/><Relationship Id="rId5" Type="http://schemas.openxmlformats.org/officeDocument/2006/relationships/image" Target="../media/image58.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tags" Target="../tags/tag204.xml"/><Relationship Id="rId2" Type="http://schemas.openxmlformats.org/officeDocument/2006/relationships/tags" Target="../tags/tag203.xml"/><Relationship Id="rId1" Type="http://schemas.openxmlformats.org/officeDocument/2006/relationships/tags" Target="../tags/tag202.xml"/><Relationship Id="rId6" Type="http://schemas.openxmlformats.org/officeDocument/2006/relationships/image" Target="../media/image59.jpeg"/><Relationship Id="rId5" Type="http://schemas.openxmlformats.org/officeDocument/2006/relationships/notesSlide" Target="../notesSlides/notesSlide51.xml"/><Relationship Id="rId4"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6.xml"/><Relationship Id="rId1" Type="http://schemas.openxmlformats.org/officeDocument/2006/relationships/tags" Target="../tags/tag205.xml"/><Relationship Id="rId5" Type="http://schemas.openxmlformats.org/officeDocument/2006/relationships/image" Target="../media/image60.jpe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8.xml"/><Relationship Id="rId1" Type="http://schemas.openxmlformats.org/officeDocument/2006/relationships/tags" Target="../tags/tag207.xml"/><Relationship Id="rId5" Type="http://schemas.openxmlformats.org/officeDocument/2006/relationships/image" Target="../media/image61.emf"/><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tags" Target="../tags/tag211.xml"/><Relationship Id="rId7" Type="http://schemas.openxmlformats.org/officeDocument/2006/relationships/image" Target="../media/image63.png"/><Relationship Id="rId2" Type="http://schemas.openxmlformats.org/officeDocument/2006/relationships/tags" Target="../tags/tag210.xml"/><Relationship Id="rId1" Type="http://schemas.openxmlformats.org/officeDocument/2006/relationships/tags" Target="../tags/tag209.xml"/><Relationship Id="rId6" Type="http://schemas.openxmlformats.org/officeDocument/2006/relationships/image" Target="../media/image62.jpeg"/><Relationship Id="rId5" Type="http://schemas.openxmlformats.org/officeDocument/2006/relationships/notesSlide" Target="../notesSlides/notesSlide54.xml"/><Relationship Id="rId4"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3.xml"/><Relationship Id="rId1" Type="http://schemas.openxmlformats.org/officeDocument/2006/relationships/tags" Target="../tags/tag212.xml"/><Relationship Id="rId5" Type="http://schemas.openxmlformats.org/officeDocument/2006/relationships/image" Target="../media/image64.jp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5.xml"/><Relationship Id="rId1" Type="http://schemas.openxmlformats.org/officeDocument/2006/relationships/tags" Target="../tags/tag214.xml"/><Relationship Id="rId5" Type="http://schemas.openxmlformats.org/officeDocument/2006/relationships/image" Target="../media/image3.jpe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7.xml"/><Relationship Id="rId1" Type="http://schemas.openxmlformats.org/officeDocument/2006/relationships/tags" Target="../tags/tag216.xml"/><Relationship Id="rId5" Type="http://schemas.openxmlformats.org/officeDocument/2006/relationships/image" Target="../media/image65.tiff"/><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9.xml"/><Relationship Id="rId1" Type="http://schemas.openxmlformats.org/officeDocument/2006/relationships/tags" Target="../tags/tag218.xml"/><Relationship Id="rId5" Type="http://schemas.openxmlformats.org/officeDocument/2006/relationships/image" Target="../media/image66.jpe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220.xml"/><Relationship Id="rId4" Type="http://schemas.openxmlformats.org/officeDocument/2006/relationships/image" Target="../media/image67.jpeg"/></Relationships>
</file>

<file path=ppt/slides/_rels/slide6.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10.jpe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221.xml"/><Relationship Id="rId4" Type="http://schemas.openxmlformats.org/officeDocument/2006/relationships/image" Target="../media/image68.jpe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3.xml"/><Relationship Id="rId1" Type="http://schemas.openxmlformats.org/officeDocument/2006/relationships/tags" Target="../tags/tag222.xml"/><Relationship Id="rId5" Type="http://schemas.openxmlformats.org/officeDocument/2006/relationships/image" Target="../media/image69.jp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5.xml"/><Relationship Id="rId1" Type="http://schemas.openxmlformats.org/officeDocument/2006/relationships/tags" Target="../tags/tag224.xml"/><Relationship Id="rId5" Type="http://schemas.openxmlformats.org/officeDocument/2006/relationships/image" Target="../media/image3.jpe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27.xml"/><Relationship Id="rId1" Type="http://schemas.openxmlformats.org/officeDocument/2006/relationships/tags" Target="../tags/tag226.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2" Type="http://schemas.openxmlformats.org/officeDocument/2006/relationships/hyperlink" Target="https://www.ag.ndsu.edu/publications/crops/integrated-pest-management-of-wheat-stem-sawfly-in-north-Dakota"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www.extension.umn.edu/agriculture/small-grains/production-guides-and-cropping-systems/winter-wheat-in-minnesota/" TargetMode="External"/><Relationship Id="rId2" Type="http://schemas.openxmlformats.org/officeDocument/2006/relationships/hyperlink" Target="https://www.extension.umn.edu/agriculture/small-grains/growth-and-development/spring-wheat/"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52.xml"/><Relationship Id="rId7" Type="http://schemas.openxmlformats.org/officeDocument/2006/relationships/slideLayout" Target="../slideLayouts/slideLayout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5.xml"/><Relationship Id="rId5" Type="http://schemas.openxmlformats.org/officeDocument/2006/relationships/tags" Target="../tags/tag54.xml"/><Relationship Id="rId10" Type="http://schemas.openxmlformats.org/officeDocument/2006/relationships/image" Target="../media/image12.jpeg"/><Relationship Id="rId4" Type="http://schemas.openxmlformats.org/officeDocument/2006/relationships/tags" Target="../tags/tag53.xml"/><Relationship Id="rId9"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tags" Target="../tags/tag63.xml"/><Relationship Id="rId13" Type="http://schemas.openxmlformats.org/officeDocument/2006/relationships/tags" Target="../tags/tag68.xml"/><Relationship Id="rId18" Type="http://schemas.openxmlformats.org/officeDocument/2006/relationships/tags" Target="../tags/tag73.xml"/><Relationship Id="rId26" Type="http://schemas.openxmlformats.org/officeDocument/2006/relationships/slideLayout" Target="../slideLayouts/slideLayout2.xml"/><Relationship Id="rId3" Type="http://schemas.openxmlformats.org/officeDocument/2006/relationships/tags" Target="../tags/tag58.xml"/><Relationship Id="rId21" Type="http://schemas.openxmlformats.org/officeDocument/2006/relationships/tags" Target="../tags/tag76.xml"/><Relationship Id="rId7" Type="http://schemas.openxmlformats.org/officeDocument/2006/relationships/tags" Target="../tags/tag62.xml"/><Relationship Id="rId12" Type="http://schemas.openxmlformats.org/officeDocument/2006/relationships/tags" Target="../tags/tag67.xml"/><Relationship Id="rId17" Type="http://schemas.openxmlformats.org/officeDocument/2006/relationships/tags" Target="../tags/tag72.xml"/><Relationship Id="rId25" Type="http://schemas.openxmlformats.org/officeDocument/2006/relationships/tags" Target="../tags/tag80.xml"/><Relationship Id="rId2" Type="http://schemas.openxmlformats.org/officeDocument/2006/relationships/tags" Target="../tags/tag57.xml"/><Relationship Id="rId16" Type="http://schemas.openxmlformats.org/officeDocument/2006/relationships/tags" Target="../tags/tag71.xml"/><Relationship Id="rId20" Type="http://schemas.openxmlformats.org/officeDocument/2006/relationships/tags" Target="../tags/tag75.xml"/><Relationship Id="rId1" Type="http://schemas.openxmlformats.org/officeDocument/2006/relationships/tags" Target="../tags/tag56.xml"/><Relationship Id="rId6" Type="http://schemas.openxmlformats.org/officeDocument/2006/relationships/tags" Target="../tags/tag61.xml"/><Relationship Id="rId11" Type="http://schemas.openxmlformats.org/officeDocument/2006/relationships/tags" Target="../tags/tag66.xml"/><Relationship Id="rId24" Type="http://schemas.openxmlformats.org/officeDocument/2006/relationships/tags" Target="../tags/tag79.xml"/><Relationship Id="rId5" Type="http://schemas.openxmlformats.org/officeDocument/2006/relationships/tags" Target="../tags/tag60.xml"/><Relationship Id="rId15" Type="http://schemas.openxmlformats.org/officeDocument/2006/relationships/tags" Target="../tags/tag70.xml"/><Relationship Id="rId23" Type="http://schemas.openxmlformats.org/officeDocument/2006/relationships/tags" Target="../tags/tag78.xml"/><Relationship Id="rId28" Type="http://schemas.openxmlformats.org/officeDocument/2006/relationships/image" Target="../media/image13.jpeg"/><Relationship Id="rId10" Type="http://schemas.openxmlformats.org/officeDocument/2006/relationships/tags" Target="../tags/tag65.xml"/><Relationship Id="rId19" Type="http://schemas.openxmlformats.org/officeDocument/2006/relationships/tags" Target="../tags/tag74.xml"/><Relationship Id="rId4" Type="http://schemas.openxmlformats.org/officeDocument/2006/relationships/tags" Target="../tags/tag59.xml"/><Relationship Id="rId9" Type="http://schemas.openxmlformats.org/officeDocument/2006/relationships/tags" Target="../tags/tag64.xml"/><Relationship Id="rId14" Type="http://schemas.openxmlformats.org/officeDocument/2006/relationships/tags" Target="../tags/tag69.xml"/><Relationship Id="rId22" Type="http://schemas.openxmlformats.org/officeDocument/2006/relationships/tags" Target="../tags/tag77.xml"/><Relationship Id="rId27"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tags" Target="../tags/tag83.xml"/><Relationship Id="rId7" Type="http://schemas.openxmlformats.org/officeDocument/2006/relationships/image" Target="../media/image14.jpe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tags" Target="../tags/tag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066799"/>
            <a:ext cx="9144000" cy="4349797"/>
          </a:xfrm>
          <a:prstGeom prst="rect">
            <a:avLst/>
          </a:prstGeom>
        </p:spPr>
      </p:pic>
      <p:sp>
        <p:nvSpPr>
          <p:cNvPr id="2" name="Title 1"/>
          <p:cNvSpPr>
            <a:spLocks noGrp="1"/>
          </p:cNvSpPr>
          <p:nvPr>
            <p:ph type="title"/>
            <p:custDataLst>
              <p:tags r:id="rId1"/>
            </p:custDataLst>
          </p:nvPr>
        </p:nvSpPr>
        <p:spPr>
          <a:xfrm>
            <a:off x="457200" y="216634"/>
            <a:ext cx="8229600" cy="934422"/>
          </a:xfrm>
        </p:spPr>
        <p:txBody>
          <a:bodyPr/>
          <a:lstStyle/>
          <a:p>
            <a:r>
              <a:rPr lang="en-US" dirty="0" smtClean="0"/>
              <a:t>Small Grains</a:t>
            </a:r>
            <a:endParaRPr lang="en-US" dirty="0"/>
          </a:p>
        </p:txBody>
      </p:sp>
      <p:sp>
        <p:nvSpPr>
          <p:cNvPr id="4" name="Title 1"/>
          <p:cNvSpPr txBox="1">
            <a:spLocks/>
          </p:cNvSpPr>
          <p:nvPr>
            <p:custDataLst>
              <p:tags r:id="rId2"/>
            </p:custDataLst>
          </p:nvPr>
        </p:nvSpPr>
        <p:spPr>
          <a:xfrm>
            <a:off x="457200" y="5370212"/>
            <a:ext cx="8229600" cy="93442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0" i="0" u="none" kern="1200">
                <a:solidFill>
                  <a:srgbClr val="800000"/>
                </a:solidFill>
                <a:latin typeface="Arial" panose="020B0604020202020204" pitchFamily="34" charset="0"/>
                <a:ea typeface="+mj-ea"/>
                <a:cs typeface="Arial" panose="020B0604020202020204" pitchFamily="34" charset="0"/>
              </a:defRPr>
            </a:lvl1pPr>
          </a:lstStyle>
          <a:p>
            <a:r>
              <a:rPr lang="en-US" dirty="0" smtClean="0"/>
              <a:t>For Organic Systems</a:t>
            </a:r>
            <a:endParaRPr lang="en-US" dirty="0"/>
          </a:p>
        </p:txBody>
      </p:sp>
      <p:sp>
        <p:nvSpPr>
          <p:cNvPr id="9" name="TextBox 8"/>
          <p:cNvSpPr txBox="1"/>
          <p:nvPr>
            <p:custDataLst>
              <p:tags r:id="rId3"/>
            </p:custDataLst>
          </p:nvPr>
        </p:nvSpPr>
        <p:spPr>
          <a:xfrm>
            <a:off x="4041011" y="1659285"/>
            <a:ext cx="4876800" cy="3539430"/>
          </a:xfrm>
          <a:prstGeom prst="rect">
            <a:avLst/>
          </a:prstGeom>
          <a:solidFill>
            <a:srgbClr val="FBBC85">
              <a:alpha val="88000"/>
            </a:srgbClr>
          </a:solidFill>
        </p:spPr>
        <p:txBody>
          <a:bodyPr wrap="square" rtlCol="0">
            <a:spAutoFit/>
          </a:bodyPr>
          <a:lstStyle/>
          <a:p>
            <a:pPr algn="ctr"/>
            <a:r>
              <a:rPr lang="en-US" sz="3200" dirty="0">
                <a:solidFill>
                  <a:srgbClr val="800000"/>
                </a:solidFill>
              </a:rPr>
              <a:t>This material is based upon work that is supported by the National Institute of Food and Agriculture, U.S. Department of Agriculture, under grant number 2013-51106-21005.</a:t>
            </a:r>
          </a:p>
        </p:txBody>
      </p:sp>
      <p:sp>
        <p:nvSpPr>
          <p:cNvPr id="10" name="TextBox 9"/>
          <p:cNvSpPr txBox="1"/>
          <p:nvPr>
            <p:custDataLst>
              <p:tags r:id="rId4"/>
            </p:custDataLst>
          </p:nvPr>
        </p:nvSpPr>
        <p:spPr>
          <a:xfrm>
            <a:off x="152400" y="1810536"/>
            <a:ext cx="3634713" cy="2862322"/>
          </a:xfrm>
          <a:prstGeom prst="rect">
            <a:avLst/>
          </a:prstGeom>
          <a:solidFill>
            <a:srgbClr val="FBBC85">
              <a:alpha val="88000"/>
            </a:srgbClr>
          </a:solidFill>
        </p:spPr>
        <p:txBody>
          <a:bodyPr wrap="none" rtlCol="0">
            <a:spAutoFit/>
          </a:bodyPr>
          <a:lstStyle/>
          <a:p>
            <a:pPr algn="ctr"/>
            <a:r>
              <a:rPr lang="en-US" sz="3600" u="sng" dirty="0" smtClean="0">
                <a:solidFill>
                  <a:srgbClr val="800000"/>
                </a:solidFill>
              </a:rPr>
              <a:t>Authors</a:t>
            </a:r>
          </a:p>
          <a:p>
            <a:pPr algn="ctr"/>
            <a:r>
              <a:rPr lang="en-US" sz="3600" dirty="0" smtClean="0">
                <a:solidFill>
                  <a:srgbClr val="800000"/>
                </a:solidFill>
              </a:rPr>
              <a:t>Nicole </a:t>
            </a:r>
            <a:r>
              <a:rPr lang="en-US" sz="3600" dirty="0" err="1" smtClean="0">
                <a:solidFill>
                  <a:srgbClr val="800000"/>
                </a:solidFill>
              </a:rPr>
              <a:t>Tautges</a:t>
            </a:r>
            <a:endParaRPr lang="en-US" sz="3600" dirty="0" smtClean="0">
              <a:solidFill>
                <a:srgbClr val="800000"/>
              </a:solidFill>
            </a:endParaRPr>
          </a:p>
          <a:p>
            <a:pPr algn="ctr"/>
            <a:r>
              <a:rPr lang="en-US" sz="3600" dirty="0" smtClean="0">
                <a:solidFill>
                  <a:srgbClr val="800000"/>
                </a:solidFill>
              </a:rPr>
              <a:t>Kristine Moncada</a:t>
            </a:r>
          </a:p>
          <a:p>
            <a:pPr algn="ctr"/>
            <a:r>
              <a:rPr lang="en-US" sz="3600" dirty="0" smtClean="0">
                <a:solidFill>
                  <a:srgbClr val="800000"/>
                </a:solidFill>
              </a:rPr>
              <a:t>Constance </a:t>
            </a:r>
            <a:r>
              <a:rPr lang="en-US" sz="3600" dirty="0">
                <a:solidFill>
                  <a:srgbClr val="800000"/>
                </a:solidFill>
              </a:rPr>
              <a:t>Carlson</a:t>
            </a:r>
          </a:p>
          <a:p>
            <a:pPr algn="ctr"/>
            <a:r>
              <a:rPr lang="en-US" sz="3600" dirty="0" smtClean="0">
                <a:solidFill>
                  <a:srgbClr val="800000"/>
                </a:solidFill>
              </a:rPr>
              <a:t>Craig </a:t>
            </a:r>
            <a:r>
              <a:rPr lang="en-US" sz="3600" dirty="0" err="1" smtClean="0">
                <a:solidFill>
                  <a:srgbClr val="800000"/>
                </a:solidFill>
              </a:rPr>
              <a:t>Sheaffer</a:t>
            </a:r>
            <a:endParaRPr lang="en-US" sz="3600" dirty="0" smtClean="0">
              <a:solidFill>
                <a:srgbClr val="800000"/>
              </a:solidFill>
            </a:endParaRPr>
          </a:p>
        </p:txBody>
      </p:sp>
    </p:spTree>
    <p:extLst>
      <p:ext uri="{BB962C8B-B14F-4D97-AF65-F5344CB8AC3E}">
        <p14:creationId xmlns:p14="http://schemas.microsoft.com/office/powerpoint/2010/main" val="33029786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Small Grains</a:t>
            </a:r>
            <a:endParaRPr lang="en-US" dirty="0"/>
          </a:p>
        </p:txBody>
      </p:sp>
      <p:sp>
        <p:nvSpPr>
          <p:cNvPr id="3" name="Content Placeholder 2"/>
          <p:cNvSpPr>
            <a:spLocks noGrp="1"/>
          </p:cNvSpPr>
          <p:nvPr>
            <p:ph idx="1"/>
            <p:custDataLst>
              <p:tags r:id="rId2"/>
            </p:custDataLst>
          </p:nvPr>
        </p:nvSpPr>
        <p:spPr>
          <a:xfrm>
            <a:off x="0" y="1600200"/>
            <a:ext cx="5335721" cy="4601463"/>
          </a:xfrm>
          <a:solidFill>
            <a:srgbClr val="C9AA77">
              <a:alpha val="61000"/>
            </a:srgbClr>
          </a:solidFill>
        </p:spPr>
        <p:txBody>
          <a:bodyPr>
            <a:normAutofit lnSpcReduction="10000"/>
          </a:bodyPr>
          <a:lstStyle/>
          <a:p>
            <a:pPr marL="695325" indent="-571500">
              <a:buFont typeface="+mj-lt"/>
              <a:buAutoNum type="romanUcPeriod"/>
            </a:pPr>
            <a:endParaRPr lang="en-US" sz="200" dirty="0" smtClean="0"/>
          </a:p>
          <a:p>
            <a:pPr marL="695325" indent="-571500">
              <a:buFont typeface="+mj-lt"/>
              <a:buAutoNum type="romanUcPeriod"/>
            </a:pPr>
            <a:r>
              <a:rPr lang="en-US" dirty="0" smtClean="0">
                <a:solidFill>
                  <a:schemeClr val="tx1">
                    <a:lumMod val="50000"/>
                    <a:lumOff val="50000"/>
                  </a:schemeClr>
                </a:solidFill>
              </a:rPr>
              <a:t>Introduction</a:t>
            </a:r>
          </a:p>
          <a:p>
            <a:pPr marL="695325" indent="-571500">
              <a:buAutoNum type="romanUcPeriod" startAt="2"/>
            </a:pPr>
            <a:r>
              <a:rPr lang="en-US" dirty="0" smtClean="0"/>
              <a:t>Planting</a:t>
            </a:r>
          </a:p>
          <a:p>
            <a:pPr marL="695325" indent="-571500">
              <a:buAutoNum type="romanUcPeriod" startAt="2"/>
            </a:pPr>
            <a:r>
              <a:rPr lang="en-US" dirty="0" smtClean="0"/>
              <a:t>Weed management</a:t>
            </a:r>
          </a:p>
          <a:p>
            <a:pPr marL="695325" indent="-571500">
              <a:buAutoNum type="romanUcPeriod" startAt="2"/>
            </a:pPr>
            <a:r>
              <a:rPr lang="en-US" dirty="0" smtClean="0"/>
              <a:t>Disease management</a:t>
            </a:r>
          </a:p>
          <a:p>
            <a:pPr marL="695325" indent="-571500">
              <a:buAutoNum type="romanUcPeriod" startAt="2"/>
            </a:pPr>
            <a:r>
              <a:rPr lang="en-US" dirty="0" smtClean="0"/>
              <a:t>Insect pest </a:t>
            </a:r>
            <a:r>
              <a:rPr lang="en-US" dirty="0"/>
              <a:t>m</a:t>
            </a:r>
            <a:r>
              <a:rPr lang="en-US" dirty="0" smtClean="0"/>
              <a:t>anagement</a:t>
            </a:r>
          </a:p>
          <a:p>
            <a:pPr marL="695325" indent="-571500">
              <a:buAutoNum type="romanUcPeriod" startAt="2"/>
            </a:pPr>
            <a:r>
              <a:rPr lang="en-US" dirty="0" smtClean="0"/>
              <a:t>Fertility management</a:t>
            </a:r>
          </a:p>
          <a:p>
            <a:pPr marL="695325" indent="-571500">
              <a:buAutoNum type="romanUcPeriod" startAt="2"/>
            </a:pPr>
            <a:r>
              <a:rPr lang="en-US" dirty="0" smtClean="0"/>
              <a:t> Harvest and storage</a:t>
            </a:r>
          </a:p>
          <a:p>
            <a:pPr marL="695325" indent="-571500">
              <a:buAutoNum type="romanUcPeriod" startAt="2"/>
            </a:pPr>
            <a:r>
              <a:rPr lang="en-US" dirty="0"/>
              <a:t> </a:t>
            </a:r>
            <a:r>
              <a:rPr lang="en-US" dirty="0" smtClean="0"/>
              <a:t>Marketing</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6666" t="21111" r="34398"/>
          <a:stretch/>
        </p:blipFill>
        <p:spPr>
          <a:xfrm>
            <a:off x="5335721" y="1600200"/>
            <a:ext cx="3805231" cy="4601462"/>
          </a:xfrm>
          <a:prstGeom prst="rect">
            <a:avLst/>
          </a:prstGeom>
        </p:spPr>
      </p:pic>
    </p:spTree>
    <p:extLst>
      <p:ext uri="{BB962C8B-B14F-4D97-AF65-F5344CB8AC3E}">
        <p14:creationId xmlns:p14="http://schemas.microsoft.com/office/powerpoint/2010/main" val="20734718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Planting Small Grains</a:t>
            </a:r>
            <a:endParaRPr lang="en-US" dirty="0"/>
          </a:p>
        </p:txBody>
      </p:sp>
      <p:pic>
        <p:nvPicPr>
          <p:cNvPr id="7" name="Content Placeholder 3"/>
          <p:cNvPicPr>
            <a:picLocks noGrp="1" noChangeAspect="1"/>
          </p:cNvPicPr>
          <p:nvPr>
            <p:ph sz="half" idx="1"/>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0" y="2209800"/>
            <a:ext cx="5374178" cy="3023754"/>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sz="half" idx="2"/>
            <p:custDataLst>
              <p:tags r:id="rId3"/>
            </p:custDataLst>
          </p:nvPr>
        </p:nvSpPr>
        <p:spPr>
          <a:xfrm>
            <a:off x="5791200" y="1828800"/>
            <a:ext cx="3124200" cy="4297363"/>
          </a:xfrm>
        </p:spPr>
        <p:txBody>
          <a:bodyPr>
            <a:normAutofit lnSpcReduction="10000"/>
          </a:bodyPr>
          <a:lstStyle/>
          <a:p>
            <a:r>
              <a:rPr lang="en-US" sz="3200" dirty="0" smtClean="0"/>
              <a:t>1.5 – 2 inch depth</a:t>
            </a:r>
          </a:p>
          <a:p>
            <a:r>
              <a:rPr lang="en-US" sz="3200" dirty="0" smtClean="0"/>
              <a:t>Winter grains will benefit being planted into stubble</a:t>
            </a:r>
          </a:p>
          <a:p>
            <a:r>
              <a:rPr lang="en-US" sz="3200" dirty="0" smtClean="0"/>
              <a:t>Avoid planting after another grass crop</a:t>
            </a:r>
            <a:endParaRPr lang="en-US" sz="3200" dirty="0"/>
          </a:p>
        </p:txBody>
      </p:sp>
    </p:spTree>
    <p:extLst>
      <p:ext uri="{BB962C8B-B14F-4D97-AF65-F5344CB8AC3E}">
        <p14:creationId xmlns:p14="http://schemas.microsoft.com/office/powerpoint/2010/main" val="42573939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152400"/>
            <a:ext cx="4343400" cy="1143000"/>
          </a:xfrm>
        </p:spPr>
        <p:txBody>
          <a:bodyPr/>
          <a:lstStyle/>
          <a:p>
            <a:r>
              <a:rPr lang="en-US" dirty="0" smtClean="0"/>
              <a:t>Row Spacing</a:t>
            </a:r>
            <a:endParaRPr lang="en-US" dirty="0"/>
          </a:p>
        </p:txBody>
      </p:sp>
      <p:pic>
        <p:nvPicPr>
          <p:cNvPr id="4" name="Picture 3"/>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5334000" y="274419"/>
            <a:ext cx="3307302" cy="5851744"/>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idx="1"/>
            <p:custDataLst>
              <p:tags r:id="rId3"/>
            </p:custDataLst>
          </p:nvPr>
        </p:nvSpPr>
        <p:spPr>
          <a:xfrm>
            <a:off x="457200" y="1600200"/>
            <a:ext cx="4343400" cy="4525963"/>
          </a:xfrm>
        </p:spPr>
        <p:txBody>
          <a:bodyPr/>
          <a:lstStyle/>
          <a:p>
            <a:r>
              <a:rPr lang="en-US" dirty="0" smtClean="0"/>
              <a:t>Narrow row spacing increases crop competition</a:t>
            </a:r>
          </a:p>
          <a:p>
            <a:r>
              <a:rPr lang="en-US" dirty="0" smtClean="0"/>
              <a:t>Decreases weed pressure</a:t>
            </a:r>
          </a:p>
          <a:p>
            <a:r>
              <a:rPr lang="en-US" dirty="0" smtClean="0"/>
              <a:t>As narrow as 6”</a:t>
            </a:r>
            <a:endParaRPr lang="en-US" dirty="0"/>
          </a:p>
        </p:txBody>
      </p:sp>
    </p:spTree>
    <p:extLst>
      <p:ext uri="{BB962C8B-B14F-4D97-AF65-F5344CB8AC3E}">
        <p14:creationId xmlns:p14="http://schemas.microsoft.com/office/powerpoint/2010/main" val="25304195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High Seeding Rates for Organic</a:t>
            </a:r>
            <a:endParaRPr lang="en-US" dirty="0"/>
          </a:p>
        </p:txBody>
      </p:sp>
      <p:graphicFrame>
        <p:nvGraphicFramePr>
          <p:cNvPr id="4" name="Table 3"/>
          <p:cNvGraphicFramePr>
            <a:graphicFrameLocks noGrp="1"/>
          </p:cNvGraphicFramePr>
          <p:nvPr>
            <p:custDataLst>
              <p:tags r:id="rId2"/>
            </p:custDataLst>
            <p:extLst>
              <p:ext uri="{D42A27DB-BD31-4B8C-83A1-F6EECF244321}">
                <p14:modId xmlns:p14="http://schemas.microsoft.com/office/powerpoint/2010/main" val="2925680394"/>
              </p:ext>
            </p:extLst>
          </p:nvPr>
        </p:nvGraphicFramePr>
        <p:xfrm>
          <a:off x="457200" y="2133600"/>
          <a:ext cx="8229600" cy="3108960"/>
        </p:xfrm>
        <a:graphic>
          <a:graphicData uri="http://schemas.openxmlformats.org/drawingml/2006/table">
            <a:tbl>
              <a:tblPr firstRow="1" bandRow="1">
                <a:tableStyleId>{EB344D84-9AFB-497E-A393-DC336BA19D2E}</a:tableStyleId>
              </a:tblPr>
              <a:tblGrid>
                <a:gridCol w="4448433">
                  <a:extLst>
                    <a:ext uri="{9D8B030D-6E8A-4147-A177-3AD203B41FA5}">
                      <a16:colId xmlns:a16="http://schemas.microsoft.com/office/drawing/2014/main" xmlns="" val="3028293992"/>
                    </a:ext>
                  </a:extLst>
                </a:gridCol>
                <a:gridCol w="3781167">
                  <a:extLst>
                    <a:ext uri="{9D8B030D-6E8A-4147-A177-3AD203B41FA5}">
                      <a16:colId xmlns:a16="http://schemas.microsoft.com/office/drawing/2014/main" xmlns="" val="145652900"/>
                    </a:ext>
                  </a:extLst>
                </a:gridCol>
              </a:tblGrid>
              <a:tr h="370840">
                <a:tc>
                  <a:txBody>
                    <a:bodyPr/>
                    <a:lstStyle/>
                    <a:p>
                      <a:pPr algn="ctr"/>
                      <a:r>
                        <a:rPr lang="en-US" sz="2400" b="1" dirty="0" smtClean="0"/>
                        <a:t>Small Grain Spp.</a:t>
                      </a:r>
                      <a:endParaRPr lang="en-US" sz="2400" b="1" dirty="0"/>
                    </a:p>
                  </a:txBody>
                  <a:tcPr anchor="ctr"/>
                </a:tc>
                <a:tc>
                  <a:txBody>
                    <a:bodyPr/>
                    <a:lstStyle/>
                    <a:p>
                      <a:pPr algn="ctr"/>
                      <a:r>
                        <a:rPr lang="en-US" sz="2400" b="1" dirty="0" smtClean="0"/>
                        <a:t>Conventional</a:t>
                      </a:r>
                      <a:r>
                        <a:rPr lang="en-US" sz="2400" b="1" baseline="0" dirty="0" smtClean="0"/>
                        <a:t> </a:t>
                      </a:r>
                      <a:r>
                        <a:rPr lang="en-US" sz="2400" b="1" dirty="0" smtClean="0"/>
                        <a:t>Seeding Rates</a:t>
                      </a:r>
                      <a:endParaRPr lang="en-US" sz="2400" b="1" dirty="0"/>
                    </a:p>
                  </a:txBody>
                  <a:tcPr anchor="ctr"/>
                </a:tc>
                <a:extLst>
                  <a:ext uri="{0D108BD9-81ED-4DB2-BD59-A6C34878D82A}">
                    <a16:rowId xmlns:a16="http://schemas.microsoft.com/office/drawing/2014/main" xmlns="" val="2755405868"/>
                  </a:ext>
                </a:extLst>
              </a:tr>
              <a:tr h="370840">
                <a:tc>
                  <a:txBody>
                    <a:bodyPr/>
                    <a:lstStyle/>
                    <a:p>
                      <a:pPr algn="ctr"/>
                      <a:r>
                        <a:rPr lang="en-US" sz="2400" b="1" dirty="0" smtClean="0"/>
                        <a:t>Barley, Oat, </a:t>
                      </a:r>
                    </a:p>
                    <a:p>
                      <a:pPr algn="ctr"/>
                      <a:r>
                        <a:rPr lang="en-US" sz="2400" b="1" dirty="0" smtClean="0"/>
                        <a:t>Winter Wheat</a:t>
                      </a:r>
                      <a:endParaRPr lang="en-US" sz="2400" b="1" dirty="0"/>
                    </a:p>
                  </a:txBody>
                  <a:tcPr anchor="ctr"/>
                </a:tc>
                <a:tc>
                  <a:txBody>
                    <a:bodyPr/>
                    <a:lstStyle/>
                    <a:p>
                      <a:pPr algn="ctr"/>
                      <a:r>
                        <a:rPr lang="en-US" sz="2400" b="1" dirty="0" smtClean="0"/>
                        <a:t>150 to 200</a:t>
                      </a:r>
                      <a:r>
                        <a:rPr lang="en-US" sz="2400" b="1" baseline="0" dirty="0" smtClean="0"/>
                        <a:t> </a:t>
                      </a:r>
                      <a:r>
                        <a:rPr lang="en-US" sz="2400" b="1" baseline="0" dirty="0" err="1" smtClean="0"/>
                        <a:t>lb</a:t>
                      </a:r>
                      <a:r>
                        <a:rPr lang="en-US" sz="2400" b="1" baseline="0" dirty="0" smtClean="0"/>
                        <a:t>/acre</a:t>
                      </a:r>
                      <a:endParaRPr lang="en-US" sz="2400" b="1" dirty="0"/>
                    </a:p>
                  </a:txBody>
                  <a:tcPr anchor="ctr"/>
                </a:tc>
                <a:extLst>
                  <a:ext uri="{0D108BD9-81ED-4DB2-BD59-A6C34878D82A}">
                    <a16:rowId xmlns:a16="http://schemas.microsoft.com/office/drawing/2014/main" xmlns="" val="1695950656"/>
                  </a:ext>
                </a:extLst>
              </a:tr>
              <a:tr h="370840">
                <a:tc>
                  <a:txBody>
                    <a:bodyPr/>
                    <a:lstStyle/>
                    <a:p>
                      <a:pPr algn="ctr"/>
                      <a:r>
                        <a:rPr lang="en-US" sz="2400" b="1" dirty="0" smtClean="0"/>
                        <a:t>Rye</a:t>
                      </a:r>
                      <a:endParaRPr lang="en-US" sz="2400" b="1" dirty="0"/>
                    </a:p>
                  </a:txBody>
                  <a:tcPr anchor="ctr"/>
                </a:tc>
                <a:tc>
                  <a:txBody>
                    <a:bodyPr/>
                    <a:lstStyle/>
                    <a:p>
                      <a:pPr algn="ctr"/>
                      <a:r>
                        <a:rPr lang="en-US" sz="2400" b="1" dirty="0" smtClean="0"/>
                        <a:t>120 to 175 </a:t>
                      </a:r>
                      <a:r>
                        <a:rPr lang="en-US" sz="2400" b="1" dirty="0" err="1" smtClean="0"/>
                        <a:t>lb</a:t>
                      </a:r>
                      <a:r>
                        <a:rPr lang="en-US" sz="2400" b="1" dirty="0" smtClean="0"/>
                        <a:t>/acre</a:t>
                      </a:r>
                      <a:endParaRPr lang="en-US" sz="2400" b="1" dirty="0"/>
                    </a:p>
                  </a:txBody>
                  <a:tcPr anchor="ctr"/>
                </a:tc>
                <a:extLst>
                  <a:ext uri="{0D108BD9-81ED-4DB2-BD59-A6C34878D82A}">
                    <a16:rowId xmlns:a16="http://schemas.microsoft.com/office/drawing/2014/main" xmlns="" val="2892685568"/>
                  </a:ext>
                </a:extLst>
              </a:tr>
              <a:tr h="370840">
                <a:tc>
                  <a:txBody>
                    <a:bodyPr/>
                    <a:lstStyle/>
                    <a:p>
                      <a:pPr algn="ctr"/>
                      <a:r>
                        <a:rPr lang="en-US" sz="2400" b="1" dirty="0" smtClean="0"/>
                        <a:t>Triticale</a:t>
                      </a:r>
                      <a:r>
                        <a:rPr lang="en-US" sz="2400" b="1" baseline="0" dirty="0" smtClean="0"/>
                        <a:t> (winter)</a:t>
                      </a:r>
                      <a:endParaRPr lang="en-US" sz="2400" b="1" dirty="0"/>
                    </a:p>
                  </a:txBody>
                  <a:tcPr anchor="ctr"/>
                </a:tc>
                <a:tc>
                  <a:txBody>
                    <a:bodyPr/>
                    <a:lstStyle/>
                    <a:p>
                      <a:pPr algn="ctr"/>
                      <a:r>
                        <a:rPr lang="en-US" sz="2400" b="1" dirty="0" smtClean="0"/>
                        <a:t>140 to 190 </a:t>
                      </a:r>
                      <a:r>
                        <a:rPr lang="en-US" sz="2400" b="1" dirty="0" err="1" smtClean="0"/>
                        <a:t>lb</a:t>
                      </a:r>
                      <a:r>
                        <a:rPr lang="en-US" sz="2400" b="1" dirty="0" smtClean="0"/>
                        <a:t>/acre</a:t>
                      </a:r>
                      <a:endParaRPr lang="en-US" sz="2400" b="1" dirty="0"/>
                    </a:p>
                  </a:txBody>
                  <a:tcPr anchor="ctr"/>
                </a:tc>
                <a:extLst>
                  <a:ext uri="{0D108BD9-81ED-4DB2-BD59-A6C34878D82A}">
                    <a16:rowId xmlns:a16="http://schemas.microsoft.com/office/drawing/2014/main" xmlns="" val="3351886132"/>
                  </a:ext>
                </a:extLst>
              </a:tr>
              <a:tr h="370840">
                <a:tc>
                  <a:txBody>
                    <a:bodyPr/>
                    <a:lstStyle/>
                    <a:p>
                      <a:pPr algn="ctr"/>
                      <a:r>
                        <a:rPr lang="en-US" sz="2400" b="1" dirty="0" smtClean="0"/>
                        <a:t>Triticale (spring)</a:t>
                      </a:r>
                      <a:endParaRPr lang="en-US" sz="2400" b="1" dirty="0"/>
                    </a:p>
                  </a:txBody>
                  <a:tcPr anchor="ctr"/>
                </a:tc>
                <a:tc>
                  <a:txBody>
                    <a:bodyPr/>
                    <a:lstStyle/>
                    <a:p>
                      <a:pPr algn="ctr"/>
                      <a:r>
                        <a:rPr lang="en-US" sz="2400" b="1" dirty="0" smtClean="0"/>
                        <a:t>175 to 250 </a:t>
                      </a:r>
                      <a:r>
                        <a:rPr lang="en-US" sz="2400" b="1" dirty="0" err="1" smtClean="0"/>
                        <a:t>lb</a:t>
                      </a:r>
                      <a:r>
                        <a:rPr lang="en-US" sz="2400" b="1" dirty="0" smtClean="0"/>
                        <a:t>/acre</a:t>
                      </a:r>
                      <a:endParaRPr lang="en-US" sz="2400" b="1" dirty="0"/>
                    </a:p>
                  </a:txBody>
                  <a:tcPr anchor="ctr"/>
                </a:tc>
                <a:extLst>
                  <a:ext uri="{0D108BD9-81ED-4DB2-BD59-A6C34878D82A}">
                    <a16:rowId xmlns:a16="http://schemas.microsoft.com/office/drawing/2014/main" xmlns="" val="1077927352"/>
                  </a:ext>
                </a:extLst>
              </a:tr>
              <a:tr h="370840">
                <a:tc>
                  <a:txBody>
                    <a:bodyPr/>
                    <a:lstStyle/>
                    <a:p>
                      <a:pPr algn="ctr"/>
                      <a:r>
                        <a:rPr lang="en-US" sz="2400" b="1" dirty="0" smtClean="0"/>
                        <a:t>Wheat (spring)</a:t>
                      </a:r>
                      <a:endParaRPr lang="en-US" sz="2400" b="1" dirty="0"/>
                    </a:p>
                  </a:txBody>
                  <a:tcPr anchor="ctr"/>
                </a:tc>
                <a:tc>
                  <a:txBody>
                    <a:bodyPr/>
                    <a:lstStyle/>
                    <a:p>
                      <a:pPr algn="ctr"/>
                      <a:r>
                        <a:rPr lang="en-US" sz="2400" b="1" dirty="0" smtClean="0"/>
                        <a:t>175 to</a:t>
                      </a:r>
                      <a:r>
                        <a:rPr lang="en-US" sz="2400" b="1" baseline="0" dirty="0" smtClean="0"/>
                        <a:t> 225 </a:t>
                      </a:r>
                      <a:r>
                        <a:rPr lang="en-US" sz="2400" b="1" baseline="0" dirty="0" err="1" smtClean="0"/>
                        <a:t>lb</a:t>
                      </a:r>
                      <a:r>
                        <a:rPr lang="en-US" sz="2400" b="1" baseline="0" dirty="0" smtClean="0"/>
                        <a:t>/acre</a:t>
                      </a:r>
                      <a:endParaRPr lang="en-US" sz="2400" b="1" dirty="0"/>
                    </a:p>
                  </a:txBody>
                  <a:tcPr anchor="ctr"/>
                </a:tc>
                <a:extLst>
                  <a:ext uri="{0D108BD9-81ED-4DB2-BD59-A6C34878D82A}">
                    <a16:rowId xmlns:a16="http://schemas.microsoft.com/office/drawing/2014/main" xmlns="" val="2913400006"/>
                  </a:ext>
                </a:extLst>
              </a:tr>
            </a:tbl>
          </a:graphicData>
        </a:graphic>
      </p:graphicFrame>
    </p:spTree>
    <p:extLst>
      <p:ext uri="{BB962C8B-B14F-4D97-AF65-F5344CB8AC3E}">
        <p14:creationId xmlns:p14="http://schemas.microsoft.com/office/powerpoint/2010/main" val="36124149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960394" y="381000"/>
            <a:ext cx="3048000" cy="2286000"/>
          </a:xfrm>
        </p:spPr>
        <p:txBody>
          <a:bodyPr>
            <a:normAutofit fontScale="90000"/>
          </a:bodyPr>
          <a:lstStyle/>
          <a:p>
            <a:r>
              <a:rPr lang="en-US" dirty="0" smtClean="0"/>
              <a:t>Spring Grains – </a:t>
            </a:r>
            <a:br>
              <a:rPr lang="en-US" dirty="0" smtClean="0"/>
            </a:br>
            <a:r>
              <a:rPr lang="en-US" dirty="0" smtClean="0"/>
              <a:t>Seeding Date</a:t>
            </a:r>
            <a:endParaRPr lang="en-US" dirty="0"/>
          </a:p>
        </p:txBody>
      </p:sp>
      <p:pic>
        <p:nvPicPr>
          <p:cNvPr id="3" name="Picture 2"/>
          <p:cNvPicPr>
            <a:picLocks noChangeAspect="1"/>
          </p:cNvPicPr>
          <p:nvPr/>
        </p:nvPicPr>
        <p:blipFill rotWithShape="1">
          <a:blip r:embed="rId4"/>
          <a:srcRect l="1313" r="2686"/>
          <a:stretch/>
        </p:blipFill>
        <p:spPr>
          <a:xfrm>
            <a:off x="0" y="100584"/>
            <a:ext cx="5824789" cy="6656832"/>
          </a:xfrm>
          <a:prstGeom prst="rect">
            <a:avLst/>
          </a:prstGeom>
        </p:spPr>
      </p:pic>
      <p:pic>
        <p:nvPicPr>
          <p:cNvPr id="4" name="Picture 3"/>
          <p:cNvPicPr>
            <a:picLocks noChangeAspect="1"/>
          </p:cNvPicPr>
          <p:nvPr/>
        </p:nvPicPr>
        <p:blipFill>
          <a:blip r:embed="rId5"/>
          <a:stretch>
            <a:fillRect/>
          </a:stretch>
        </p:blipFill>
        <p:spPr>
          <a:xfrm>
            <a:off x="3981450" y="3124200"/>
            <a:ext cx="5162550" cy="2228850"/>
          </a:xfrm>
          <a:prstGeom prst="rect">
            <a:avLst/>
          </a:prstGeom>
        </p:spPr>
      </p:pic>
      <p:sp>
        <p:nvSpPr>
          <p:cNvPr id="7" name="TextBox 6"/>
          <p:cNvSpPr txBox="1"/>
          <p:nvPr/>
        </p:nvSpPr>
        <p:spPr>
          <a:xfrm>
            <a:off x="3680987" y="6482677"/>
            <a:ext cx="2279407" cy="369332"/>
          </a:xfrm>
          <a:prstGeom prst="rect">
            <a:avLst/>
          </a:prstGeom>
          <a:noFill/>
        </p:spPr>
        <p:txBody>
          <a:bodyPr wrap="none" rtlCol="0">
            <a:spAutoFit/>
          </a:bodyPr>
          <a:lstStyle/>
          <a:p>
            <a:r>
              <a:rPr lang="en-US" dirty="0" smtClean="0">
                <a:solidFill>
                  <a:srgbClr val="800000"/>
                </a:solidFill>
              </a:rPr>
              <a:t>Wiersma, et al, 2010.  </a:t>
            </a:r>
            <a:endParaRPr lang="en-US" dirty="0">
              <a:solidFill>
                <a:srgbClr val="800000"/>
              </a:solidFill>
            </a:endParaRPr>
          </a:p>
        </p:txBody>
      </p:sp>
    </p:spTree>
    <p:extLst>
      <p:ext uri="{BB962C8B-B14F-4D97-AF65-F5344CB8AC3E}">
        <p14:creationId xmlns:p14="http://schemas.microsoft.com/office/powerpoint/2010/main" val="28064508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034564" y="762000"/>
            <a:ext cx="2667000" cy="1143000"/>
          </a:xfrm>
        </p:spPr>
        <p:txBody>
          <a:bodyPr>
            <a:normAutofit fontScale="90000"/>
          </a:bodyPr>
          <a:lstStyle/>
          <a:p>
            <a:r>
              <a:rPr lang="en-US" dirty="0" smtClean="0"/>
              <a:t>Fall Grains – Seeding Date</a:t>
            </a:r>
            <a:endParaRPr lang="en-US" dirty="0"/>
          </a:p>
        </p:txBody>
      </p:sp>
      <p:pic>
        <p:nvPicPr>
          <p:cNvPr id="3" name="Picture 2"/>
          <p:cNvPicPr>
            <a:picLocks noChangeAspect="1"/>
          </p:cNvPicPr>
          <p:nvPr/>
        </p:nvPicPr>
        <p:blipFill rotWithShape="1">
          <a:blip r:embed="rId4"/>
          <a:srcRect l="2512" r="3297"/>
          <a:stretch/>
        </p:blipFill>
        <p:spPr>
          <a:xfrm>
            <a:off x="2624" y="100584"/>
            <a:ext cx="5715001" cy="6656832"/>
          </a:xfrm>
          <a:prstGeom prst="rect">
            <a:avLst/>
          </a:prstGeom>
        </p:spPr>
      </p:pic>
      <p:pic>
        <p:nvPicPr>
          <p:cNvPr id="4" name="Picture 3"/>
          <p:cNvPicPr>
            <a:picLocks noChangeAspect="1"/>
          </p:cNvPicPr>
          <p:nvPr/>
        </p:nvPicPr>
        <p:blipFill>
          <a:blip r:embed="rId5"/>
          <a:stretch>
            <a:fillRect/>
          </a:stretch>
        </p:blipFill>
        <p:spPr>
          <a:xfrm>
            <a:off x="4038596" y="3047999"/>
            <a:ext cx="4934903" cy="1791653"/>
          </a:xfrm>
          <a:prstGeom prst="rect">
            <a:avLst/>
          </a:prstGeom>
        </p:spPr>
      </p:pic>
      <p:sp>
        <p:nvSpPr>
          <p:cNvPr id="10" name="TextBox 9"/>
          <p:cNvSpPr txBox="1"/>
          <p:nvPr/>
        </p:nvSpPr>
        <p:spPr>
          <a:xfrm>
            <a:off x="3680987" y="6482677"/>
            <a:ext cx="2279407" cy="369332"/>
          </a:xfrm>
          <a:prstGeom prst="rect">
            <a:avLst/>
          </a:prstGeom>
          <a:noFill/>
        </p:spPr>
        <p:txBody>
          <a:bodyPr wrap="none" rtlCol="0">
            <a:spAutoFit/>
          </a:bodyPr>
          <a:lstStyle/>
          <a:p>
            <a:r>
              <a:rPr lang="en-US" dirty="0" smtClean="0">
                <a:solidFill>
                  <a:srgbClr val="800000"/>
                </a:solidFill>
              </a:rPr>
              <a:t>Wiersma, et al, 2010.  </a:t>
            </a:r>
            <a:endParaRPr lang="en-US" dirty="0">
              <a:solidFill>
                <a:srgbClr val="800000"/>
              </a:solidFill>
            </a:endParaRPr>
          </a:p>
        </p:txBody>
      </p:sp>
    </p:spTree>
    <p:extLst>
      <p:ext uri="{BB962C8B-B14F-4D97-AF65-F5344CB8AC3E}">
        <p14:creationId xmlns:p14="http://schemas.microsoft.com/office/powerpoint/2010/main" val="42013213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Variety Selection</a:t>
            </a:r>
            <a:endParaRPr lang="en-US" dirty="0"/>
          </a:p>
        </p:txBody>
      </p:sp>
      <p:sp>
        <p:nvSpPr>
          <p:cNvPr id="3" name="Content Placeholder 2"/>
          <p:cNvSpPr>
            <a:spLocks noGrp="1"/>
          </p:cNvSpPr>
          <p:nvPr>
            <p:ph idx="1"/>
            <p:custDataLst>
              <p:tags r:id="rId2"/>
            </p:custDataLst>
          </p:nvPr>
        </p:nvSpPr>
        <p:spPr>
          <a:xfrm>
            <a:off x="5257799" y="1602304"/>
            <a:ext cx="3882887" cy="4525963"/>
          </a:xfrm>
        </p:spPr>
        <p:txBody>
          <a:bodyPr/>
          <a:lstStyle/>
          <a:p>
            <a:pPr marL="0" indent="0">
              <a:buNone/>
            </a:pPr>
            <a:r>
              <a:rPr lang="en-US" dirty="0" smtClean="0"/>
              <a:t>Emphasis on:</a:t>
            </a:r>
          </a:p>
          <a:p>
            <a:r>
              <a:rPr lang="en-US" dirty="0" smtClean="0"/>
              <a:t>Early maturing</a:t>
            </a:r>
          </a:p>
          <a:p>
            <a:r>
              <a:rPr lang="en-US" dirty="0" smtClean="0"/>
              <a:t>Disease resistance</a:t>
            </a:r>
          </a:p>
          <a:p>
            <a:r>
              <a:rPr lang="en-US" dirty="0" smtClean="0"/>
              <a:t>Grain quality</a:t>
            </a:r>
          </a:p>
          <a:p>
            <a:r>
              <a:rPr lang="en-US" dirty="0" smtClean="0"/>
              <a:t>Winter hardiness</a:t>
            </a:r>
            <a:endParaRPr lang="en-US" dirty="0"/>
          </a:p>
          <a:p>
            <a:r>
              <a:rPr lang="en-US" dirty="0" smtClean="0"/>
              <a:t>Locally-tested and verified</a:t>
            </a:r>
          </a:p>
          <a:p>
            <a:pPr marL="0" indent="0">
              <a:buNone/>
            </a:pPr>
            <a:endParaRPr lang="en-US" dirty="0"/>
          </a:p>
        </p:txBody>
      </p:sp>
      <p:pic>
        <p:nvPicPr>
          <p:cNvPr id="6" name="Content Placeholder 3"/>
          <p:cNvPicPr>
            <a:picLocks noChangeAspect="1"/>
          </p:cNvPicPr>
          <p:nvPr>
            <p:custDataLst>
              <p:tags r:id="rId3"/>
            </p:custDataLst>
          </p:nvPr>
        </p:nvPicPr>
        <p:blipFill>
          <a:blip r:embed="rId6" cstate="print">
            <a:extLst>
              <a:ext uri="{28A0092B-C50C-407E-A947-70E740481C1C}">
                <a14:useLocalDpi xmlns:a14="http://schemas.microsoft.com/office/drawing/2010/main" val="0"/>
              </a:ext>
            </a:extLst>
          </a:blip>
          <a:stretch>
            <a:fillRect/>
          </a:stretch>
        </p:blipFill>
        <p:spPr>
          <a:xfrm>
            <a:off x="228600" y="2133600"/>
            <a:ext cx="4448949" cy="29659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84322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04800" y="287890"/>
            <a:ext cx="8610600" cy="1143000"/>
          </a:xfrm>
        </p:spPr>
        <p:txBody>
          <a:bodyPr>
            <a:normAutofit fontScale="90000"/>
          </a:bodyPr>
          <a:lstStyle/>
          <a:p>
            <a:r>
              <a:rPr lang="en-US" dirty="0" smtClean="0"/>
              <a:t>Alternative Establishment Strategies:</a:t>
            </a:r>
            <a:br>
              <a:rPr lang="en-US" dirty="0" smtClean="0"/>
            </a:br>
            <a:r>
              <a:rPr lang="en-US" dirty="0" err="1" smtClean="0"/>
              <a:t>Underseeding</a:t>
            </a:r>
            <a:endParaRPr lang="en-US" dirty="0"/>
          </a:p>
        </p:txBody>
      </p:sp>
      <p:sp>
        <p:nvSpPr>
          <p:cNvPr id="3" name="Content Placeholder 2"/>
          <p:cNvSpPr>
            <a:spLocks noGrp="1"/>
          </p:cNvSpPr>
          <p:nvPr>
            <p:ph idx="1"/>
            <p:custDataLst>
              <p:tags r:id="rId2"/>
            </p:custDataLst>
          </p:nvPr>
        </p:nvSpPr>
        <p:spPr>
          <a:xfrm>
            <a:off x="152400" y="2743200"/>
            <a:ext cx="3962401" cy="3581400"/>
          </a:xfrm>
        </p:spPr>
        <p:txBody>
          <a:bodyPr>
            <a:normAutofit/>
          </a:bodyPr>
          <a:lstStyle/>
          <a:p>
            <a:pPr marL="0" indent="0" algn="ctr">
              <a:buNone/>
            </a:pPr>
            <a:r>
              <a:rPr lang="en-US" sz="3000" dirty="0" err="1" smtClean="0"/>
              <a:t>Underseed</a:t>
            </a:r>
            <a:r>
              <a:rPr lang="en-US" sz="3000" dirty="0" smtClean="0"/>
              <a:t> with red clover</a:t>
            </a:r>
          </a:p>
        </p:txBody>
      </p:sp>
      <p:pic>
        <p:nvPicPr>
          <p:cNvPr id="10" name="Content Placeholder 3"/>
          <p:cNvPicPr>
            <a:picLocks noChangeAspect="1"/>
          </p:cNvPicPr>
          <p:nvPr>
            <p:custDataLst>
              <p:tags r:id="rId3"/>
            </p:custDataLst>
          </p:nvPr>
        </p:nvPicPr>
        <p:blipFill>
          <a:blip r:embed="rId6" cstate="print">
            <a:extLst>
              <a:ext uri="{28A0092B-C50C-407E-A947-70E740481C1C}">
                <a14:useLocalDpi xmlns:a14="http://schemas.microsoft.com/office/drawing/2010/main" val="0"/>
              </a:ext>
            </a:extLst>
          </a:blip>
          <a:stretch>
            <a:fillRect/>
          </a:stretch>
        </p:blipFill>
        <p:spPr>
          <a:xfrm>
            <a:off x="4267200" y="1828800"/>
            <a:ext cx="4673600" cy="3505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199188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CS0673"/>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16162" t="33695" r="31080" b="5435"/>
          <a:stretch/>
        </p:blipFill>
        <p:spPr bwMode="auto">
          <a:xfrm>
            <a:off x="2920792" y="1676400"/>
            <a:ext cx="6223208" cy="478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custDataLst>
              <p:tags r:id="rId1"/>
            </p:custDataLst>
          </p:nvPr>
        </p:nvSpPr>
        <p:spPr>
          <a:xfrm>
            <a:off x="304800" y="287890"/>
            <a:ext cx="8610600" cy="1143000"/>
          </a:xfrm>
        </p:spPr>
        <p:txBody>
          <a:bodyPr>
            <a:normAutofit fontScale="90000"/>
          </a:bodyPr>
          <a:lstStyle/>
          <a:p>
            <a:r>
              <a:rPr lang="en-US" dirty="0" smtClean="0"/>
              <a:t>Alternative Establishment Strategies:</a:t>
            </a:r>
            <a:br>
              <a:rPr lang="en-US" dirty="0" smtClean="0"/>
            </a:br>
            <a:r>
              <a:rPr lang="en-US" dirty="0" err="1" smtClean="0"/>
              <a:t>Underseeding</a:t>
            </a:r>
            <a:r>
              <a:rPr lang="en-US" dirty="0" smtClean="0"/>
              <a:t>/Nurse Crop</a:t>
            </a:r>
            <a:endParaRPr lang="en-US" dirty="0"/>
          </a:p>
        </p:txBody>
      </p:sp>
      <p:sp>
        <p:nvSpPr>
          <p:cNvPr id="3" name="Content Placeholder 2"/>
          <p:cNvSpPr>
            <a:spLocks noGrp="1"/>
          </p:cNvSpPr>
          <p:nvPr>
            <p:ph idx="1"/>
            <p:custDataLst>
              <p:tags r:id="rId2"/>
            </p:custDataLst>
          </p:nvPr>
        </p:nvSpPr>
        <p:spPr>
          <a:xfrm>
            <a:off x="152400" y="2514600"/>
            <a:ext cx="2645979" cy="3352800"/>
          </a:xfrm>
        </p:spPr>
        <p:txBody>
          <a:bodyPr>
            <a:normAutofit/>
          </a:bodyPr>
          <a:lstStyle/>
          <a:p>
            <a:pPr marL="0" indent="0" algn="ctr">
              <a:buNone/>
            </a:pPr>
            <a:r>
              <a:rPr lang="en-US" sz="3000" dirty="0" err="1" smtClean="0"/>
              <a:t>Underseed</a:t>
            </a:r>
            <a:r>
              <a:rPr lang="en-US" sz="3000" dirty="0" smtClean="0"/>
              <a:t> as nurse/ companion crop for alfalfa establishment</a:t>
            </a:r>
          </a:p>
        </p:txBody>
      </p:sp>
    </p:spTree>
    <p:extLst>
      <p:ext uri="{BB962C8B-B14F-4D97-AF65-F5344CB8AC3E}">
        <p14:creationId xmlns:p14="http://schemas.microsoft.com/office/powerpoint/2010/main" val="36229309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04800" y="287890"/>
            <a:ext cx="8610600" cy="1143000"/>
          </a:xfrm>
        </p:spPr>
        <p:txBody>
          <a:bodyPr>
            <a:normAutofit fontScale="90000"/>
          </a:bodyPr>
          <a:lstStyle/>
          <a:p>
            <a:r>
              <a:rPr lang="en-US" dirty="0" smtClean="0"/>
              <a:t>Alternative Establishment Strategies:</a:t>
            </a:r>
            <a:br>
              <a:rPr lang="en-US" dirty="0" smtClean="0"/>
            </a:br>
            <a:r>
              <a:rPr lang="en-US" dirty="0" smtClean="0"/>
              <a:t>Double/Cross Planting</a:t>
            </a:r>
            <a:endParaRPr lang="en-US" dirty="0"/>
          </a:p>
        </p:txBody>
      </p:sp>
      <p:sp>
        <p:nvSpPr>
          <p:cNvPr id="3" name="Content Placeholder 2"/>
          <p:cNvSpPr>
            <a:spLocks noGrp="1"/>
          </p:cNvSpPr>
          <p:nvPr>
            <p:ph idx="1"/>
            <p:custDataLst>
              <p:tags r:id="rId2"/>
            </p:custDataLst>
          </p:nvPr>
        </p:nvSpPr>
        <p:spPr>
          <a:xfrm>
            <a:off x="0" y="2971800"/>
            <a:ext cx="4331804" cy="3429000"/>
          </a:xfrm>
        </p:spPr>
        <p:txBody>
          <a:bodyPr>
            <a:normAutofit/>
          </a:bodyPr>
          <a:lstStyle/>
          <a:p>
            <a:pPr marL="0" indent="0" algn="ctr">
              <a:buNone/>
            </a:pPr>
            <a:r>
              <a:rPr lang="en-US" sz="3000" dirty="0" smtClean="0"/>
              <a:t>Plant with double passes at 45 or 90 degree angles</a:t>
            </a:r>
          </a:p>
          <a:p>
            <a:pPr marL="0" indent="0" algn="ctr">
              <a:buNone/>
            </a:pPr>
            <a:endParaRPr lang="en-US" sz="3000" dirty="0" smtClean="0"/>
          </a:p>
        </p:txBody>
      </p:sp>
      <p:pic>
        <p:nvPicPr>
          <p:cNvPr id="4" name="Picture 3"/>
          <p:cNvPicPr>
            <a:picLocks noChangeAspect="1"/>
          </p:cNvPicPr>
          <p:nvPr>
            <p:custDataLst>
              <p:tags r:id="rId3"/>
            </p:custDataLst>
          </p:nvPr>
        </p:nvPicPr>
        <p:blipFill rotWithShape="1">
          <a:blip r:embed="rId6" cstate="print">
            <a:extLst>
              <a:ext uri="{28A0092B-C50C-407E-A947-70E740481C1C}">
                <a14:useLocalDpi xmlns:a14="http://schemas.microsoft.com/office/drawing/2010/main" val="0"/>
              </a:ext>
            </a:extLst>
          </a:blip>
          <a:srcRect t="21111"/>
          <a:stretch/>
        </p:blipFill>
        <p:spPr>
          <a:xfrm>
            <a:off x="4419600" y="1752600"/>
            <a:ext cx="4301987" cy="45250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634297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Small Grains</a:t>
            </a:r>
            <a:endParaRPr lang="en-US" dirty="0"/>
          </a:p>
        </p:txBody>
      </p:sp>
      <p:sp>
        <p:nvSpPr>
          <p:cNvPr id="3" name="Content Placeholder 2"/>
          <p:cNvSpPr>
            <a:spLocks noGrp="1"/>
          </p:cNvSpPr>
          <p:nvPr>
            <p:ph idx="1"/>
            <p:custDataLst>
              <p:tags r:id="rId2"/>
            </p:custDataLst>
          </p:nvPr>
        </p:nvSpPr>
        <p:spPr>
          <a:xfrm>
            <a:off x="0" y="1600200"/>
            <a:ext cx="5335721" cy="4601463"/>
          </a:xfrm>
          <a:solidFill>
            <a:srgbClr val="C9AA77">
              <a:alpha val="61000"/>
            </a:srgbClr>
          </a:solidFill>
        </p:spPr>
        <p:txBody>
          <a:bodyPr>
            <a:normAutofit lnSpcReduction="10000"/>
          </a:bodyPr>
          <a:lstStyle/>
          <a:p>
            <a:pPr marL="695325" indent="-571500">
              <a:buFont typeface="+mj-lt"/>
              <a:buAutoNum type="romanUcPeriod"/>
            </a:pPr>
            <a:endParaRPr lang="en-US" sz="200" dirty="0" smtClean="0"/>
          </a:p>
          <a:p>
            <a:pPr marL="695325" indent="-571500">
              <a:buFont typeface="+mj-lt"/>
              <a:buAutoNum type="romanUcPeriod"/>
            </a:pPr>
            <a:r>
              <a:rPr lang="en-US" dirty="0" smtClean="0"/>
              <a:t>Introduction</a:t>
            </a:r>
          </a:p>
          <a:p>
            <a:pPr marL="695325" indent="-571500">
              <a:buAutoNum type="romanUcPeriod" startAt="2"/>
            </a:pPr>
            <a:r>
              <a:rPr lang="en-US" dirty="0" smtClean="0"/>
              <a:t>Planting</a:t>
            </a:r>
          </a:p>
          <a:p>
            <a:pPr marL="695325" indent="-571500">
              <a:buAutoNum type="romanUcPeriod" startAt="2"/>
            </a:pPr>
            <a:r>
              <a:rPr lang="en-US" dirty="0" smtClean="0"/>
              <a:t>Weed management</a:t>
            </a:r>
          </a:p>
          <a:p>
            <a:pPr marL="695325" indent="-571500">
              <a:buAutoNum type="romanUcPeriod" startAt="2"/>
            </a:pPr>
            <a:r>
              <a:rPr lang="en-US" dirty="0" smtClean="0"/>
              <a:t>Disease management</a:t>
            </a:r>
          </a:p>
          <a:p>
            <a:pPr marL="695325" indent="-571500">
              <a:buAutoNum type="romanUcPeriod" startAt="2"/>
            </a:pPr>
            <a:r>
              <a:rPr lang="en-US" dirty="0" smtClean="0"/>
              <a:t>Insect pest </a:t>
            </a:r>
            <a:r>
              <a:rPr lang="en-US" dirty="0"/>
              <a:t>m</a:t>
            </a:r>
            <a:r>
              <a:rPr lang="en-US" dirty="0" smtClean="0"/>
              <a:t>anagement</a:t>
            </a:r>
          </a:p>
          <a:p>
            <a:pPr marL="695325" indent="-571500">
              <a:buAutoNum type="romanUcPeriod" startAt="2"/>
            </a:pPr>
            <a:r>
              <a:rPr lang="en-US" dirty="0" smtClean="0"/>
              <a:t>Fertility management</a:t>
            </a:r>
          </a:p>
          <a:p>
            <a:pPr marL="695325" indent="-571500">
              <a:buAutoNum type="romanUcPeriod" startAt="2"/>
            </a:pPr>
            <a:r>
              <a:rPr lang="en-US" dirty="0" smtClean="0"/>
              <a:t> Harvest and storage</a:t>
            </a:r>
          </a:p>
          <a:p>
            <a:pPr marL="695325" indent="-571500">
              <a:buAutoNum type="romanUcPeriod" startAt="2"/>
            </a:pPr>
            <a:r>
              <a:rPr lang="en-US" dirty="0"/>
              <a:t> </a:t>
            </a:r>
            <a:r>
              <a:rPr lang="en-US" dirty="0" smtClean="0"/>
              <a:t>Marketing</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6666" t="21111" r="34398"/>
          <a:stretch/>
        </p:blipFill>
        <p:spPr>
          <a:xfrm>
            <a:off x="5335721" y="1600200"/>
            <a:ext cx="3805231" cy="4601462"/>
          </a:xfrm>
          <a:prstGeom prst="rect">
            <a:avLst/>
          </a:prstGeom>
        </p:spPr>
      </p:pic>
    </p:spTree>
    <p:extLst>
      <p:ext uri="{BB962C8B-B14F-4D97-AF65-F5344CB8AC3E}">
        <p14:creationId xmlns:p14="http://schemas.microsoft.com/office/powerpoint/2010/main" val="6329927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Small Grains</a:t>
            </a:r>
            <a:endParaRPr lang="en-US" dirty="0"/>
          </a:p>
        </p:txBody>
      </p:sp>
      <p:sp>
        <p:nvSpPr>
          <p:cNvPr id="3" name="Content Placeholder 2"/>
          <p:cNvSpPr>
            <a:spLocks noGrp="1"/>
          </p:cNvSpPr>
          <p:nvPr>
            <p:ph idx="1"/>
            <p:custDataLst>
              <p:tags r:id="rId2"/>
            </p:custDataLst>
          </p:nvPr>
        </p:nvSpPr>
        <p:spPr>
          <a:xfrm>
            <a:off x="0" y="1600200"/>
            <a:ext cx="5335721" cy="4601463"/>
          </a:xfrm>
          <a:solidFill>
            <a:srgbClr val="C9AA77">
              <a:alpha val="61000"/>
            </a:srgbClr>
          </a:solidFill>
        </p:spPr>
        <p:txBody>
          <a:bodyPr>
            <a:normAutofit lnSpcReduction="10000"/>
          </a:bodyPr>
          <a:lstStyle/>
          <a:p>
            <a:pPr marL="695325" indent="-571500">
              <a:buFont typeface="+mj-lt"/>
              <a:buAutoNum type="romanUcPeriod"/>
            </a:pPr>
            <a:endParaRPr lang="en-US" sz="200" dirty="0" smtClean="0"/>
          </a:p>
          <a:p>
            <a:pPr marL="695325" indent="-571500">
              <a:buFont typeface="+mj-lt"/>
              <a:buAutoNum type="romanUcPeriod"/>
            </a:pPr>
            <a:r>
              <a:rPr lang="en-US" dirty="0" smtClean="0">
                <a:solidFill>
                  <a:schemeClr val="tx1">
                    <a:lumMod val="50000"/>
                    <a:lumOff val="50000"/>
                  </a:schemeClr>
                </a:solidFill>
              </a:rPr>
              <a:t>Introduction</a:t>
            </a:r>
          </a:p>
          <a:p>
            <a:pPr marL="695325" indent="-571500">
              <a:buAutoNum type="romanUcPeriod" startAt="2"/>
            </a:pPr>
            <a:r>
              <a:rPr lang="en-US" dirty="0" smtClean="0">
                <a:solidFill>
                  <a:schemeClr val="tx1">
                    <a:lumMod val="50000"/>
                    <a:lumOff val="50000"/>
                  </a:schemeClr>
                </a:solidFill>
              </a:rPr>
              <a:t>Planting</a:t>
            </a:r>
          </a:p>
          <a:p>
            <a:pPr marL="695325" indent="-571500">
              <a:buAutoNum type="romanUcPeriod" startAt="2"/>
            </a:pPr>
            <a:r>
              <a:rPr lang="en-US" dirty="0" smtClean="0"/>
              <a:t>Weed management</a:t>
            </a:r>
          </a:p>
          <a:p>
            <a:pPr marL="695325" indent="-571500">
              <a:buAutoNum type="romanUcPeriod" startAt="2"/>
            </a:pPr>
            <a:r>
              <a:rPr lang="en-US" dirty="0" smtClean="0"/>
              <a:t>Disease management</a:t>
            </a:r>
          </a:p>
          <a:p>
            <a:pPr marL="695325" indent="-571500">
              <a:buAutoNum type="romanUcPeriod" startAt="2"/>
            </a:pPr>
            <a:r>
              <a:rPr lang="en-US" dirty="0" smtClean="0"/>
              <a:t>Insect pest </a:t>
            </a:r>
            <a:r>
              <a:rPr lang="en-US" dirty="0"/>
              <a:t>m</a:t>
            </a:r>
            <a:r>
              <a:rPr lang="en-US" dirty="0" smtClean="0"/>
              <a:t>anagement</a:t>
            </a:r>
          </a:p>
          <a:p>
            <a:pPr marL="695325" indent="-571500">
              <a:buAutoNum type="romanUcPeriod" startAt="2"/>
            </a:pPr>
            <a:r>
              <a:rPr lang="en-US" dirty="0" smtClean="0"/>
              <a:t>Fertility management</a:t>
            </a:r>
          </a:p>
          <a:p>
            <a:pPr marL="695325" indent="-571500">
              <a:buAutoNum type="romanUcPeriod" startAt="2"/>
            </a:pPr>
            <a:r>
              <a:rPr lang="en-US" dirty="0" smtClean="0"/>
              <a:t> Harvest and storage</a:t>
            </a:r>
          </a:p>
          <a:p>
            <a:pPr marL="695325" indent="-571500">
              <a:buAutoNum type="romanUcPeriod" startAt="2"/>
            </a:pPr>
            <a:r>
              <a:rPr lang="en-US" dirty="0"/>
              <a:t> </a:t>
            </a:r>
            <a:r>
              <a:rPr lang="en-US" dirty="0" smtClean="0"/>
              <a:t>Marketing</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6666" t="21111" r="34398"/>
          <a:stretch/>
        </p:blipFill>
        <p:spPr>
          <a:xfrm>
            <a:off x="5335721" y="1600200"/>
            <a:ext cx="3805231" cy="4601462"/>
          </a:xfrm>
          <a:prstGeom prst="rect">
            <a:avLst/>
          </a:prstGeom>
        </p:spPr>
      </p:pic>
    </p:spTree>
    <p:extLst>
      <p:ext uri="{BB962C8B-B14F-4D97-AF65-F5344CB8AC3E}">
        <p14:creationId xmlns:p14="http://schemas.microsoft.com/office/powerpoint/2010/main" val="42687381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Tine </a:t>
            </a:r>
            <a:r>
              <a:rPr lang="en-US" dirty="0" err="1" smtClean="0"/>
              <a:t>Weeder</a:t>
            </a:r>
            <a:r>
              <a:rPr lang="en-US" dirty="0" smtClean="0"/>
              <a:t> in Small Grains</a:t>
            </a:r>
            <a:endParaRPr lang="en-US" dirty="0"/>
          </a:p>
        </p:txBody>
      </p:sp>
      <p:pic>
        <p:nvPicPr>
          <p:cNvPr id="4" name="tineweed2">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97527" y="1440829"/>
            <a:ext cx="8389273" cy="4726351"/>
          </a:xfrm>
          <a:prstGeom prst="rect">
            <a:avLst/>
          </a:prstGeom>
        </p:spPr>
      </p:pic>
    </p:spTree>
    <p:extLst>
      <p:ext uri="{BB962C8B-B14F-4D97-AF65-F5344CB8AC3E}">
        <p14:creationId xmlns:p14="http://schemas.microsoft.com/office/powerpoint/2010/main" val="2881402409"/>
      </p:ext>
    </p:extLst>
  </p:cSld>
  <p:clrMapOvr>
    <a:masterClrMapping/>
  </p:clrMapOvr>
  <p:timing>
    <p:tnLst>
      <p:par>
        <p:cTn id="1" dur="indefinite" restart="never" nodeType="tmRoot">
          <p:childTnLst>
            <p:video>
              <p:cMediaNode vol="0">
                <p:cTn id="2" repeatCount="indefinite"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r="34981"/>
          <a:stretch/>
        </p:blipFill>
        <p:spPr>
          <a:xfrm rot="10800000">
            <a:off x="2033341" y="1702813"/>
            <a:ext cx="5077318" cy="4393277"/>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custDataLst>
              <p:tags r:id="rId2"/>
            </p:custDataLst>
          </p:nvPr>
        </p:nvSpPr>
        <p:spPr>
          <a:xfrm>
            <a:off x="457200" y="274638"/>
            <a:ext cx="8229600" cy="1143000"/>
          </a:xfrm>
        </p:spPr>
        <p:txBody>
          <a:bodyPr/>
          <a:lstStyle/>
          <a:p>
            <a:r>
              <a:rPr lang="en-US" dirty="0" smtClean="0"/>
              <a:t>Rotary Hoe in Small Grains</a:t>
            </a:r>
            <a:endParaRPr lang="en-US" dirty="0"/>
          </a:p>
        </p:txBody>
      </p:sp>
      <p:pic>
        <p:nvPicPr>
          <p:cNvPr id="4" name="Picture 3"/>
          <p:cNvPicPr>
            <a:picLocks noChangeAspect="1"/>
          </p:cNvPicPr>
          <p:nvPr>
            <p:custDataLst>
              <p:tags r:id="rId3"/>
            </p:custDataLst>
          </p:nvPr>
        </p:nvPicPr>
        <p:blipFill rotWithShape="1">
          <a:blip r:embed="rId7" cstate="print">
            <a:extLst>
              <a:ext uri="{28A0092B-C50C-407E-A947-70E740481C1C}">
                <a14:useLocalDpi xmlns:a14="http://schemas.microsoft.com/office/drawing/2010/main" val="0"/>
              </a:ext>
            </a:extLst>
          </a:blip>
          <a:srcRect l="18048"/>
          <a:stretch/>
        </p:blipFill>
        <p:spPr>
          <a:xfrm>
            <a:off x="1463444" y="1828801"/>
            <a:ext cx="6217110" cy="42672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203777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Timing of Mechanical Weeding</a:t>
            </a:r>
            <a:endParaRPr lang="en-US" dirty="0"/>
          </a:p>
        </p:txBody>
      </p:sp>
      <p:pic>
        <p:nvPicPr>
          <p:cNvPr id="4" name="Picture 3"/>
          <p:cNvPicPr>
            <a:picLocks noChangeAspect="1"/>
          </p:cNvPicPr>
          <p:nvPr>
            <p:custDataLst>
              <p:tags r:id="rId2"/>
            </p:custDataLst>
          </p:nvPr>
        </p:nvPicPr>
        <p:blipFill rotWithShape="1">
          <a:blip r:embed="rId7" cstate="print">
            <a:extLst>
              <a:ext uri="{28A0092B-C50C-407E-A947-70E740481C1C}">
                <a14:useLocalDpi xmlns:a14="http://schemas.microsoft.com/office/drawing/2010/main" val="0"/>
              </a:ext>
            </a:extLst>
          </a:blip>
          <a:srcRect r="42855"/>
          <a:stretch/>
        </p:blipFill>
        <p:spPr>
          <a:xfrm>
            <a:off x="4835596" y="1417638"/>
            <a:ext cx="3851204" cy="3790950"/>
          </a:xfrm>
          <a:prstGeom prst="rect">
            <a:avLst/>
          </a:prstGeom>
          <a:ln>
            <a:noFill/>
          </a:ln>
          <a:effectLst>
            <a:outerShdw blurRad="292100" dist="139700" dir="2700000" algn="tl" rotWithShape="0">
              <a:srgbClr val="333333">
                <a:alpha val="65000"/>
              </a:srgbClr>
            </a:outerShdw>
          </a:effectLst>
        </p:spPr>
      </p:pic>
      <p:cxnSp>
        <p:nvCxnSpPr>
          <p:cNvPr id="6" name="Straight Connector 5"/>
          <p:cNvCxnSpPr/>
          <p:nvPr/>
        </p:nvCxnSpPr>
        <p:spPr>
          <a:xfrm flipH="1">
            <a:off x="6608798" y="3982278"/>
            <a:ext cx="609600" cy="16002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custDataLst>
              <p:tags r:id="rId3"/>
            </p:custDataLst>
          </p:nvPr>
        </p:nvSpPr>
        <p:spPr>
          <a:xfrm>
            <a:off x="5638800" y="5562600"/>
            <a:ext cx="2438400" cy="646331"/>
          </a:xfrm>
          <a:prstGeom prst="rect">
            <a:avLst/>
          </a:prstGeom>
          <a:noFill/>
        </p:spPr>
        <p:txBody>
          <a:bodyPr wrap="square" rtlCol="0">
            <a:spAutoFit/>
          </a:bodyPr>
          <a:lstStyle/>
          <a:p>
            <a:r>
              <a:rPr lang="en-US" dirty="0" smtClean="0"/>
              <a:t>Weeds too large for </a:t>
            </a:r>
          </a:p>
          <a:p>
            <a:r>
              <a:rPr lang="en-US" dirty="0" smtClean="0"/>
              <a:t>post-emergence tillage</a:t>
            </a:r>
            <a:endParaRPr lang="en-US" dirty="0"/>
          </a:p>
        </p:txBody>
      </p:sp>
      <p:pic>
        <p:nvPicPr>
          <p:cNvPr id="8" name="Picture 7"/>
          <p:cNvPicPr>
            <a:picLocks noChangeAspect="1"/>
          </p:cNvPicPr>
          <p:nvPr/>
        </p:nvPicPr>
        <p:blipFill rotWithShape="1">
          <a:blip r:embed="rId8" cstate="print">
            <a:extLst>
              <a:ext uri="{28A0092B-C50C-407E-A947-70E740481C1C}">
                <a14:useLocalDpi xmlns:a14="http://schemas.microsoft.com/office/drawing/2010/main" val="0"/>
              </a:ext>
            </a:extLst>
          </a:blip>
          <a:srcRect r="42500"/>
          <a:stretch/>
        </p:blipFill>
        <p:spPr>
          <a:xfrm>
            <a:off x="457200" y="1417638"/>
            <a:ext cx="3882461" cy="3798060"/>
          </a:xfrm>
          <a:prstGeom prst="rect">
            <a:avLst/>
          </a:prstGeom>
        </p:spPr>
      </p:pic>
      <p:cxnSp>
        <p:nvCxnSpPr>
          <p:cNvPr id="9" name="Straight Connector 8"/>
          <p:cNvCxnSpPr/>
          <p:nvPr/>
        </p:nvCxnSpPr>
        <p:spPr>
          <a:xfrm flipH="1">
            <a:off x="1884398" y="3886200"/>
            <a:ext cx="609600" cy="16002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custDataLst>
              <p:tags r:id="rId4"/>
            </p:custDataLst>
          </p:nvPr>
        </p:nvSpPr>
        <p:spPr>
          <a:xfrm>
            <a:off x="1035474" y="5533267"/>
            <a:ext cx="3003126" cy="646331"/>
          </a:xfrm>
          <a:prstGeom prst="rect">
            <a:avLst/>
          </a:prstGeom>
          <a:noFill/>
        </p:spPr>
        <p:txBody>
          <a:bodyPr wrap="square" rtlCol="0">
            <a:spAutoFit/>
          </a:bodyPr>
          <a:lstStyle/>
          <a:p>
            <a:r>
              <a:rPr lang="en-US" dirty="0" smtClean="0"/>
              <a:t>Weed size possible to control with post-emergence tillage</a:t>
            </a:r>
            <a:endParaRPr lang="en-US" dirty="0"/>
          </a:p>
        </p:txBody>
      </p:sp>
    </p:spTree>
    <p:extLst>
      <p:ext uri="{BB962C8B-B14F-4D97-AF65-F5344CB8AC3E}">
        <p14:creationId xmlns:p14="http://schemas.microsoft.com/office/powerpoint/2010/main" val="31895479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Test Weeding Implements First!</a:t>
            </a:r>
            <a:endParaRPr lang="en-US"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1572518"/>
            <a:ext cx="6197600" cy="4648200"/>
          </a:xfrm>
          <a:prstGeom prst="rect">
            <a:avLst/>
          </a:prstGeom>
        </p:spPr>
      </p:pic>
      <p:cxnSp>
        <p:nvCxnSpPr>
          <p:cNvPr id="6" name="Straight Arrow Connector 5"/>
          <p:cNvCxnSpPr/>
          <p:nvPr/>
        </p:nvCxnSpPr>
        <p:spPr>
          <a:xfrm flipH="1">
            <a:off x="3556000" y="3276600"/>
            <a:ext cx="3429000" cy="17526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7" name="TextBox 6"/>
          <p:cNvSpPr txBox="1"/>
          <p:nvPr>
            <p:custDataLst>
              <p:tags r:id="rId2"/>
            </p:custDataLst>
          </p:nvPr>
        </p:nvSpPr>
        <p:spPr>
          <a:xfrm>
            <a:off x="6985000" y="2814935"/>
            <a:ext cx="2159000" cy="923330"/>
          </a:xfrm>
          <a:prstGeom prst="rect">
            <a:avLst/>
          </a:prstGeom>
          <a:noFill/>
        </p:spPr>
        <p:txBody>
          <a:bodyPr wrap="square" rtlCol="0">
            <a:spAutoFit/>
          </a:bodyPr>
          <a:lstStyle/>
          <a:p>
            <a:pPr algn="ctr"/>
            <a:r>
              <a:rPr lang="en-US" b="1" dirty="0" smtClean="0"/>
              <a:t>Crop damage from mechanical weeding operation</a:t>
            </a:r>
            <a:endParaRPr lang="en-US" b="1" dirty="0"/>
          </a:p>
        </p:txBody>
      </p:sp>
    </p:spTree>
    <p:extLst>
      <p:ext uri="{BB962C8B-B14F-4D97-AF65-F5344CB8AC3E}">
        <p14:creationId xmlns:p14="http://schemas.microsoft.com/office/powerpoint/2010/main" val="12216684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Perennial Weeds</a:t>
            </a:r>
            <a:endParaRPr lang="en-US" dirty="0"/>
          </a:p>
        </p:txBody>
      </p:sp>
      <p:pic>
        <p:nvPicPr>
          <p:cNvPr id="4" name="Content Placeholder 3"/>
          <p:cNvPicPr>
            <a:picLocks noGrp="1" noChangeAspect="1"/>
          </p:cNvPicPr>
          <p:nvPr>
            <p:ph idx="1"/>
            <p:custDataLst>
              <p:tags r:id="rId2"/>
            </p:custDataLst>
          </p:nvPr>
        </p:nvPicPr>
        <p:blipFill rotWithShape="1">
          <a:blip r:embed="rId5" cstate="print">
            <a:extLst>
              <a:ext uri="{28A0092B-C50C-407E-A947-70E740481C1C}">
                <a14:useLocalDpi xmlns:a14="http://schemas.microsoft.com/office/drawing/2010/main" val="0"/>
              </a:ext>
            </a:extLst>
          </a:blip>
          <a:srcRect t="21887"/>
          <a:stretch/>
        </p:blipFill>
        <p:spPr>
          <a:xfrm>
            <a:off x="742388" y="1676400"/>
            <a:ext cx="7659223" cy="44861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915706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smtClean="0"/>
              <a:t>Crop Rotation for </a:t>
            </a:r>
            <a:br>
              <a:rPr lang="en-US" dirty="0" smtClean="0"/>
            </a:br>
            <a:r>
              <a:rPr lang="en-US" dirty="0" smtClean="0"/>
              <a:t>Pest Management</a:t>
            </a:r>
            <a:endParaRPr lang="en-US" dirty="0"/>
          </a:p>
        </p:txBody>
      </p:sp>
      <p:pic>
        <p:nvPicPr>
          <p:cNvPr id="5" name="Picture 4"/>
          <p:cNvPicPr>
            <a:picLocks noChangeAspect="1"/>
          </p:cNvPicPr>
          <p:nvPr>
            <p:custDataLst>
              <p:tags r:id="rId2"/>
            </p:custDataLst>
          </p:nvPr>
        </p:nvPicPr>
        <p:blipFill rotWithShape="1">
          <a:blip r:embed="rId6" cstate="print">
            <a:extLst>
              <a:ext uri="{28A0092B-C50C-407E-A947-70E740481C1C}">
                <a14:useLocalDpi xmlns:a14="http://schemas.microsoft.com/office/drawing/2010/main" val="0"/>
              </a:ext>
            </a:extLst>
          </a:blip>
          <a:srcRect r="34471"/>
          <a:stretch/>
        </p:blipFill>
        <p:spPr>
          <a:xfrm>
            <a:off x="152400" y="2069269"/>
            <a:ext cx="4267200" cy="3682314"/>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custDataLst>
              <p:tags r:id="rId3"/>
            </p:custDataLst>
          </p:nvPr>
        </p:nvPicPr>
        <p:blipFill rotWithShape="1">
          <a:blip r:embed="rId7" cstate="print">
            <a:extLst>
              <a:ext uri="{28A0092B-C50C-407E-A947-70E740481C1C}">
                <a14:useLocalDpi xmlns:a14="http://schemas.microsoft.com/office/drawing/2010/main" val="0"/>
              </a:ext>
            </a:extLst>
          </a:blip>
          <a:srcRect t="15556" b="14102"/>
          <a:stretch/>
        </p:blipFill>
        <p:spPr>
          <a:xfrm>
            <a:off x="4876800" y="2069269"/>
            <a:ext cx="3968336" cy="37219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695605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Small Grains</a:t>
            </a:r>
            <a:endParaRPr lang="en-US" dirty="0"/>
          </a:p>
        </p:txBody>
      </p:sp>
      <p:sp>
        <p:nvSpPr>
          <p:cNvPr id="3" name="Content Placeholder 2"/>
          <p:cNvSpPr>
            <a:spLocks noGrp="1"/>
          </p:cNvSpPr>
          <p:nvPr>
            <p:ph idx="1"/>
            <p:custDataLst>
              <p:tags r:id="rId2"/>
            </p:custDataLst>
          </p:nvPr>
        </p:nvSpPr>
        <p:spPr>
          <a:xfrm>
            <a:off x="0" y="1600200"/>
            <a:ext cx="5335721" cy="4601463"/>
          </a:xfrm>
          <a:solidFill>
            <a:srgbClr val="C9AA77">
              <a:alpha val="61000"/>
            </a:srgbClr>
          </a:solidFill>
        </p:spPr>
        <p:txBody>
          <a:bodyPr>
            <a:normAutofit lnSpcReduction="10000"/>
          </a:bodyPr>
          <a:lstStyle/>
          <a:p>
            <a:pPr marL="695325" indent="-571500">
              <a:buFont typeface="+mj-lt"/>
              <a:buAutoNum type="romanUcPeriod"/>
            </a:pPr>
            <a:endParaRPr lang="en-US" sz="200" dirty="0" smtClean="0"/>
          </a:p>
          <a:p>
            <a:pPr marL="695325" indent="-571500">
              <a:buFont typeface="+mj-lt"/>
              <a:buAutoNum type="romanUcPeriod"/>
            </a:pPr>
            <a:r>
              <a:rPr lang="en-US" dirty="0" smtClean="0">
                <a:solidFill>
                  <a:schemeClr val="tx1">
                    <a:lumMod val="50000"/>
                    <a:lumOff val="50000"/>
                  </a:schemeClr>
                </a:solidFill>
              </a:rPr>
              <a:t>Introduction</a:t>
            </a:r>
          </a:p>
          <a:p>
            <a:pPr marL="695325" indent="-571500">
              <a:buAutoNum type="romanUcPeriod" startAt="2"/>
            </a:pPr>
            <a:r>
              <a:rPr lang="en-US" dirty="0" smtClean="0">
                <a:solidFill>
                  <a:schemeClr val="tx1">
                    <a:lumMod val="50000"/>
                    <a:lumOff val="50000"/>
                  </a:schemeClr>
                </a:solidFill>
              </a:rPr>
              <a:t>Planting</a:t>
            </a:r>
          </a:p>
          <a:p>
            <a:pPr marL="695325" indent="-571500">
              <a:buAutoNum type="romanUcPeriod" startAt="2"/>
            </a:pPr>
            <a:r>
              <a:rPr lang="en-US" dirty="0" smtClean="0">
                <a:solidFill>
                  <a:schemeClr val="tx1">
                    <a:lumMod val="50000"/>
                    <a:lumOff val="50000"/>
                  </a:schemeClr>
                </a:solidFill>
              </a:rPr>
              <a:t>Weed management</a:t>
            </a:r>
          </a:p>
          <a:p>
            <a:pPr marL="695325" indent="-571500">
              <a:buAutoNum type="romanUcPeriod" startAt="2"/>
            </a:pPr>
            <a:r>
              <a:rPr lang="en-US" dirty="0" smtClean="0"/>
              <a:t>Disease management</a:t>
            </a:r>
          </a:p>
          <a:p>
            <a:pPr marL="695325" indent="-571500">
              <a:buAutoNum type="romanUcPeriod" startAt="2"/>
            </a:pPr>
            <a:r>
              <a:rPr lang="en-US" dirty="0" smtClean="0"/>
              <a:t>Insect pest </a:t>
            </a:r>
            <a:r>
              <a:rPr lang="en-US" dirty="0"/>
              <a:t>m</a:t>
            </a:r>
            <a:r>
              <a:rPr lang="en-US" dirty="0" smtClean="0"/>
              <a:t>anagement</a:t>
            </a:r>
          </a:p>
          <a:p>
            <a:pPr marL="695325" indent="-571500">
              <a:buAutoNum type="romanUcPeriod" startAt="2"/>
            </a:pPr>
            <a:r>
              <a:rPr lang="en-US" dirty="0" smtClean="0"/>
              <a:t>Fertility management</a:t>
            </a:r>
          </a:p>
          <a:p>
            <a:pPr marL="695325" indent="-571500">
              <a:buAutoNum type="romanUcPeriod" startAt="2"/>
            </a:pPr>
            <a:r>
              <a:rPr lang="en-US" dirty="0" smtClean="0"/>
              <a:t> Harvest and storage</a:t>
            </a:r>
          </a:p>
          <a:p>
            <a:pPr marL="695325" indent="-571500">
              <a:buAutoNum type="romanUcPeriod" startAt="2"/>
            </a:pPr>
            <a:r>
              <a:rPr lang="en-US" dirty="0"/>
              <a:t> </a:t>
            </a:r>
            <a:r>
              <a:rPr lang="en-US" dirty="0" smtClean="0"/>
              <a:t>Marketing</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6666" t="21111" r="34398"/>
          <a:stretch/>
        </p:blipFill>
        <p:spPr>
          <a:xfrm>
            <a:off x="5335721" y="1600200"/>
            <a:ext cx="3805231" cy="4601462"/>
          </a:xfrm>
          <a:prstGeom prst="rect">
            <a:avLst/>
          </a:prstGeom>
        </p:spPr>
      </p:pic>
    </p:spTree>
    <p:extLst>
      <p:ext uri="{BB962C8B-B14F-4D97-AF65-F5344CB8AC3E}">
        <p14:creationId xmlns:p14="http://schemas.microsoft.com/office/powerpoint/2010/main" val="13114464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smtClean="0"/>
              <a:t>Managing Diseases with Rotation</a:t>
            </a:r>
            <a:endParaRPr lang="en-US" dirty="0"/>
          </a:p>
        </p:txBody>
      </p:sp>
      <p:grpSp>
        <p:nvGrpSpPr>
          <p:cNvPr id="6" name="Group 5"/>
          <p:cNvGrpSpPr/>
          <p:nvPr/>
        </p:nvGrpSpPr>
        <p:grpSpPr>
          <a:xfrm>
            <a:off x="342900" y="1981200"/>
            <a:ext cx="8458200" cy="3124200"/>
            <a:chOff x="1447800" y="2179638"/>
            <a:chExt cx="5134928" cy="1805781"/>
          </a:xfrm>
        </p:grpSpPr>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66022" b="7565"/>
            <a:stretch/>
          </p:blipFill>
          <p:spPr bwMode="auto">
            <a:xfrm>
              <a:off x="1447800" y="2735580"/>
              <a:ext cx="5134928" cy="1249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87604"/>
            <a:stretch/>
          </p:blipFill>
          <p:spPr bwMode="auto">
            <a:xfrm>
              <a:off x="1447800" y="2179638"/>
              <a:ext cx="5134928" cy="586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TextBox 6"/>
          <p:cNvSpPr txBox="1"/>
          <p:nvPr/>
        </p:nvSpPr>
        <p:spPr>
          <a:xfrm>
            <a:off x="6400800" y="5105400"/>
            <a:ext cx="2511329" cy="400110"/>
          </a:xfrm>
          <a:prstGeom prst="rect">
            <a:avLst/>
          </a:prstGeom>
          <a:noFill/>
        </p:spPr>
        <p:txBody>
          <a:bodyPr wrap="none" rtlCol="0">
            <a:spAutoFit/>
          </a:bodyPr>
          <a:lstStyle/>
          <a:p>
            <a:r>
              <a:rPr lang="en-US" sz="2000" dirty="0" smtClean="0">
                <a:solidFill>
                  <a:srgbClr val="800000"/>
                </a:solidFill>
              </a:rPr>
              <a:t>Wiersma, et al, 2010.  </a:t>
            </a:r>
            <a:endParaRPr lang="en-US" sz="2000" dirty="0">
              <a:solidFill>
                <a:srgbClr val="800000"/>
              </a:solidFill>
            </a:endParaRPr>
          </a:p>
        </p:txBody>
      </p:sp>
    </p:spTree>
    <p:extLst>
      <p:ext uri="{BB962C8B-B14F-4D97-AF65-F5344CB8AC3E}">
        <p14:creationId xmlns:p14="http://schemas.microsoft.com/office/powerpoint/2010/main" val="33091094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876800" y="1634359"/>
            <a:ext cx="4038600" cy="1143000"/>
          </a:xfrm>
        </p:spPr>
        <p:txBody>
          <a:bodyPr>
            <a:normAutofit fontScale="90000"/>
          </a:bodyPr>
          <a:lstStyle/>
          <a:p>
            <a:r>
              <a:rPr lang="en-US" dirty="0" smtClean="0"/>
              <a:t>Managing Diseases with Rotation</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9595" y="277368"/>
            <a:ext cx="3850040" cy="5742432"/>
          </a:xfrm>
          <a:prstGeom prst="rect">
            <a:avLst/>
          </a:prstGeom>
        </p:spPr>
      </p:pic>
      <p:sp>
        <p:nvSpPr>
          <p:cNvPr id="5" name="TextBox 4"/>
          <p:cNvSpPr txBox="1"/>
          <p:nvPr/>
        </p:nvSpPr>
        <p:spPr>
          <a:xfrm>
            <a:off x="294290" y="6019800"/>
            <a:ext cx="5740650" cy="707886"/>
          </a:xfrm>
          <a:prstGeom prst="rect">
            <a:avLst/>
          </a:prstGeom>
          <a:noFill/>
        </p:spPr>
        <p:txBody>
          <a:bodyPr wrap="square" rtlCol="0">
            <a:spAutoFit/>
          </a:bodyPr>
          <a:lstStyle/>
          <a:p>
            <a:r>
              <a:rPr lang="en-US" sz="2000" dirty="0">
                <a:solidFill>
                  <a:srgbClr val="800000"/>
                </a:solidFill>
              </a:rPr>
              <a:t>Healthy resistant barley (right) and susceptible barley showing symptoms of Fusarium head blight (left).</a:t>
            </a:r>
          </a:p>
        </p:txBody>
      </p:sp>
    </p:spTree>
    <p:extLst>
      <p:ext uri="{BB962C8B-B14F-4D97-AF65-F5344CB8AC3E}">
        <p14:creationId xmlns:p14="http://schemas.microsoft.com/office/powerpoint/2010/main" val="6147576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a:grpSpLocks noChangeAspect="1"/>
          </p:cNvGrpSpPr>
          <p:nvPr>
            <p:custDataLst>
              <p:tags r:id="rId1"/>
            </p:custDataLst>
          </p:nvPr>
        </p:nvGrpSpPr>
        <p:grpSpPr>
          <a:xfrm>
            <a:off x="4852263" y="1282611"/>
            <a:ext cx="3383208" cy="2531333"/>
            <a:chOff x="4875727" y="1379022"/>
            <a:chExt cx="3870067" cy="2895600"/>
          </a:xfrm>
        </p:grpSpPr>
        <p:pic>
          <p:nvPicPr>
            <p:cNvPr id="10" name="Picture 9"/>
            <p:cNvPicPr>
              <a:picLocks noChangeAspect="1"/>
            </p:cNvPicPr>
            <p:nvPr/>
          </p:nvPicPr>
          <p:blipFill rotWithShape="1">
            <a:blip r:embed="rId12" cstate="print">
              <a:extLst>
                <a:ext uri="{28A0092B-C50C-407E-A947-70E740481C1C}">
                  <a14:useLocalDpi xmlns:a14="http://schemas.microsoft.com/office/drawing/2010/main" val="0"/>
                </a:ext>
              </a:extLst>
            </a:blip>
            <a:srcRect l="7774" t="28194" r="6150" b="27063"/>
            <a:stretch/>
          </p:blipFill>
          <p:spPr>
            <a:xfrm>
              <a:off x="4875727" y="1379022"/>
              <a:ext cx="3870067" cy="2895600"/>
            </a:xfrm>
            <a:prstGeom prst="rect">
              <a:avLst/>
            </a:prstGeom>
            <a:ln>
              <a:noFill/>
            </a:ln>
            <a:effectLst>
              <a:outerShdw blurRad="292100" dist="139700" dir="2700000" algn="tl" rotWithShape="0">
                <a:srgbClr val="333333">
                  <a:alpha val="65000"/>
                </a:srgbClr>
              </a:outerShdw>
            </a:effectLst>
          </p:spPr>
        </p:pic>
        <p:sp>
          <p:nvSpPr>
            <p:cNvPr id="15" name="TextBox 14"/>
            <p:cNvSpPr txBox="1"/>
            <p:nvPr>
              <p:custDataLst>
                <p:tags r:id="rId9"/>
              </p:custDataLst>
            </p:nvPr>
          </p:nvSpPr>
          <p:spPr>
            <a:xfrm>
              <a:off x="5689651" y="1709282"/>
              <a:ext cx="2242217" cy="707886"/>
            </a:xfrm>
            <a:prstGeom prst="rect">
              <a:avLst/>
            </a:prstGeom>
            <a:noFill/>
          </p:spPr>
          <p:txBody>
            <a:bodyPr wrap="none" rtlCol="0">
              <a:spAutoFit/>
            </a:bodyPr>
            <a:lstStyle/>
            <a:p>
              <a:pPr algn="ctr"/>
              <a:r>
                <a:rPr lang="en-US" sz="2000" b="1" dirty="0" smtClean="0">
                  <a:solidFill>
                    <a:schemeClr val="bg1"/>
                  </a:solidFill>
                </a:rPr>
                <a:t>WHEAT</a:t>
              </a:r>
            </a:p>
            <a:p>
              <a:pPr algn="ctr"/>
              <a:r>
                <a:rPr lang="en-US" sz="2000" b="1" dirty="0" smtClean="0">
                  <a:solidFill>
                    <a:schemeClr val="bg1"/>
                  </a:solidFill>
                </a:rPr>
                <a:t>(</a:t>
              </a:r>
              <a:r>
                <a:rPr lang="en-US" sz="2000" b="1" i="1" dirty="0" err="1" smtClean="0">
                  <a:solidFill>
                    <a:schemeClr val="bg1"/>
                  </a:solidFill>
                </a:rPr>
                <a:t>Triticum</a:t>
              </a:r>
              <a:r>
                <a:rPr lang="en-US" sz="2000" b="1" i="1" dirty="0" smtClean="0">
                  <a:solidFill>
                    <a:schemeClr val="bg1"/>
                  </a:solidFill>
                </a:rPr>
                <a:t> </a:t>
              </a:r>
              <a:r>
                <a:rPr lang="en-US" sz="2000" b="1" i="1" dirty="0" err="1" smtClean="0">
                  <a:solidFill>
                    <a:schemeClr val="bg1"/>
                  </a:solidFill>
                </a:rPr>
                <a:t>aestivum</a:t>
              </a:r>
              <a:r>
                <a:rPr lang="en-US" sz="2000" b="1" dirty="0" smtClean="0">
                  <a:solidFill>
                    <a:schemeClr val="bg1"/>
                  </a:solidFill>
                </a:rPr>
                <a:t>)</a:t>
              </a:r>
              <a:endParaRPr lang="en-US" sz="2000" b="1" dirty="0">
                <a:solidFill>
                  <a:schemeClr val="bg1"/>
                </a:solidFill>
              </a:endParaRPr>
            </a:p>
          </p:txBody>
        </p:sp>
      </p:grpSp>
      <p:pic>
        <p:nvPicPr>
          <p:cNvPr id="26" name="Picture 25"/>
          <p:cNvPicPr>
            <a:picLocks noChangeAspect="1"/>
          </p:cNvPicPr>
          <p:nvPr>
            <p:custDataLst>
              <p:tags r:id="rId2"/>
            </p:custDataLst>
          </p:nvPr>
        </p:nvPicPr>
        <p:blipFill rotWithShape="1">
          <a:blip r:embed="rId13">
            <a:extLst>
              <a:ext uri="{28A0092B-C50C-407E-A947-70E740481C1C}">
                <a14:useLocalDpi xmlns:a14="http://schemas.microsoft.com/office/drawing/2010/main" val="0"/>
              </a:ext>
            </a:extLst>
          </a:blip>
          <a:srcRect l="14482" t="5000" r="10001" b="12500"/>
          <a:stretch/>
        </p:blipFill>
        <p:spPr>
          <a:xfrm>
            <a:off x="4852263" y="3685285"/>
            <a:ext cx="3395093" cy="247269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custDataLst>
              <p:tags r:id="rId3"/>
            </p:custDataLst>
          </p:nvPr>
        </p:nvSpPr>
        <p:spPr>
          <a:xfrm>
            <a:off x="381000" y="56178"/>
            <a:ext cx="8229600" cy="1004501"/>
          </a:xfrm>
        </p:spPr>
        <p:txBody>
          <a:bodyPr/>
          <a:lstStyle/>
          <a:p>
            <a:r>
              <a:rPr lang="en-US" dirty="0" smtClean="0"/>
              <a:t>Small Grains in the Midwest</a:t>
            </a:r>
            <a:endParaRPr lang="en-US" dirty="0"/>
          </a:p>
        </p:txBody>
      </p:sp>
      <p:grpSp>
        <p:nvGrpSpPr>
          <p:cNvPr id="13" name="Group 12"/>
          <p:cNvGrpSpPr>
            <a:grpSpLocks noChangeAspect="1"/>
          </p:cNvGrpSpPr>
          <p:nvPr>
            <p:custDataLst>
              <p:tags r:id="rId4"/>
            </p:custDataLst>
          </p:nvPr>
        </p:nvGrpSpPr>
        <p:grpSpPr>
          <a:xfrm>
            <a:off x="491993" y="1282611"/>
            <a:ext cx="3388523" cy="2558263"/>
            <a:chOff x="165989" y="1600200"/>
            <a:chExt cx="3835345" cy="2895600"/>
          </a:xfrm>
        </p:grpSpPr>
        <p:pic>
          <p:nvPicPr>
            <p:cNvPr id="1026" name="Picture 2" descr="Image result for rye .gov"/>
            <p:cNvPicPr>
              <a:picLocks noChangeAspect="1" noChangeArrowheads="1"/>
            </p:cNvPicPr>
            <p:nvPr/>
          </p:nvPicPr>
          <p:blipFill rotWithShape="1">
            <a:blip r:embed="rId14">
              <a:extLst>
                <a:ext uri="{28A0092B-C50C-407E-A947-70E740481C1C}">
                  <a14:useLocalDpi xmlns:a14="http://schemas.microsoft.com/office/drawing/2010/main" val="0"/>
                </a:ext>
              </a:extLst>
            </a:blip>
            <a:srcRect l="13807" r="6720"/>
            <a:stretch/>
          </p:blipFill>
          <p:spPr bwMode="auto">
            <a:xfrm>
              <a:off x="165989" y="1600200"/>
              <a:ext cx="3835345" cy="2895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custDataLst>
                <p:tags r:id="rId8"/>
              </p:custDataLst>
            </p:nvPr>
          </p:nvSpPr>
          <p:spPr>
            <a:xfrm>
              <a:off x="1160491" y="1930460"/>
              <a:ext cx="1846339" cy="707886"/>
            </a:xfrm>
            <a:prstGeom prst="rect">
              <a:avLst/>
            </a:prstGeom>
            <a:noFill/>
          </p:spPr>
          <p:txBody>
            <a:bodyPr wrap="none" rtlCol="0">
              <a:spAutoFit/>
            </a:bodyPr>
            <a:lstStyle/>
            <a:p>
              <a:pPr algn="ctr"/>
              <a:r>
                <a:rPr lang="en-US" sz="2000" b="1" dirty="0" smtClean="0">
                  <a:solidFill>
                    <a:schemeClr val="bg1"/>
                  </a:solidFill>
                </a:rPr>
                <a:t>RYE</a:t>
              </a:r>
            </a:p>
            <a:p>
              <a:pPr algn="ctr"/>
              <a:r>
                <a:rPr lang="en-US" sz="2000" b="1" dirty="0" smtClean="0">
                  <a:solidFill>
                    <a:schemeClr val="bg1"/>
                  </a:solidFill>
                </a:rPr>
                <a:t>(</a:t>
              </a:r>
              <a:r>
                <a:rPr lang="en-US" sz="2000" b="1" i="1" dirty="0" err="1" smtClean="0">
                  <a:solidFill>
                    <a:schemeClr val="bg1"/>
                  </a:solidFill>
                </a:rPr>
                <a:t>Secale</a:t>
              </a:r>
              <a:r>
                <a:rPr lang="en-US" sz="2000" b="1" i="1" dirty="0" smtClean="0">
                  <a:solidFill>
                    <a:schemeClr val="bg1"/>
                  </a:solidFill>
                </a:rPr>
                <a:t> </a:t>
              </a:r>
              <a:r>
                <a:rPr lang="en-US" sz="2000" b="1" i="1" dirty="0" err="1" smtClean="0">
                  <a:solidFill>
                    <a:schemeClr val="bg1"/>
                  </a:solidFill>
                </a:rPr>
                <a:t>cereale</a:t>
              </a:r>
              <a:r>
                <a:rPr lang="en-US" sz="2000" b="1" dirty="0" smtClean="0">
                  <a:solidFill>
                    <a:schemeClr val="bg1"/>
                  </a:solidFill>
                </a:rPr>
                <a:t>)</a:t>
              </a:r>
              <a:endParaRPr lang="en-US" sz="2000" b="1" dirty="0">
                <a:solidFill>
                  <a:schemeClr val="bg1"/>
                </a:solidFill>
              </a:endParaRPr>
            </a:p>
          </p:txBody>
        </p:sp>
      </p:grpSp>
      <p:grpSp>
        <p:nvGrpSpPr>
          <p:cNvPr id="19" name="Group 18"/>
          <p:cNvGrpSpPr>
            <a:grpSpLocks noChangeAspect="1"/>
          </p:cNvGrpSpPr>
          <p:nvPr>
            <p:custDataLst>
              <p:tags r:id="rId5"/>
            </p:custDataLst>
          </p:nvPr>
        </p:nvGrpSpPr>
        <p:grpSpPr>
          <a:xfrm>
            <a:off x="491993" y="3657220"/>
            <a:ext cx="3388523" cy="2450545"/>
            <a:chOff x="495893" y="4021598"/>
            <a:chExt cx="3537879" cy="2576499"/>
          </a:xfrm>
        </p:grpSpPr>
        <p:pic>
          <p:nvPicPr>
            <p:cNvPr id="17" name="Picture 16"/>
            <p:cNvPicPr>
              <a:picLocks noChangeAspect="1"/>
            </p:cNvPicPr>
            <p:nvPr/>
          </p:nvPicPr>
          <p:blipFill rotWithShape="1">
            <a:blip r:embed="rId15">
              <a:extLst>
                <a:ext uri="{28A0092B-C50C-407E-A947-70E740481C1C}">
                  <a14:useLocalDpi xmlns:a14="http://schemas.microsoft.com/office/drawing/2010/main" val="0"/>
                </a:ext>
              </a:extLst>
            </a:blip>
            <a:srcRect l="18333" t="9828" r="5000" b="8612"/>
            <a:stretch/>
          </p:blipFill>
          <p:spPr>
            <a:xfrm>
              <a:off x="495893" y="4021598"/>
              <a:ext cx="3537879" cy="2576499"/>
            </a:xfrm>
            <a:prstGeom prst="rect">
              <a:avLst/>
            </a:prstGeom>
            <a:ln>
              <a:noFill/>
            </a:ln>
            <a:effectLst>
              <a:outerShdw blurRad="292100" dist="139700" dir="2700000" algn="tl" rotWithShape="0">
                <a:srgbClr val="333333">
                  <a:alpha val="65000"/>
                </a:srgbClr>
              </a:outerShdw>
            </a:effectLst>
          </p:spPr>
        </p:pic>
        <p:sp>
          <p:nvSpPr>
            <p:cNvPr id="20" name="TextBox 19"/>
            <p:cNvSpPr txBox="1"/>
            <p:nvPr>
              <p:custDataLst>
                <p:tags r:id="rId7"/>
              </p:custDataLst>
            </p:nvPr>
          </p:nvSpPr>
          <p:spPr>
            <a:xfrm>
              <a:off x="1394888" y="4251076"/>
              <a:ext cx="1706621" cy="707885"/>
            </a:xfrm>
            <a:prstGeom prst="rect">
              <a:avLst/>
            </a:prstGeom>
            <a:noFill/>
          </p:spPr>
          <p:txBody>
            <a:bodyPr wrap="none" rtlCol="0">
              <a:spAutoFit/>
            </a:bodyPr>
            <a:lstStyle/>
            <a:p>
              <a:pPr algn="ctr"/>
              <a:r>
                <a:rPr lang="en-US" sz="2000" b="1" dirty="0" smtClean="0">
                  <a:solidFill>
                    <a:schemeClr val="bg1"/>
                  </a:solidFill>
                </a:rPr>
                <a:t>OAT</a:t>
              </a:r>
            </a:p>
            <a:p>
              <a:pPr algn="ctr"/>
              <a:r>
                <a:rPr lang="en-US" sz="2000" b="1" dirty="0" smtClean="0">
                  <a:solidFill>
                    <a:schemeClr val="bg1"/>
                  </a:solidFill>
                </a:rPr>
                <a:t>(</a:t>
              </a:r>
              <a:r>
                <a:rPr lang="en-US" sz="2000" b="1" i="1" dirty="0" err="1" smtClean="0">
                  <a:solidFill>
                    <a:schemeClr val="bg1"/>
                  </a:solidFill>
                </a:rPr>
                <a:t>Avena</a:t>
              </a:r>
              <a:r>
                <a:rPr lang="en-US" sz="2000" b="1" i="1" dirty="0" smtClean="0">
                  <a:solidFill>
                    <a:schemeClr val="bg1"/>
                  </a:solidFill>
                </a:rPr>
                <a:t> sativa</a:t>
              </a:r>
              <a:r>
                <a:rPr lang="en-US" sz="2000" b="1" dirty="0" smtClean="0">
                  <a:solidFill>
                    <a:schemeClr val="bg1"/>
                  </a:solidFill>
                </a:rPr>
                <a:t>)</a:t>
              </a:r>
              <a:endParaRPr lang="en-US" sz="2000" b="1" dirty="0">
                <a:solidFill>
                  <a:schemeClr val="bg1"/>
                </a:solidFill>
              </a:endParaRPr>
            </a:p>
          </p:txBody>
        </p:sp>
      </p:grpSp>
      <p:sp>
        <p:nvSpPr>
          <p:cNvPr id="25" name="TextBox 24"/>
          <p:cNvSpPr txBox="1"/>
          <p:nvPr>
            <p:custDataLst>
              <p:tags r:id="rId6"/>
            </p:custDataLst>
          </p:nvPr>
        </p:nvSpPr>
        <p:spPr>
          <a:xfrm>
            <a:off x="5446448" y="3840874"/>
            <a:ext cx="2194833" cy="707886"/>
          </a:xfrm>
          <a:prstGeom prst="rect">
            <a:avLst/>
          </a:prstGeom>
          <a:noFill/>
        </p:spPr>
        <p:txBody>
          <a:bodyPr wrap="none" rtlCol="0">
            <a:spAutoFit/>
          </a:bodyPr>
          <a:lstStyle/>
          <a:p>
            <a:pPr algn="ctr"/>
            <a:r>
              <a:rPr lang="en-US" sz="2000" b="1" dirty="0" smtClean="0">
                <a:solidFill>
                  <a:schemeClr val="bg1"/>
                </a:solidFill>
              </a:rPr>
              <a:t>BARLEY</a:t>
            </a:r>
          </a:p>
          <a:p>
            <a:pPr algn="ctr"/>
            <a:r>
              <a:rPr lang="en-US" sz="2000" b="1" dirty="0" smtClean="0">
                <a:solidFill>
                  <a:schemeClr val="bg1"/>
                </a:solidFill>
              </a:rPr>
              <a:t>(</a:t>
            </a:r>
            <a:r>
              <a:rPr lang="en-US" sz="2000" b="1" i="1" dirty="0" err="1" smtClean="0">
                <a:solidFill>
                  <a:schemeClr val="bg1"/>
                </a:solidFill>
              </a:rPr>
              <a:t>Hordeum</a:t>
            </a:r>
            <a:r>
              <a:rPr lang="en-US" sz="2000" b="1" i="1" dirty="0" smtClean="0">
                <a:solidFill>
                  <a:schemeClr val="bg1"/>
                </a:solidFill>
              </a:rPr>
              <a:t> </a:t>
            </a:r>
            <a:r>
              <a:rPr lang="en-US" sz="2000" b="1" i="1" dirty="0" err="1" smtClean="0">
                <a:solidFill>
                  <a:schemeClr val="bg1"/>
                </a:solidFill>
              </a:rPr>
              <a:t>vulgare</a:t>
            </a:r>
            <a:r>
              <a:rPr lang="en-US" sz="2000" b="1" dirty="0" smtClean="0">
                <a:solidFill>
                  <a:schemeClr val="bg1"/>
                </a:solidFill>
              </a:rPr>
              <a:t>)</a:t>
            </a:r>
            <a:endParaRPr lang="en-US" sz="2000" b="1" dirty="0">
              <a:solidFill>
                <a:schemeClr val="bg1"/>
              </a:solidFill>
            </a:endParaRPr>
          </a:p>
        </p:txBody>
      </p:sp>
    </p:spTree>
    <p:extLst>
      <p:ext uri="{BB962C8B-B14F-4D97-AF65-F5344CB8AC3E}">
        <p14:creationId xmlns:p14="http://schemas.microsoft.com/office/powerpoint/2010/main" val="19834964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68069"/>
            <a:ext cx="8229600" cy="1143000"/>
          </a:xfrm>
        </p:spPr>
        <p:txBody>
          <a:bodyPr>
            <a:normAutofit/>
          </a:bodyPr>
          <a:lstStyle/>
          <a:p>
            <a:r>
              <a:rPr lang="en-US" dirty="0" smtClean="0"/>
              <a:t>Fungal Diseases</a:t>
            </a:r>
            <a:endParaRPr lang="en-US" dirty="0"/>
          </a:p>
        </p:txBody>
      </p:sp>
      <p:pic>
        <p:nvPicPr>
          <p:cNvPr id="5" name="Content Placeholder 3"/>
          <p:cNvPicPr>
            <a:picLocks noGrp="1" noChangeAspect="1"/>
          </p:cNvPicPr>
          <p:nvPr>
            <p:ph idx="1"/>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381000" y="1800675"/>
            <a:ext cx="8229600" cy="3448501"/>
          </a:xfrm>
          <a:prstGeom prst="rect">
            <a:avLst/>
          </a:prstGeom>
          <a:ln>
            <a:noFill/>
          </a:ln>
          <a:effectLst>
            <a:outerShdw blurRad="292100" dist="139700" dir="2700000" algn="tl" rotWithShape="0">
              <a:srgbClr val="333333">
                <a:alpha val="65000"/>
              </a:srgbClr>
            </a:outerShdw>
          </a:effectLst>
        </p:spPr>
      </p:pic>
      <p:sp>
        <p:nvSpPr>
          <p:cNvPr id="6" name="TextBox 5"/>
          <p:cNvSpPr txBox="1"/>
          <p:nvPr>
            <p:custDataLst>
              <p:tags r:id="rId3"/>
            </p:custDataLst>
          </p:nvPr>
        </p:nvSpPr>
        <p:spPr>
          <a:xfrm>
            <a:off x="4055865" y="2590800"/>
            <a:ext cx="1032270" cy="646331"/>
          </a:xfrm>
          <a:prstGeom prst="rect">
            <a:avLst/>
          </a:prstGeom>
          <a:noFill/>
        </p:spPr>
        <p:txBody>
          <a:bodyPr wrap="none" rtlCol="0">
            <a:spAutoFit/>
          </a:bodyPr>
          <a:lstStyle/>
          <a:p>
            <a:r>
              <a:rPr lang="en-US" sz="3600" b="1" dirty="0" smtClean="0">
                <a:solidFill>
                  <a:schemeClr val="bg1"/>
                </a:solidFill>
              </a:rPr>
              <a:t>Rust</a:t>
            </a:r>
            <a:endParaRPr lang="en-US" sz="3600" b="1" dirty="0">
              <a:solidFill>
                <a:schemeClr val="bg1"/>
              </a:solidFill>
            </a:endParaRPr>
          </a:p>
        </p:txBody>
      </p:sp>
    </p:spTree>
    <p:extLst>
      <p:ext uri="{BB962C8B-B14F-4D97-AF65-F5344CB8AC3E}">
        <p14:creationId xmlns:p14="http://schemas.microsoft.com/office/powerpoint/2010/main" val="13369494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68069"/>
            <a:ext cx="8229600" cy="1143000"/>
          </a:xfrm>
        </p:spPr>
        <p:txBody>
          <a:bodyPr>
            <a:normAutofit/>
          </a:bodyPr>
          <a:lstStyle/>
          <a:p>
            <a:r>
              <a:rPr lang="en-US" dirty="0" smtClean="0"/>
              <a:t>Fungal Diseases</a:t>
            </a:r>
            <a:endParaRPr lang="en-US" dirty="0"/>
          </a:p>
        </p:txBody>
      </p:sp>
      <p:grpSp>
        <p:nvGrpSpPr>
          <p:cNvPr id="12" name="Group 11"/>
          <p:cNvGrpSpPr/>
          <p:nvPr>
            <p:custDataLst>
              <p:tags r:id="rId2"/>
            </p:custDataLst>
          </p:nvPr>
        </p:nvGrpSpPr>
        <p:grpSpPr>
          <a:xfrm>
            <a:off x="1666875" y="1752600"/>
            <a:ext cx="5810250" cy="4114800"/>
            <a:chOff x="1371600" y="3452344"/>
            <a:chExt cx="4762500" cy="3362326"/>
          </a:xfrm>
        </p:grpSpPr>
        <p:pic>
          <p:nvPicPr>
            <p:cNvPr id="4098" name="Picture 2" descr="https://www.ag.ndsu.edu/archive/entomology/ndsucpr/Years/2010/July/15/common-root-rot-SCI-vs-heal.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1600" y="3452344"/>
              <a:ext cx="4762500" cy="33623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custDataLst>
                <p:tags r:id="rId3"/>
              </p:custDataLst>
            </p:nvPr>
          </p:nvSpPr>
          <p:spPr>
            <a:xfrm>
              <a:off x="1390650" y="4543846"/>
              <a:ext cx="1111843" cy="400110"/>
            </a:xfrm>
            <a:prstGeom prst="rect">
              <a:avLst/>
            </a:prstGeom>
            <a:noFill/>
          </p:spPr>
          <p:txBody>
            <a:bodyPr wrap="none" rtlCol="0">
              <a:spAutoFit/>
            </a:bodyPr>
            <a:lstStyle/>
            <a:p>
              <a:r>
                <a:rPr lang="en-US" sz="2000" b="1" dirty="0" smtClean="0"/>
                <a:t>Root Rot</a:t>
              </a:r>
              <a:endParaRPr lang="en-US" sz="2000" b="1" dirty="0"/>
            </a:p>
          </p:txBody>
        </p:sp>
        <p:grpSp>
          <p:nvGrpSpPr>
            <p:cNvPr id="11" name="Group 10"/>
            <p:cNvGrpSpPr/>
            <p:nvPr/>
          </p:nvGrpSpPr>
          <p:grpSpPr>
            <a:xfrm>
              <a:off x="3460913" y="3535918"/>
              <a:ext cx="1400320" cy="731282"/>
              <a:chOff x="3460913" y="3535918"/>
              <a:chExt cx="1400320" cy="731282"/>
            </a:xfrm>
          </p:grpSpPr>
          <p:cxnSp>
            <p:nvCxnSpPr>
              <p:cNvPr id="8" name="Straight Arrow Connector 7"/>
              <p:cNvCxnSpPr/>
              <p:nvPr/>
            </p:nvCxnSpPr>
            <p:spPr>
              <a:xfrm flipH="1">
                <a:off x="3657600" y="3886200"/>
                <a:ext cx="304800" cy="3810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0" name="TextBox 9"/>
              <p:cNvSpPr txBox="1"/>
              <p:nvPr>
                <p:custDataLst>
                  <p:tags r:id="rId5"/>
                </p:custDataLst>
              </p:nvPr>
            </p:nvSpPr>
            <p:spPr>
              <a:xfrm>
                <a:off x="3460913" y="3535918"/>
                <a:ext cx="1400320" cy="369332"/>
              </a:xfrm>
              <a:prstGeom prst="rect">
                <a:avLst/>
              </a:prstGeom>
              <a:noFill/>
            </p:spPr>
            <p:txBody>
              <a:bodyPr wrap="none" rtlCol="0">
                <a:spAutoFit/>
              </a:bodyPr>
              <a:lstStyle/>
              <a:p>
                <a:r>
                  <a:rPr lang="en-US" dirty="0" smtClean="0"/>
                  <a:t>Healthy Root</a:t>
                </a:r>
                <a:endParaRPr lang="en-US" dirty="0"/>
              </a:p>
            </p:txBody>
          </p:sp>
        </p:grpSp>
        <p:grpSp>
          <p:nvGrpSpPr>
            <p:cNvPr id="14" name="Group 13"/>
            <p:cNvGrpSpPr/>
            <p:nvPr/>
          </p:nvGrpSpPr>
          <p:grpSpPr>
            <a:xfrm>
              <a:off x="2140775" y="4996752"/>
              <a:ext cx="1516825" cy="731282"/>
              <a:chOff x="3460913" y="3535918"/>
              <a:chExt cx="1516825" cy="731282"/>
            </a:xfrm>
          </p:grpSpPr>
          <p:cxnSp>
            <p:nvCxnSpPr>
              <p:cNvPr id="15" name="Straight Arrow Connector 14"/>
              <p:cNvCxnSpPr/>
              <p:nvPr/>
            </p:nvCxnSpPr>
            <p:spPr>
              <a:xfrm flipH="1">
                <a:off x="3657600" y="3886200"/>
                <a:ext cx="304800" cy="3810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6" name="TextBox 15"/>
              <p:cNvSpPr txBox="1"/>
              <p:nvPr>
                <p:custDataLst>
                  <p:tags r:id="rId4"/>
                </p:custDataLst>
              </p:nvPr>
            </p:nvSpPr>
            <p:spPr>
              <a:xfrm>
                <a:off x="3460913" y="3535918"/>
                <a:ext cx="1516825" cy="369332"/>
              </a:xfrm>
              <a:prstGeom prst="rect">
                <a:avLst/>
              </a:prstGeom>
              <a:noFill/>
            </p:spPr>
            <p:txBody>
              <a:bodyPr wrap="none" rtlCol="0">
                <a:spAutoFit/>
              </a:bodyPr>
              <a:lstStyle/>
              <a:p>
                <a:r>
                  <a:rPr lang="en-US" dirty="0" smtClean="0"/>
                  <a:t>Diseased Root</a:t>
                </a:r>
                <a:endParaRPr lang="en-US" dirty="0"/>
              </a:p>
            </p:txBody>
          </p:sp>
        </p:grpSp>
      </p:grpSp>
      <p:sp>
        <p:nvSpPr>
          <p:cNvPr id="3" name="Rectangle 2"/>
          <p:cNvSpPr/>
          <p:nvPr/>
        </p:nvSpPr>
        <p:spPr>
          <a:xfrm>
            <a:off x="2133600" y="6042589"/>
            <a:ext cx="5027903" cy="369332"/>
          </a:xfrm>
          <a:prstGeom prst="rect">
            <a:avLst/>
          </a:prstGeom>
        </p:spPr>
        <p:txBody>
          <a:bodyPr wrap="square">
            <a:spAutoFit/>
          </a:bodyPr>
          <a:lstStyle/>
          <a:p>
            <a:r>
              <a:rPr lang="en-US" dirty="0">
                <a:solidFill>
                  <a:srgbClr val="800000"/>
                </a:solidFill>
              </a:rPr>
              <a:t>Michael McMullen, North Dakota State University</a:t>
            </a:r>
          </a:p>
        </p:txBody>
      </p:sp>
    </p:spTree>
    <p:extLst>
      <p:ext uri="{BB962C8B-B14F-4D97-AF65-F5344CB8AC3E}">
        <p14:creationId xmlns:p14="http://schemas.microsoft.com/office/powerpoint/2010/main" val="12162694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Small Grains</a:t>
            </a:r>
            <a:endParaRPr lang="en-US" dirty="0"/>
          </a:p>
        </p:txBody>
      </p:sp>
      <p:sp>
        <p:nvSpPr>
          <p:cNvPr id="3" name="Content Placeholder 2"/>
          <p:cNvSpPr>
            <a:spLocks noGrp="1"/>
          </p:cNvSpPr>
          <p:nvPr>
            <p:ph idx="1"/>
            <p:custDataLst>
              <p:tags r:id="rId2"/>
            </p:custDataLst>
          </p:nvPr>
        </p:nvSpPr>
        <p:spPr>
          <a:xfrm>
            <a:off x="0" y="1600200"/>
            <a:ext cx="5335721" cy="4601463"/>
          </a:xfrm>
          <a:solidFill>
            <a:srgbClr val="C9AA77">
              <a:alpha val="61000"/>
            </a:srgbClr>
          </a:solidFill>
        </p:spPr>
        <p:txBody>
          <a:bodyPr>
            <a:normAutofit lnSpcReduction="10000"/>
          </a:bodyPr>
          <a:lstStyle/>
          <a:p>
            <a:pPr marL="695325" indent="-571500">
              <a:buFont typeface="+mj-lt"/>
              <a:buAutoNum type="romanUcPeriod"/>
            </a:pPr>
            <a:endParaRPr lang="en-US" sz="200" dirty="0" smtClean="0"/>
          </a:p>
          <a:p>
            <a:pPr marL="695325" indent="-571500">
              <a:buFont typeface="+mj-lt"/>
              <a:buAutoNum type="romanUcPeriod"/>
            </a:pPr>
            <a:r>
              <a:rPr lang="en-US" dirty="0" smtClean="0">
                <a:solidFill>
                  <a:schemeClr val="tx1">
                    <a:lumMod val="50000"/>
                    <a:lumOff val="50000"/>
                  </a:schemeClr>
                </a:solidFill>
              </a:rPr>
              <a:t>Introduction</a:t>
            </a:r>
          </a:p>
          <a:p>
            <a:pPr marL="695325" indent="-571500">
              <a:buAutoNum type="romanUcPeriod" startAt="2"/>
            </a:pPr>
            <a:r>
              <a:rPr lang="en-US" dirty="0" smtClean="0">
                <a:solidFill>
                  <a:schemeClr val="tx1">
                    <a:lumMod val="50000"/>
                    <a:lumOff val="50000"/>
                  </a:schemeClr>
                </a:solidFill>
              </a:rPr>
              <a:t>Planting</a:t>
            </a:r>
          </a:p>
          <a:p>
            <a:pPr marL="695325" indent="-571500">
              <a:buAutoNum type="romanUcPeriod" startAt="2"/>
            </a:pPr>
            <a:r>
              <a:rPr lang="en-US" dirty="0" smtClean="0">
                <a:solidFill>
                  <a:schemeClr val="tx1">
                    <a:lumMod val="50000"/>
                    <a:lumOff val="50000"/>
                  </a:schemeClr>
                </a:solidFill>
              </a:rPr>
              <a:t>Weed management</a:t>
            </a:r>
          </a:p>
          <a:p>
            <a:pPr marL="695325" indent="-571500">
              <a:buAutoNum type="romanUcPeriod" startAt="2"/>
            </a:pPr>
            <a:r>
              <a:rPr lang="en-US" dirty="0" smtClean="0">
                <a:solidFill>
                  <a:schemeClr val="tx1">
                    <a:lumMod val="50000"/>
                    <a:lumOff val="50000"/>
                  </a:schemeClr>
                </a:solidFill>
              </a:rPr>
              <a:t>Disease management</a:t>
            </a:r>
          </a:p>
          <a:p>
            <a:pPr marL="695325" indent="-571500">
              <a:buAutoNum type="romanUcPeriod" startAt="2"/>
            </a:pPr>
            <a:r>
              <a:rPr lang="en-US" dirty="0" smtClean="0"/>
              <a:t>Insect pest </a:t>
            </a:r>
            <a:r>
              <a:rPr lang="en-US" dirty="0"/>
              <a:t>m</a:t>
            </a:r>
            <a:r>
              <a:rPr lang="en-US" dirty="0" smtClean="0"/>
              <a:t>anagement</a:t>
            </a:r>
          </a:p>
          <a:p>
            <a:pPr marL="695325" indent="-571500">
              <a:buAutoNum type="romanUcPeriod" startAt="2"/>
            </a:pPr>
            <a:r>
              <a:rPr lang="en-US" dirty="0" smtClean="0"/>
              <a:t>Fertility management</a:t>
            </a:r>
          </a:p>
          <a:p>
            <a:pPr marL="695325" indent="-571500">
              <a:buAutoNum type="romanUcPeriod" startAt="2"/>
            </a:pPr>
            <a:r>
              <a:rPr lang="en-US" dirty="0" smtClean="0"/>
              <a:t> Harvest and storage</a:t>
            </a:r>
          </a:p>
          <a:p>
            <a:pPr marL="695325" indent="-571500">
              <a:buAutoNum type="romanUcPeriod" startAt="2"/>
            </a:pPr>
            <a:r>
              <a:rPr lang="en-US" dirty="0"/>
              <a:t> </a:t>
            </a:r>
            <a:r>
              <a:rPr lang="en-US" dirty="0" smtClean="0"/>
              <a:t>Marketing</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6666" t="21111" r="34398"/>
          <a:stretch/>
        </p:blipFill>
        <p:spPr>
          <a:xfrm>
            <a:off x="5335721" y="1600200"/>
            <a:ext cx="3805231" cy="4601462"/>
          </a:xfrm>
          <a:prstGeom prst="rect">
            <a:avLst/>
          </a:prstGeom>
        </p:spPr>
      </p:pic>
    </p:spTree>
    <p:extLst>
      <p:ext uri="{BB962C8B-B14F-4D97-AF65-F5344CB8AC3E}">
        <p14:creationId xmlns:p14="http://schemas.microsoft.com/office/powerpoint/2010/main" val="1978769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68069"/>
            <a:ext cx="8229600" cy="1014079"/>
          </a:xfrm>
        </p:spPr>
        <p:txBody>
          <a:bodyPr>
            <a:normAutofit/>
          </a:bodyPr>
          <a:lstStyle/>
          <a:p>
            <a:r>
              <a:rPr lang="en-US" dirty="0" smtClean="0"/>
              <a:t>Insect Pests</a:t>
            </a:r>
            <a:endParaRPr lang="en-US"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2105" y="1282148"/>
            <a:ext cx="3703320" cy="4937760"/>
          </a:xfrm>
          <a:prstGeom prst="rect">
            <a:avLst/>
          </a:prstGeom>
        </p:spPr>
      </p:pic>
      <p:sp>
        <p:nvSpPr>
          <p:cNvPr id="5" name="TextBox 4"/>
          <p:cNvSpPr txBox="1"/>
          <p:nvPr>
            <p:custDataLst>
              <p:tags r:id="rId2"/>
            </p:custDataLst>
          </p:nvPr>
        </p:nvSpPr>
        <p:spPr>
          <a:xfrm>
            <a:off x="5793105" y="1294696"/>
            <a:ext cx="2893695" cy="707886"/>
          </a:xfrm>
          <a:prstGeom prst="rect">
            <a:avLst/>
          </a:prstGeom>
          <a:solidFill>
            <a:srgbClr val="D1B783">
              <a:alpha val="76000"/>
            </a:srgbClr>
          </a:solidFill>
        </p:spPr>
        <p:txBody>
          <a:bodyPr wrap="square" rtlCol="0">
            <a:spAutoFit/>
          </a:bodyPr>
          <a:lstStyle/>
          <a:p>
            <a:pPr algn="ctr"/>
            <a:r>
              <a:rPr lang="en-US" sz="2000" b="1" dirty="0" smtClean="0">
                <a:solidFill>
                  <a:schemeClr val="bg1"/>
                </a:solidFill>
              </a:rPr>
              <a:t>Lodged wheat stems from wheat stem sawfly</a:t>
            </a:r>
          </a:p>
        </p:txBody>
      </p:sp>
      <p:pic>
        <p:nvPicPr>
          <p:cNvPr id="7" name="Picture 2" descr="https://1.bp.blogspot.com/-nvSRBws6RV4/WZG76dTe6JI/AAAAAAAABqs/AnA0vdY2EuQUTnPfznkoGyJMMOeN39ohgCEwYBhgL/s1600/Slide3.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 t="10832" r="36936"/>
          <a:stretch/>
        </p:blipFill>
        <p:spPr bwMode="auto">
          <a:xfrm>
            <a:off x="1905" y="1294696"/>
            <a:ext cx="5410200" cy="49483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09800" y="6165981"/>
            <a:ext cx="5009723" cy="369332"/>
          </a:xfrm>
          <a:prstGeom prst="rect">
            <a:avLst/>
          </a:prstGeom>
        </p:spPr>
        <p:txBody>
          <a:bodyPr wrap="square">
            <a:spAutoFit/>
          </a:bodyPr>
          <a:lstStyle/>
          <a:p>
            <a:r>
              <a:rPr lang="en-US" dirty="0">
                <a:solidFill>
                  <a:srgbClr val="800000"/>
                </a:solidFill>
              </a:rPr>
              <a:t>Phil Glogoza, University of Minnesota Extension</a:t>
            </a:r>
          </a:p>
        </p:txBody>
      </p:sp>
    </p:spTree>
    <p:extLst>
      <p:ext uri="{BB962C8B-B14F-4D97-AF65-F5344CB8AC3E}">
        <p14:creationId xmlns:p14="http://schemas.microsoft.com/office/powerpoint/2010/main" val="31199449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581400" y="536314"/>
            <a:ext cx="5257800" cy="1143000"/>
          </a:xfrm>
        </p:spPr>
        <p:txBody>
          <a:bodyPr>
            <a:normAutofit/>
          </a:bodyPr>
          <a:lstStyle/>
          <a:p>
            <a:r>
              <a:rPr lang="en-US" dirty="0"/>
              <a:t>Wheat Stem Sawfly </a:t>
            </a:r>
          </a:p>
        </p:txBody>
      </p:sp>
      <p:pic>
        <p:nvPicPr>
          <p:cNvPr id="7" name="Picture 2" descr="https://1.bp.blogspot.com/-nvSRBws6RV4/WZG76dTe6JI/AAAAAAAABqs/AnA0vdY2EuQUTnPfznkoGyJMMOeN39ohgCEwYBhgL/s1600/Slide3.JPG"/>
          <p:cNvPicPr>
            <a:picLocks noChangeAspect="1" noChangeArrowheads="1"/>
          </p:cNvPicPr>
          <p:nvPr/>
        </p:nvPicPr>
        <p:blipFill rotWithShape="1">
          <a:blip r:embed="rId5">
            <a:extLst>
              <a:ext uri="{28A0092B-C50C-407E-A947-70E740481C1C}">
                <a14:useLocalDpi xmlns:a14="http://schemas.microsoft.com/office/drawing/2010/main" val="0"/>
              </a:ext>
            </a:extLst>
          </a:blip>
          <a:srcRect l="63064" t="12115" r="5404"/>
          <a:stretch/>
        </p:blipFill>
        <p:spPr bwMode="auto">
          <a:xfrm>
            <a:off x="114940" y="533686"/>
            <a:ext cx="3123560" cy="56316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4.bp.blogspot.com/-fs2Z_BV-H-U/WZG76ZNZ5rI/AAAAAAAABqs/kZn6mx760hsBgdsnVSWGN_yq-u7wgDLfwCEwYBhgL/s1600/Slide1.JPG"/>
          <p:cNvPicPr>
            <a:picLocks noChangeAspect="1" noChangeArrowheads="1"/>
          </p:cNvPicPr>
          <p:nvPr/>
        </p:nvPicPr>
        <p:blipFill rotWithShape="1">
          <a:blip r:embed="rId6">
            <a:extLst>
              <a:ext uri="{28A0092B-C50C-407E-A947-70E740481C1C}">
                <a14:useLocalDpi xmlns:a14="http://schemas.microsoft.com/office/drawing/2010/main" val="0"/>
              </a:ext>
            </a:extLst>
          </a:blip>
          <a:srcRect l="34974" t="28399" r="2441" b="11844"/>
          <a:stretch/>
        </p:blipFill>
        <p:spPr bwMode="auto">
          <a:xfrm>
            <a:off x="3429000" y="1981200"/>
            <a:ext cx="5562600" cy="3435724"/>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V="1">
            <a:off x="4419600" y="5105400"/>
            <a:ext cx="609600" cy="68580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0" name="TextBox 9"/>
          <p:cNvSpPr txBox="1"/>
          <p:nvPr>
            <p:custDataLst>
              <p:tags r:id="rId2"/>
            </p:custDataLst>
          </p:nvPr>
        </p:nvSpPr>
        <p:spPr>
          <a:xfrm>
            <a:off x="3803921" y="5802389"/>
            <a:ext cx="5224122" cy="369332"/>
          </a:xfrm>
          <a:prstGeom prst="rect">
            <a:avLst/>
          </a:prstGeom>
          <a:noFill/>
        </p:spPr>
        <p:txBody>
          <a:bodyPr wrap="none" rtlCol="0">
            <a:spAutoFit/>
          </a:bodyPr>
          <a:lstStyle/>
          <a:p>
            <a:r>
              <a:rPr lang="en-US" dirty="0" smtClean="0"/>
              <a:t>Lodged wheat stems from wheat stem sawfly damage</a:t>
            </a:r>
            <a:endParaRPr lang="en-US" dirty="0"/>
          </a:p>
        </p:txBody>
      </p:sp>
      <p:sp>
        <p:nvSpPr>
          <p:cNvPr id="11" name="Rectangle 10"/>
          <p:cNvSpPr/>
          <p:nvPr/>
        </p:nvSpPr>
        <p:spPr>
          <a:xfrm>
            <a:off x="114941" y="6182910"/>
            <a:ext cx="3123560" cy="646331"/>
          </a:xfrm>
          <a:prstGeom prst="rect">
            <a:avLst/>
          </a:prstGeom>
        </p:spPr>
        <p:txBody>
          <a:bodyPr wrap="square">
            <a:spAutoFit/>
          </a:bodyPr>
          <a:lstStyle/>
          <a:p>
            <a:r>
              <a:rPr lang="en-US" dirty="0">
                <a:solidFill>
                  <a:srgbClr val="800000"/>
                </a:solidFill>
              </a:rPr>
              <a:t>Phil Glogoza, University of Minnesota Extension</a:t>
            </a:r>
          </a:p>
        </p:txBody>
      </p:sp>
    </p:spTree>
    <p:extLst>
      <p:ext uri="{BB962C8B-B14F-4D97-AF65-F5344CB8AC3E}">
        <p14:creationId xmlns:p14="http://schemas.microsoft.com/office/powerpoint/2010/main" val="8971618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Wheat Stem Sawfly </a:t>
            </a:r>
          </a:p>
        </p:txBody>
      </p:sp>
      <p:pic>
        <p:nvPicPr>
          <p:cNvPr id="2050" name="Picture 2" descr="Image result for stripper header"/>
          <p:cNvPicPr>
            <a:picLocks noChangeAspect="1" noChangeArrowheads="1"/>
          </p:cNvPicPr>
          <p:nvPr>
            <p:custDataLst>
              <p:tags r:id="rId2"/>
            </p:custDataLst>
          </p:nvPr>
        </p:nvPicPr>
        <p:blipFill rotWithShape="1">
          <a:blip r:embed="rId5">
            <a:extLst>
              <a:ext uri="{28A0092B-C50C-407E-A947-70E740481C1C}">
                <a14:useLocalDpi xmlns:a14="http://schemas.microsoft.com/office/drawing/2010/main" val="0"/>
              </a:ext>
            </a:extLst>
          </a:blip>
          <a:srcRect l="3333" t="15557" r="3333" b="15555"/>
          <a:stretch/>
        </p:blipFill>
        <p:spPr bwMode="auto">
          <a:xfrm>
            <a:off x="1543664" y="1981200"/>
            <a:ext cx="6056671" cy="3352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2651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68069"/>
            <a:ext cx="8229600" cy="1143000"/>
          </a:xfrm>
        </p:spPr>
        <p:txBody>
          <a:bodyPr>
            <a:normAutofit/>
          </a:bodyPr>
          <a:lstStyle/>
          <a:p>
            <a:r>
              <a:rPr lang="en-US" dirty="0"/>
              <a:t>Hessian Fly</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14138" b="4483"/>
          <a:stretch/>
        </p:blipFill>
        <p:spPr>
          <a:xfrm>
            <a:off x="508000" y="1600200"/>
            <a:ext cx="8128000" cy="4495800"/>
          </a:xfrm>
          <a:prstGeom prst="rect">
            <a:avLst/>
          </a:prstGeom>
        </p:spPr>
      </p:pic>
    </p:spTree>
    <p:extLst>
      <p:ext uri="{BB962C8B-B14F-4D97-AF65-F5344CB8AC3E}">
        <p14:creationId xmlns:p14="http://schemas.microsoft.com/office/powerpoint/2010/main" val="1320031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68069"/>
            <a:ext cx="8229600" cy="1143000"/>
          </a:xfrm>
        </p:spPr>
        <p:txBody>
          <a:bodyPr>
            <a:normAutofit/>
          </a:bodyPr>
          <a:lstStyle/>
          <a:p>
            <a:r>
              <a:rPr lang="en-US" dirty="0" smtClean="0"/>
              <a:t>Aphids and Mites</a:t>
            </a:r>
            <a:endParaRPr lang="en-US" dirty="0"/>
          </a:p>
        </p:txBody>
      </p:sp>
      <p:pic>
        <p:nvPicPr>
          <p:cNvPr id="6146" name="Picture 2" descr="Image result for aphids wheat usda"/>
          <p:cNvPicPr>
            <a:picLocks noChangeAspect="1" noChangeArrowheads="1"/>
          </p:cNvPicPr>
          <p:nvPr>
            <p:custDataLst>
              <p:tags r:id="rId2"/>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228600" y="2302933"/>
            <a:ext cx="4176190" cy="27441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custDataLst>
              <p:tags r:id="rId3"/>
            </p:custDataLst>
          </p:nvPr>
        </p:nvSpPr>
        <p:spPr>
          <a:xfrm>
            <a:off x="1676400" y="3996531"/>
            <a:ext cx="941283" cy="461665"/>
          </a:xfrm>
          <a:prstGeom prst="rect">
            <a:avLst/>
          </a:prstGeom>
          <a:noFill/>
        </p:spPr>
        <p:txBody>
          <a:bodyPr wrap="none" rtlCol="0">
            <a:spAutoFit/>
          </a:bodyPr>
          <a:lstStyle/>
          <a:p>
            <a:r>
              <a:rPr lang="en-US" sz="2400" b="1" dirty="0" smtClean="0">
                <a:solidFill>
                  <a:schemeClr val="bg1"/>
                </a:solidFill>
              </a:rPr>
              <a:t>Aphid</a:t>
            </a:r>
            <a:endParaRPr lang="en-US" sz="2400" b="1" dirty="0">
              <a:solidFill>
                <a:schemeClr val="bg1"/>
              </a:solidFill>
            </a:endParaRPr>
          </a:p>
        </p:txBody>
      </p:sp>
      <p:pic>
        <p:nvPicPr>
          <p:cNvPr id="6148" name="Picture 4" descr="Pest3"/>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5063067" y="2302933"/>
            <a:ext cx="3657600" cy="27066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custDataLst>
              <p:tags r:id="rId5"/>
            </p:custDataLst>
          </p:nvPr>
        </p:nvSpPr>
        <p:spPr>
          <a:xfrm>
            <a:off x="5034592" y="4442430"/>
            <a:ext cx="3631187" cy="461665"/>
          </a:xfrm>
          <a:prstGeom prst="rect">
            <a:avLst/>
          </a:prstGeom>
          <a:noFill/>
        </p:spPr>
        <p:txBody>
          <a:bodyPr wrap="none" rtlCol="0">
            <a:spAutoFit/>
          </a:bodyPr>
          <a:lstStyle/>
          <a:p>
            <a:r>
              <a:rPr lang="en-US" sz="2400" b="1" dirty="0" smtClean="0">
                <a:solidFill>
                  <a:schemeClr val="bg1"/>
                </a:solidFill>
              </a:rPr>
              <a:t>Wheat Streak Mosaic Virus</a:t>
            </a:r>
            <a:endParaRPr lang="en-US" sz="2400" b="1" dirty="0">
              <a:solidFill>
                <a:schemeClr val="bg1"/>
              </a:solidFill>
            </a:endParaRPr>
          </a:p>
        </p:txBody>
      </p:sp>
    </p:spTree>
    <p:extLst>
      <p:ext uri="{BB962C8B-B14F-4D97-AF65-F5344CB8AC3E}">
        <p14:creationId xmlns:p14="http://schemas.microsoft.com/office/powerpoint/2010/main" val="11833442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Integrated Pest Management</a:t>
            </a:r>
            <a:endParaRPr lang="en-US" dirty="0"/>
          </a:p>
        </p:txBody>
      </p:sp>
      <p:grpSp>
        <p:nvGrpSpPr>
          <p:cNvPr id="10" name="Group 9"/>
          <p:cNvGrpSpPr/>
          <p:nvPr>
            <p:custDataLst>
              <p:tags r:id="rId2"/>
            </p:custDataLst>
          </p:nvPr>
        </p:nvGrpSpPr>
        <p:grpSpPr>
          <a:xfrm>
            <a:off x="2057400" y="1417638"/>
            <a:ext cx="5029200" cy="4757530"/>
            <a:chOff x="2057400" y="1643270"/>
            <a:chExt cx="5029200" cy="4757530"/>
          </a:xfrm>
        </p:grpSpPr>
        <p:sp>
          <p:nvSpPr>
            <p:cNvPr id="7" name="Isosceles Triangle 6"/>
            <p:cNvSpPr/>
            <p:nvPr>
              <p:custDataLst>
                <p:tags r:id="rId4"/>
              </p:custDataLst>
            </p:nvPr>
          </p:nvSpPr>
          <p:spPr>
            <a:xfrm>
              <a:off x="2057400" y="1676400"/>
              <a:ext cx="5029200" cy="4724400"/>
            </a:xfrm>
            <a:prstGeom prst="triangle">
              <a:avLst/>
            </a:prstGeom>
            <a:solidFill>
              <a:schemeClr val="accent3"/>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custDataLst>
                <p:tags r:id="rId5"/>
              </p:custDataLst>
            </p:nvPr>
          </p:nvSpPr>
          <p:spPr>
            <a:xfrm>
              <a:off x="2514600" y="1676400"/>
              <a:ext cx="4114800" cy="3800061"/>
            </a:xfrm>
            <a:prstGeom prst="triangle">
              <a:avLst/>
            </a:prstGeom>
            <a:solidFill>
              <a:srgbClr val="FFFF00"/>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custDataLst>
                <p:tags r:id="rId6"/>
              </p:custDataLst>
            </p:nvPr>
          </p:nvSpPr>
          <p:spPr>
            <a:xfrm>
              <a:off x="3957857" y="5735223"/>
              <a:ext cx="1349152" cy="400110"/>
            </a:xfrm>
            <a:prstGeom prst="rect">
              <a:avLst/>
            </a:prstGeom>
            <a:noFill/>
            <a:ln/>
          </p:spPr>
          <p:txBody>
            <a:bodyPr wrap="none" rtlCol="0">
              <a:spAutoFit/>
            </a:bodyPr>
            <a:lstStyle/>
            <a:p>
              <a:r>
                <a:rPr lang="en-US" sz="2000" b="1" dirty="0" smtClean="0"/>
                <a:t>Prevention</a:t>
              </a:r>
              <a:endParaRPr lang="en-US" sz="2000" b="1" dirty="0"/>
            </a:p>
          </p:txBody>
        </p:sp>
        <p:sp>
          <p:nvSpPr>
            <p:cNvPr id="11" name="Isosceles Triangle 10"/>
            <p:cNvSpPr/>
            <p:nvPr>
              <p:custDataLst>
                <p:tags r:id="rId7"/>
              </p:custDataLst>
            </p:nvPr>
          </p:nvSpPr>
          <p:spPr>
            <a:xfrm>
              <a:off x="2971800" y="1676400"/>
              <a:ext cx="3181350" cy="2971800"/>
            </a:xfrm>
            <a:prstGeom prst="triangle">
              <a:avLst/>
            </a:prstGeom>
            <a:solidFill>
              <a:schemeClr val="accent5"/>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custDataLst>
                <p:tags r:id="rId8"/>
              </p:custDataLst>
            </p:nvPr>
          </p:nvSpPr>
          <p:spPr>
            <a:xfrm>
              <a:off x="3609043" y="4906962"/>
              <a:ext cx="2046779" cy="400110"/>
            </a:xfrm>
            <a:prstGeom prst="rect">
              <a:avLst/>
            </a:prstGeom>
            <a:noFill/>
            <a:ln/>
          </p:spPr>
          <p:txBody>
            <a:bodyPr wrap="none" rtlCol="0">
              <a:spAutoFit/>
            </a:bodyPr>
            <a:lstStyle/>
            <a:p>
              <a:r>
                <a:rPr lang="en-US" sz="2000" b="1" dirty="0" smtClean="0"/>
                <a:t>Cultural/Rotation</a:t>
              </a:r>
              <a:endParaRPr lang="en-US" sz="2000" b="1" dirty="0"/>
            </a:p>
          </p:txBody>
        </p:sp>
        <p:sp>
          <p:nvSpPr>
            <p:cNvPr id="13" name="Isosceles Triangle 12"/>
            <p:cNvSpPr/>
            <p:nvPr>
              <p:custDataLst>
                <p:tags r:id="rId9"/>
              </p:custDataLst>
            </p:nvPr>
          </p:nvSpPr>
          <p:spPr>
            <a:xfrm>
              <a:off x="3451963" y="1643270"/>
              <a:ext cx="2240074" cy="2133600"/>
            </a:xfrm>
            <a:prstGeom prst="triangle">
              <a:avLst/>
            </a:prstGeom>
            <a:solidFill>
              <a:schemeClr val="accent6"/>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custDataLst>
                <p:tags r:id="rId10"/>
              </p:custDataLst>
            </p:nvPr>
          </p:nvSpPr>
          <p:spPr>
            <a:xfrm>
              <a:off x="3388599" y="4049268"/>
              <a:ext cx="2366802" cy="400110"/>
            </a:xfrm>
            <a:prstGeom prst="rect">
              <a:avLst/>
            </a:prstGeom>
            <a:noFill/>
            <a:ln/>
          </p:spPr>
          <p:txBody>
            <a:bodyPr wrap="none" rtlCol="0">
              <a:spAutoFit/>
            </a:bodyPr>
            <a:lstStyle/>
            <a:p>
              <a:r>
                <a:rPr lang="en-US" sz="2000" b="1" dirty="0" smtClean="0"/>
                <a:t>Physical/Mechanical</a:t>
              </a:r>
              <a:endParaRPr lang="en-US" sz="2000" b="1" dirty="0"/>
            </a:p>
          </p:txBody>
        </p:sp>
        <p:sp>
          <p:nvSpPr>
            <p:cNvPr id="15" name="Isosceles Triangle 14"/>
            <p:cNvSpPr/>
            <p:nvPr>
              <p:custDataLst>
                <p:tags r:id="rId11"/>
              </p:custDataLst>
            </p:nvPr>
          </p:nvSpPr>
          <p:spPr>
            <a:xfrm>
              <a:off x="3886200" y="1643270"/>
              <a:ext cx="1363859" cy="1252330"/>
            </a:xfrm>
            <a:prstGeom prst="triangle">
              <a:avLst/>
            </a:prstGeom>
            <a:solidFill>
              <a:schemeClr val="accent2"/>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custDataLst>
                <p:tags r:id="rId12"/>
              </p:custDataLst>
            </p:nvPr>
          </p:nvSpPr>
          <p:spPr>
            <a:xfrm>
              <a:off x="4014441" y="3149777"/>
              <a:ext cx="1209114" cy="400110"/>
            </a:xfrm>
            <a:prstGeom prst="rect">
              <a:avLst/>
            </a:prstGeom>
            <a:noFill/>
            <a:ln/>
          </p:spPr>
          <p:txBody>
            <a:bodyPr wrap="none" rtlCol="0">
              <a:spAutoFit/>
            </a:bodyPr>
            <a:lstStyle/>
            <a:p>
              <a:r>
                <a:rPr lang="en-US" sz="2000" b="1" dirty="0" smtClean="0"/>
                <a:t>Biological</a:t>
              </a:r>
              <a:endParaRPr lang="en-US" sz="2000" b="1" dirty="0"/>
            </a:p>
          </p:txBody>
        </p:sp>
        <p:sp>
          <p:nvSpPr>
            <p:cNvPr id="17" name="TextBox 16"/>
            <p:cNvSpPr txBox="1"/>
            <p:nvPr>
              <p:custDataLst>
                <p:tags r:id="rId13"/>
              </p:custDataLst>
            </p:nvPr>
          </p:nvSpPr>
          <p:spPr>
            <a:xfrm>
              <a:off x="3986824" y="2479111"/>
              <a:ext cx="1154611" cy="400110"/>
            </a:xfrm>
            <a:prstGeom prst="rect">
              <a:avLst/>
            </a:prstGeom>
            <a:noFill/>
            <a:ln/>
          </p:spPr>
          <p:txBody>
            <a:bodyPr wrap="none" rtlCol="0">
              <a:spAutoFit/>
            </a:bodyPr>
            <a:lstStyle/>
            <a:p>
              <a:r>
                <a:rPr lang="en-US" sz="2000" b="1" dirty="0" smtClean="0"/>
                <a:t>Chemical</a:t>
              </a:r>
              <a:endParaRPr lang="en-US" sz="2000" b="1" dirty="0"/>
            </a:p>
          </p:txBody>
        </p:sp>
      </p:grpSp>
      <p:cxnSp>
        <p:nvCxnSpPr>
          <p:cNvPr id="19" name="Straight Arrow Connector 18"/>
          <p:cNvCxnSpPr/>
          <p:nvPr/>
        </p:nvCxnSpPr>
        <p:spPr>
          <a:xfrm flipH="1" flipV="1">
            <a:off x="7239000" y="1524000"/>
            <a:ext cx="0" cy="46511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custDataLst>
              <p:tags r:id="rId3"/>
            </p:custDataLst>
          </p:nvPr>
        </p:nvSpPr>
        <p:spPr>
          <a:xfrm>
            <a:off x="7336278" y="3084972"/>
            <a:ext cx="1807722" cy="1569660"/>
          </a:xfrm>
          <a:prstGeom prst="rect">
            <a:avLst/>
          </a:prstGeom>
          <a:noFill/>
        </p:spPr>
        <p:txBody>
          <a:bodyPr wrap="square" rtlCol="0">
            <a:spAutoFit/>
          </a:bodyPr>
          <a:lstStyle/>
          <a:p>
            <a:r>
              <a:rPr lang="en-US" sz="2400" b="1" dirty="0" smtClean="0"/>
              <a:t>Increasing degree </a:t>
            </a:r>
          </a:p>
          <a:p>
            <a:r>
              <a:rPr lang="en-US" sz="2400" b="1" dirty="0" smtClean="0"/>
              <a:t>of system disturbance</a:t>
            </a:r>
            <a:endParaRPr lang="en-US" sz="2400" b="1" dirty="0"/>
          </a:p>
        </p:txBody>
      </p:sp>
    </p:spTree>
    <p:extLst>
      <p:ext uri="{BB962C8B-B14F-4D97-AF65-F5344CB8AC3E}">
        <p14:creationId xmlns:p14="http://schemas.microsoft.com/office/powerpoint/2010/main" val="23516400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custDataLst>
              <p:tags r:id="rId1"/>
            </p:custDataLst>
          </p:nvPr>
        </p:nvGrpSpPr>
        <p:grpSpPr>
          <a:xfrm>
            <a:off x="5791200" y="2209800"/>
            <a:ext cx="3467100" cy="1371600"/>
            <a:chOff x="4838700" y="1295400"/>
            <a:chExt cx="3467100" cy="1371600"/>
          </a:xfrm>
        </p:grpSpPr>
        <p:cxnSp>
          <p:nvCxnSpPr>
            <p:cNvPr id="12" name="Straight Connector 11"/>
            <p:cNvCxnSpPr/>
            <p:nvPr/>
          </p:nvCxnSpPr>
          <p:spPr>
            <a:xfrm flipV="1">
              <a:off x="4848225" y="1978025"/>
              <a:ext cx="0" cy="149479"/>
            </a:xfrm>
            <a:prstGeom prst="line">
              <a:avLst/>
            </a:prstGeom>
            <a:ln w="28575"/>
          </p:spPr>
          <p:style>
            <a:lnRef idx="1">
              <a:schemeClr val="accent6"/>
            </a:lnRef>
            <a:fillRef idx="0">
              <a:schemeClr val="accent6"/>
            </a:fillRef>
            <a:effectRef idx="0">
              <a:schemeClr val="accent6"/>
            </a:effectRef>
            <a:fontRef idx="minor">
              <a:schemeClr val="tx1"/>
            </a:fontRef>
          </p:style>
        </p:cxnSp>
        <p:graphicFrame>
          <p:nvGraphicFramePr>
            <p:cNvPr id="8" name="Diagram 7"/>
            <p:cNvGraphicFramePr/>
            <p:nvPr>
              <p:extLst>
                <p:ext uri="{D42A27DB-BD31-4B8C-83A1-F6EECF244321}">
                  <p14:modId xmlns:p14="http://schemas.microsoft.com/office/powerpoint/2010/main" val="3860244644"/>
                </p:ext>
              </p:extLst>
            </p:nvPr>
          </p:nvGraphicFramePr>
          <p:xfrm>
            <a:off x="5257800" y="1295400"/>
            <a:ext cx="3048000" cy="1371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10" name="Straight Connector 9"/>
            <p:cNvCxnSpPr/>
            <p:nvPr/>
          </p:nvCxnSpPr>
          <p:spPr>
            <a:xfrm flipH="1">
              <a:off x="4838700" y="1978025"/>
              <a:ext cx="1266444" cy="3175"/>
            </a:xfrm>
            <a:prstGeom prst="line">
              <a:avLst/>
            </a:prstGeom>
            <a:ln w="28575"/>
          </p:spPr>
          <p:style>
            <a:lnRef idx="1">
              <a:schemeClr val="accent6"/>
            </a:lnRef>
            <a:fillRef idx="0">
              <a:schemeClr val="accent6"/>
            </a:fillRef>
            <a:effectRef idx="0">
              <a:schemeClr val="accent6"/>
            </a:effectRef>
            <a:fontRef idx="minor">
              <a:schemeClr val="tx1"/>
            </a:fontRef>
          </p:style>
        </p:cxnSp>
      </p:grpSp>
      <p:graphicFrame>
        <p:nvGraphicFramePr>
          <p:cNvPr id="6" name="Diagram 5"/>
          <p:cNvGraphicFramePr/>
          <p:nvPr>
            <p:custDataLst>
              <p:tags r:id="rId2"/>
            </p:custDataLst>
            <p:extLst>
              <p:ext uri="{D42A27DB-BD31-4B8C-83A1-F6EECF244321}">
                <p14:modId xmlns:p14="http://schemas.microsoft.com/office/powerpoint/2010/main" val="3878355910"/>
              </p:ext>
            </p:extLst>
          </p:nvPr>
        </p:nvGraphicFramePr>
        <p:xfrm>
          <a:off x="152400" y="457200"/>
          <a:ext cx="6019800" cy="56388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2" name="Title 1"/>
          <p:cNvSpPr>
            <a:spLocks noGrp="1"/>
          </p:cNvSpPr>
          <p:nvPr>
            <p:ph type="title"/>
            <p:custDataLst>
              <p:tags r:id="rId3"/>
            </p:custDataLst>
          </p:nvPr>
        </p:nvSpPr>
        <p:spPr>
          <a:xfrm>
            <a:off x="457200" y="655638"/>
            <a:ext cx="8229600" cy="868362"/>
          </a:xfrm>
        </p:spPr>
        <p:txBody>
          <a:bodyPr>
            <a:normAutofit fontScale="90000"/>
          </a:bodyPr>
          <a:lstStyle/>
          <a:p>
            <a:r>
              <a:rPr lang="en-US" dirty="0" smtClean="0"/>
              <a:t>Integrated Pest Management for Small Grains</a:t>
            </a:r>
            <a:endParaRPr lang="en-US" dirty="0"/>
          </a:p>
        </p:txBody>
      </p:sp>
      <p:sp>
        <p:nvSpPr>
          <p:cNvPr id="18" name="Oval 17"/>
          <p:cNvSpPr/>
          <p:nvPr>
            <p:custDataLst>
              <p:tags r:id="rId4"/>
            </p:custDataLst>
          </p:nvPr>
        </p:nvSpPr>
        <p:spPr>
          <a:xfrm>
            <a:off x="4976622" y="3619500"/>
            <a:ext cx="1447800" cy="762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custDataLst>
              <p:tags r:id="rId5"/>
            </p:custDataLst>
          </p:nvPr>
        </p:nvSpPr>
        <p:spPr>
          <a:xfrm>
            <a:off x="457200" y="1978967"/>
            <a:ext cx="1773242" cy="461665"/>
          </a:xfrm>
          <a:prstGeom prst="rect">
            <a:avLst/>
          </a:prstGeom>
          <a:solidFill>
            <a:schemeClr val="accent2">
              <a:lumMod val="60000"/>
              <a:lumOff val="40000"/>
            </a:schemeClr>
          </a:solidFill>
          <a:ln w="19050">
            <a:solidFill>
              <a:schemeClr val="tx1"/>
            </a:solidFill>
          </a:ln>
        </p:spPr>
        <p:txBody>
          <a:bodyPr wrap="none" rtlCol="0">
            <a:spAutoFit/>
          </a:bodyPr>
          <a:lstStyle/>
          <a:p>
            <a:r>
              <a:rPr lang="en-US" sz="2400" b="1" i="1" dirty="0" smtClean="0"/>
              <a:t>Approaches:</a:t>
            </a:r>
            <a:endParaRPr lang="en-US" sz="2400" b="1" i="1" dirty="0"/>
          </a:p>
        </p:txBody>
      </p:sp>
    </p:spTree>
    <p:extLst>
      <p:ext uri="{BB962C8B-B14F-4D97-AF65-F5344CB8AC3E}">
        <p14:creationId xmlns:p14="http://schemas.microsoft.com/office/powerpoint/2010/main" val="10242198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Small Grains in the Midwest</a:t>
            </a:r>
            <a:endParaRPr lang="en-US" dirty="0"/>
          </a:p>
        </p:txBody>
      </p:sp>
      <p:pic>
        <p:nvPicPr>
          <p:cNvPr id="4" name="Picture 3"/>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481627" y="1600200"/>
            <a:ext cx="8214138" cy="4643240"/>
          </a:xfrm>
          <a:prstGeom prst="rect">
            <a:avLst/>
          </a:prstGeom>
          <a:ln>
            <a:noFill/>
          </a:ln>
          <a:effectLst>
            <a:outerShdw blurRad="292100" dist="139700" dir="2700000" algn="tl" rotWithShape="0">
              <a:srgbClr val="333333">
                <a:alpha val="65000"/>
              </a:srgbClr>
            </a:outerShdw>
          </a:effectLst>
        </p:spPr>
      </p:pic>
      <p:sp>
        <p:nvSpPr>
          <p:cNvPr id="5" name="TextBox 4"/>
          <p:cNvSpPr txBox="1"/>
          <p:nvPr>
            <p:custDataLst>
              <p:tags r:id="rId3"/>
            </p:custDataLst>
          </p:nvPr>
        </p:nvSpPr>
        <p:spPr>
          <a:xfrm>
            <a:off x="3322780" y="1905000"/>
            <a:ext cx="2498441" cy="954107"/>
          </a:xfrm>
          <a:prstGeom prst="rect">
            <a:avLst/>
          </a:prstGeom>
          <a:noFill/>
        </p:spPr>
        <p:txBody>
          <a:bodyPr wrap="none" rtlCol="0">
            <a:spAutoFit/>
          </a:bodyPr>
          <a:lstStyle/>
          <a:p>
            <a:pPr algn="ctr"/>
            <a:r>
              <a:rPr lang="en-US" sz="2800" b="1" dirty="0" smtClean="0">
                <a:solidFill>
                  <a:schemeClr val="bg1"/>
                </a:solidFill>
              </a:rPr>
              <a:t>TRITICALE</a:t>
            </a:r>
          </a:p>
          <a:p>
            <a:pPr algn="ctr"/>
            <a:r>
              <a:rPr lang="en-US" sz="2800" b="1" dirty="0" smtClean="0">
                <a:solidFill>
                  <a:schemeClr val="bg1"/>
                </a:solidFill>
              </a:rPr>
              <a:t>(</a:t>
            </a:r>
            <a:r>
              <a:rPr lang="en-US" sz="2800" b="1" i="1" dirty="0" smtClean="0">
                <a:solidFill>
                  <a:schemeClr val="bg1"/>
                </a:solidFill>
              </a:rPr>
              <a:t>x </a:t>
            </a:r>
            <a:r>
              <a:rPr lang="en-US" sz="2800" b="1" i="1" dirty="0" err="1" smtClean="0">
                <a:solidFill>
                  <a:schemeClr val="bg1"/>
                </a:solidFill>
              </a:rPr>
              <a:t>Triticosecale</a:t>
            </a:r>
            <a:r>
              <a:rPr lang="en-US" sz="2800" b="1" dirty="0" smtClean="0">
                <a:solidFill>
                  <a:schemeClr val="bg1"/>
                </a:solidFill>
              </a:rPr>
              <a:t>)</a:t>
            </a:r>
            <a:endParaRPr lang="en-US" sz="2800" b="1" dirty="0">
              <a:solidFill>
                <a:schemeClr val="bg1"/>
              </a:solidFill>
            </a:endParaRPr>
          </a:p>
        </p:txBody>
      </p:sp>
    </p:spTree>
    <p:extLst>
      <p:ext uri="{BB962C8B-B14F-4D97-AF65-F5344CB8AC3E}">
        <p14:creationId xmlns:p14="http://schemas.microsoft.com/office/powerpoint/2010/main" val="22070684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Small Grains</a:t>
            </a:r>
            <a:endParaRPr lang="en-US" dirty="0"/>
          </a:p>
        </p:txBody>
      </p:sp>
      <p:sp>
        <p:nvSpPr>
          <p:cNvPr id="3" name="Content Placeholder 2"/>
          <p:cNvSpPr>
            <a:spLocks noGrp="1"/>
          </p:cNvSpPr>
          <p:nvPr>
            <p:ph idx="1"/>
            <p:custDataLst>
              <p:tags r:id="rId2"/>
            </p:custDataLst>
          </p:nvPr>
        </p:nvSpPr>
        <p:spPr>
          <a:xfrm>
            <a:off x="0" y="1600200"/>
            <a:ext cx="5335721" cy="4601463"/>
          </a:xfrm>
          <a:solidFill>
            <a:srgbClr val="C9AA77">
              <a:alpha val="61000"/>
            </a:srgbClr>
          </a:solidFill>
        </p:spPr>
        <p:txBody>
          <a:bodyPr>
            <a:normAutofit lnSpcReduction="10000"/>
          </a:bodyPr>
          <a:lstStyle/>
          <a:p>
            <a:pPr marL="695325" indent="-571500">
              <a:buFont typeface="+mj-lt"/>
              <a:buAutoNum type="romanUcPeriod"/>
            </a:pPr>
            <a:endParaRPr lang="en-US" sz="200" dirty="0" smtClean="0"/>
          </a:p>
          <a:p>
            <a:pPr marL="695325" indent="-571500">
              <a:buFont typeface="+mj-lt"/>
              <a:buAutoNum type="romanUcPeriod"/>
            </a:pPr>
            <a:r>
              <a:rPr lang="en-US" dirty="0" smtClean="0">
                <a:solidFill>
                  <a:schemeClr val="tx1">
                    <a:lumMod val="50000"/>
                    <a:lumOff val="50000"/>
                  </a:schemeClr>
                </a:solidFill>
              </a:rPr>
              <a:t>Introduction</a:t>
            </a:r>
          </a:p>
          <a:p>
            <a:pPr marL="695325" indent="-571500">
              <a:buAutoNum type="romanUcPeriod" startAt="2"/>
            </a:pPr>
            <a:r>
              <a:rPr lang="en-US" dirty="0" smtClean="0">
                <a:solidFill>
                  <a:schemeClr val="tx1">
                    <a:lumMod val="50000"/>
                    <a:lumOff val="50000"/>
                  </a:schemeClr>
                </a:solidFill>
              </a:rPr>
              <a:t>Planting</a:t>
            </a:r>
          </a:p>
          <a:p>
            <a:pPr marL="695325" indent="-571500">
              <a:buAutoNum type="romanUcPeriod" startAt="2"/>
            </a:pPr>
            <a:r>
              <a:rPr lang="en-US" dirty="0" smtClean="0">
                <a:solidFill>
                  <a:schemeClr val="tx1">
                    <a:lumMod val="50000"/>
                    <a:lumOff val="50000"/>
                  </a:schemeClr>
                </a:solidFill>
              </a:rPr>
              <a:t>Weed management</a:t>
            </a:r>
          </a:p>
          <a:p>
            <a:pPr marL="695325" indent="-571500">
              <a:buAutoNum type="romanUcPeriod" startAt="2"/>
            </a:pPr>
            <a:r>
              <a:rPr lang="en-US" dirty="0" smtClean="0">
                <a:solidFill>
                  <a:schemeClr val="tx1">
                    <a:lumMod val="50000"/>
                    <a:lumOff val="50000"/>
                  </a:schemeClr>
                </a:solidFill>
              </a:rPr>
              <a:t>Disease management</a:t>
            </a:r>
          </a:p>
          <a:p>
            <a:pPr marL="695325" indent="-571500">
              <a:buAutoNum type="romanUcPeriod" startAt="2"/>
            </a:pPr>
            <a:r>
              <a:rPr lang="en-US" dirty="0" smtClean="0">
                <a:solidFill>
                  <a:schemeClr val="tx1">
                    <a:lumMod val="50000"/>
                    <a:lumOff val="50000"/>
                  </a:schemeClr>
                </a:solidFill>
              </a:rPr>
              <a:t>Insect pest </a:t>
            </a:r>
            <a:r>
              <a:rPr lang="en-US" dirty="0">
                <a:solidFill>
                  <a:schemeClr val="tx1">
                    <a:lumMod val="50000"/>
                    <a:lumOff val="50000"/>
                  </a:schemeClr>
                </a:solidFill>
              </a:rPr>
              <a:t>m</a:t>
            </a:r>
            <a:r>
              <a:rPr lang="en-US" dirty="0" smtClean="0">
                <a:solidFill>
                  <a:schemeClr val="tx1">
                    <a:lumMod val="50000"/>
                    <a:lumOff val="50000"/>
                  </a:schemeClr>
                </a:solidFill>
              </a:rPr>
              <a:t>anagement</a:t>
            </a:r>
          </a:p>
          <a:p>
            <a:pPr marL="695325" indent="-571500">
              <a:buAutoNum type="romanUcPeriod" startAt="2"/>
            </a:pPr>
            <a:r>
              <a:rPr lang="en-US" dirty="0" smtClean="0"/>
              <a:t>Fertility management</a:t>
            </a:r>
          </a:p>
          <a:p>
            <a:pPr marL="695325" indent="-571500">
              <a:buAutoNum type="romanUcPeriod" startAt="2"/>
            </a:pPr>
            <a:r>
              <a:rPr lang="en-US" dirty="0" smtClean="0"/>
              <a:t> Harvest and storage</a:t>
            </a:r>
          </a:p>
          <a:p>
            <a:pPr marL="695325" indent="-571500">
              <a:buAutoNum type="romanUcPeriod" startAt="2"/>
            </a:pPr>
            <a:r>
              <a:rPr lang="en-US" dirty="0"/>
              <a:t> </a:t>
            </a:r>
            <a:r>
              <a:rPr lang="en-US" dirty="0" smtClean="0"/>
              <a:t>Marketing</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6666" t="21111" r="34398"/>
          <a:stretch/>
        </p:blipFill>
        <p:spPr>
          <a:xfrm>
            <a:off x="5335721" y="1600200"/>
            <a:ext cx="3805231" cy="4601462"/>
          </a:xfrm>
          <a:prstGeom prst="rect">
            <a:avLst/>
          </a:prstGeom>
        </p:spPr>
      </p:pic>
    </p:spTree>
    <p:extLst>
      <p:ext uri="{BB962C8B-B14F-4D97-AF65-F5344CB8AC3E}">
        <p14:creationId xmlns:p14="http://schemas.microsoft.com/office/powerpoint/2010/main" val="19191515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smtClean="0"/>
              <a:t>Organic Soil Fertility Management</a:t>
            </a:r>
            <a:endParaRPr lang="en-US" dirty="0"/>
          </a:p>
        </p:txBody>
      </p:sp>
      <p:pic>
        <p:nvPicPr>
          <p:cNvPr id="4" name="Content Placeholder 3"/>
          <p:cNvPicPr>
            <a:picLocks noGrp="1" noChangeAspect="1"/>
          </p:cNvPicPr>
          <p:nvPr>
            <p:ph idx="1"/>
            <p:custDataLst>
              <p:tags r:id="rId2"/>
            </p:custDataLst>
          </p:nvPr>
        </p:nvPicPr>
        <p:blipFill rotWithShape="1">
          <a:blip r:embed="rId8" cstate="print">
            <a:extLst>
              <a:ext uri="{28A0092B-C50C-407E-A947-70E740481C1C}">
                <a14:useLocalDpi xmlns:a14="http://schemas.microsoft.com/office/drawing/2010/main" val="0"/>
              </a:ext>
            </a:extLst>
          </a:blip>
          <a:srcRect t="33672" b="46124"/>
          <a:stretch/>
        </p:blipFill>
        <p:spPr>
          <a:xfrm>
            <a:off x="228600" y="1600200"/>
            <a:ext cx="8686800" cy="1316275"/>
          </a:xfrm>
          <a:prstGeom prst="rect">
            <a:avLst/>
          </a:prstGeom>
          <a:ln>
            <a:noFill/>
          </a:ln>
          <a:effectLst>
            <a:outerShdw blurRad="292100" dist="139700" dir="2700000" algn="tl" rotWithShape="0">
              <a:srgbClr val="333333">
                <a:alpha val="65000"/>
              </a:srgbClr>
            </a:outerShdw>
          </a:effectLst>
        </p:spPr>
      </p:pic>
      <p:sp>
        <p:nvSpPr>
          <p:cNvPr id="5" name="Content Placeholder 2"/>
          <p:cNvSpPr txBox="1">
            <a:spLocks/>
          </p:cNvSpPr>
          <p:nvPr>
            <p:custDataLst>
              <p:tags r:id="rId3"/>
            </p:custDataLst>
          </p:nvPr>
        </p:nvSpPr>
        <p:spPr>
          <a:xfrm>
            <a:off x="485775" y="4343400"/>
            <a:ext cx="8229600" cy="1858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8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rgbClr val="8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8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Nitrogen is often most limiting nutrient</a:t>
            </a:r>
          </a:p>
          <a:p>
            <a:r>
              <a:rPr lang="en-US" dirty="0" smtClean="0"/>
              <a:t>Nitrogen deficiency contributes to yield losses from weed competition</a:t>
            </a:r>
          </a:p>
        </p:txBody>
      </p:sp>
      <p:cxnSp>
        <p:nvCxnSpPr>
          <p:cNvPr id="7" name="Straight Arrow Connector 6"/>
          <p:cNvCxnSpPr/>
          <p:nvPr/>
        </p:nvCxnSpPr>
        <p:spPr>
          <a:xfrm flipV="1">
            <a:off x="1981200" y="2971800"/>
            <a:ext cx="0" cy="53340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781800" y="2971800"/>
            <a:ext cx="0" cy="53340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custDataLst>
              <p:tags r:id="rId4"/>
            </p:custDataLst>
          </p:nvPr>
        </p:nvSpPr>
        <p:spPr>
          <a:xfrm>
            <a:off x="914433" y="3604182"/>
            <a:ext cx="2133533" cy="369332"/>
          </a:xfrm>
          <a:prstGeom prst="rect">
            <a:avLst/>
          </a:prstGeom>
          <a:noFill/>
        </p:spPr>
        <p:txBody>
          <a:bodyPr wrap="none" rtlCol="0">
            <a:spAutoFit/>
          </a:bodyPr>
          <a:lstStyle/>
          <a:p>
            <a:r>
              <a:rPr lang="en-US" dirty="0" smtClean="0"/>
              <a:t>Fertilized w/ manure</a:t>
            </a:r>
            <a:endParaRPr lang="en-US" dirty="0"/>
          </a:p>
        </p:txBody>
      </p:sp>
      <p:sp>
        <p:nvSpPr>
          <p:cNvPr id="10" name="TextBox 9"/>
          <p:cNvSpPr txBox="1"/>
          <p:nvPr>
            <p:custDataLst>
              <p:tags r:id="rId5"/>
            </p:custDataLst>
          </p:nvPr>
        </p:nvSpPr>
        <p:spPr>
          <a:xfrm>
            <a:off x="6048137" y="3560525"/>
            <a:ext cx="1467325" cy="369332"/>
          </a:xfrm>
          <a:prstGeom prst="rect">
            <a:avLst/>
          </a:prstGeom>
          <a:noFill/>
        </p:spPr>
        <p:txBody>
          <a:bodyPr wrap="none" rtlCol="0">
            <a:spAutoFit/>
          </a:bodyPr>
          <a:lstStyle/>
          <a:p>
            <a:r>
              <a:rPr lang="en-US" dirty="0" smtClean="0"/>
              <a:t>Non-fertilized</a:t>
            </a:r>
            <a:endParaRPr lang="en-US" dirty="0"/>
          </a:p>
        </p:txBody>
      </p:sp>
      <p:sp>
        <p:nvSpPr>
          <p:cNvPr id="3" name="Rectangle 2"/>
          <p:cNvSpPr/>
          <p:nvPr/>
        </p:nvSpPr>
        <p:spPr>
          <a:xfrm>
            <a:off x="3200400" y="2900793"/>
            <a:ext cx="3130898" cy="646331"/>
          </a:xfrm>
          <a:prstGeom prst="rect">
            <a:avLst/>
          </a:prstGeom>
        </p:spPr>
        <p:txBody>
          <a:bodyPr wrap="square">
            <a:spAutoFit/>
          </a:bodyPr>
          <a:lstStyle/>
          <a:p>
            <a:pPr algn="ctr"/>
            <a:r>
              <a:rPr lang="en-US" dirty="0">
                <a:solidFill>
                  <a:srgbClr val="800000"/>
                </a:solidFill>
              </a:rPr>
              <a:t>Kristy </a:t>
            </a:r>
            <a:r>
              <a:rPr lang="en-US" dirty="0" err="1">
                <a:solidFill>
                  <a:srgbClr val="800000"/>
                </a:solidFill>
              </a:rPr>
              <a:t>Borrelli</a:t>
            </a:r>
            <a:r>
              <a:rPr lang="en-US" dirty="0">
                <a:solidFill>
                  <a:srgbClr val="800000"/>
                </a:solidFill>
              </a:rPr>
              <a:t>, Pennsylvania State University</a:t>
            </a:r>
          </a:p>
        </p:txBody>
      </p:sp>
    </p:spTree>
    <p:extLst>
      <p:ext uri="{BB962C8B-B14F-4D97-AF65-F5344CB8AC3E}">
        <p14:creationId xmlns:p14="http://schemas.microsoft.com/office/powerpoint/2010/main" val="6368430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smtClean="0"/>
              <a:t>Organic Soil Fertility Management</a:t>
            </a:r>
            <a:endParaRPr lang="en-US" dirty="0"/>
          </a:p>
        </p:txBody>
      </p:sp>
      <p:pic>
        <p:nvPicPr>
          <p:cNvPr id="6" name="Picture 5"/>
          <p:cNvPicPr>
            <a:picLocks noChangeAspect="1"/>
          </p:cNvPicPr>
          <p:nvPr>
            <p:custDataLst>
              <p:tags r:id="rId2"/>
            </p:custDataLst>
          </p:nvPr>
        </p:nvPicPr>
        <p:blipFill rotWithShape="1">
          <a:blip r:embed="rId9" cstate="print">
            <a:extLst>
              <a:ext uri="{28A0092B-C50C-407E-A947-70E740481C1C}">
                <a14:useLocalDpi xmlns:a14="http://schemas.microsoft.com/office/drawing/2010/main" val="0"/>
              </a:ext>
            </a:extLst>
          </a:blip>
          <a:srcRect t="17926" r="22772" b="48505"/>
          <a:stretch/>
        </p:blipFill>
        <p:spPr>
          <a:xfrm>
            <a:off x="539901" y="3102743"/>
            <a:ext cx="3790122" cy="2196562"/>
          </a:xfrm>
          <a:prstGeom prst="rect">
            <a:avLst/>
          </a:prstGeom>
          <a:ln>
            <a:noFill/>
          </a:ln>
          <a:effectLst>
            <a:outerShdw blurRad="292100" dist="139700" dir="2700000" algn="tl" rotWithShape="0">
              <a:srgbClr val="333333">
                <a:alpha val="65000"/>
              </a:srgbClr>
            </a:outerShdw>
          </a:effectLst>
        </p:spPr>
      </p:pic>
      <p:cxnSp>
        <p:nvCxnSpPr>
          <p:cNvPr id="12" name="Straight Arrow Connector 11"/>
          <p:cNvCxnSpPr/>
          <p:nvPr/>
        </p:nvCxnSpPr>
        <p:spPr>
          <a:xfrm flipH="1" flipV="1">
            <a:off x="3359302" y="4596054"/>
            <a:ext cx="209139" cy="119514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3" name="TextBox 12"/>
          <p:cNvSpPr txBox="1"/>
          <p:nvPr>
            <p:custDataLst>
              <p:tags r:id="rId3"/>
            </p:custDataLst>
          </p:nvPr>
        </p:nvSpPr>
        <p:spPr>
          <a:xfrm>
            <a:off x="2991424" y="5772807"/>
            <a:ext cx="1475597" cy="461665"/>
          </a:xfrm>
          <a:prstGeom prst="rect">
            <a:avLst/>
          </a:prstGeom>
          <a:noFill/>
        </p:spPr>
        <p:txBody>
          <a:bodyPr wrap="none" rtlCol="0">
            <a:spAutoFit/>
          </a:bodyPr>
          <a:lstStyle/>
          <a:p>
            <a:r>
              <a:rPr lang="en-US" sz="2400" dirty="0" smtClean="0"/>
              <a:t>Deficiency</a:t>
            </a:r>
            <a:endParaRPr lang="en-US" sz="2400" dirty="0"/>
          </a:p>
        </p:txBody>
      </p:sp>
      <p:pic>
        <p:nvPicPr>
          <p:cNvPr id="14" name="Picture 13"/>
          <p:cNvPicPr>
            <a:picLocks noChangeAspect="1"/>
          </p:cNvPicPr>
          <p:nvPr>
            <p:custDataLst>
              <p:tags r:id="rId4"/>
            </p:custDataLst>
          </p:nvPr>
        </p:nvPicPr>
        <p:blipFill rotWithShape="1">
          <a:blip r:embed="rId10" cstate="print">
            <a:extLst>
              <a:ext uri="{28A0092B-C50C-407E-A947-70E740481C1C}">
                <a14:useLocalDpi xmlns:a14="http://schemas.microsoft.com/office/drawing/2010/main" val="0"/>
              </a:ext>
            </a:extLst>
          </a:blip>
          <a:srcRect l="45888" t="20285"/>
          <a:stretch/>
        </p:blipFill>
        <p:spPr>
          <a:xfrm>
            <a:off x="5407184" y="1814054"/>
            <a:ext cx="2822416" cy="3118382"/>
          </a:xfrm>
          <a:prstGeom prst="rect">
            <a:avLst/>
          </a:prstGeom>
          <a:ln>
            <a:noFill/>
          </a:ln>
          <a:effectLst>
            <a:outerShdw blurRad="292100" dist="139700" dir="2700000" algn="tl" rotWithShape="0">
              <a:srgbClr val="333333">
                <a:alpha val="65000"/>
              </a:srgbClr>
            </a:outerShdw>
          </a:effectLst>
        </p:spPr>
      </p:pic>
      <p:cxnSp>
        <p:nvCxnSpPr>
          <p:cNvPr id="15" name="Straight Arrow Connector 14"/>
          <p:cNvCxnSpPr/>
          <p:nvPr/>
        </p:nvCxnSpPr>
        <p:spPr>
          <a:xfrm flipH="1" flipV="1">
            <a:off x="7620000" y="3657600"/>
            <a:ext cx="304800" cy="21336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6" name="TextBox 15"/>
          <p:cNvSpPr txBox="1"/>
          <p:nvPr>
            <p:custDataLst>
              <p:tags r:id="rId5"/>
            </p:custDataLst>
          </p:nvPr>
        </p:nvSpPr>
        <p:spPr>
          <a:xfrm>
            <a:off x="6961170" y="5791200"/>
            <a:ext cx="1927259" cy="461665"/>
          </a:xfrm>
          <a:prstGeom prst="rect">
            <a:avLst/>
          </a:prstGeom>
          <a:noFill/>
        </p:spPr>
        <p:txBody>
          <a:bodyPr wrap="none" rtlCol="0">
            <a:spAutoFit/>
          </a:bodyPr>
          <a:lstStyle/>
          <a:p>
            <a:r>
              <a:rPr lang="en-US" sz="2400" dirty="0" smtClean="0"/>
              <a:t>Healthy Stand</a:t>
            </a:r>
            <a:endParaRPr lang="en-US" sz="2400" dirty="0"/>
          </a:p>
        </p:txBody>
      </p:sp>
      <p:sp>
        <p:nvSpPr>
          <p:cNvPr id="17" name="TextBox 16"/>
          <p:cNvSpPr txBox="1"/>
          <p:nvPr>
            <p:custDataLst>
              <p:tags r:id="rId6"/>
            </p:custDataLst>
          </p:nvPr>
        </p:nvSpPr>
        <p:spPr>
          <a:xfrm>
            <a:off x="802120" y="1403709"/>
            <a:ext cx="4927384" cy="1384995"/>
          </a:xfrm>
          <a:prstGeom prst="rect">
            <a:avLst/>
          </a:prstGeom>
          <a:noFill/>
        </p:spPr>
        <p:txBody>
          <a:bodyPr wrap="square" rtlCol="0">
            <a:spAutoFit/>
          </a:bodyPr>
          <a:lstStyle/>
          <a:p>
            <a:r>
              <a:rPr lang="en-US" sz="2800" b="1" dirty="0">
                <a:solidFill>
                  <a:srgbClr val="800000"/>
                </a:solidFill>
              </a:rPr>
              <a:t>N deficiency symptoms:</a:t>
            </a:r>
          </a:p>
          <a:p>
            <a:pPr marL="457200" indent="-457200">
              <a:buFont typeface="Arial" panose="020B0604020202020204" pitchFamily="34" charset="0"/>
              <a:buChar char="•"/>
            </a:pPr>
            <a:r>
              <a:rPr lang="en-US" sz="2800" dirty="0">
                <a:solidFill>
                  <a:srgbClr val="800000"/>
                </a:solidFill>
              </a:rPr>
              <a:t>Yellowing</a:t>
            </a:r>
          </a:p>
          <a:p>
            <a:pPr marL="457200" indent="-457200">
              <a:buFont typeface="Arial" panose="020B0604020202020204" pitchFamily="34" charset="0"/>
              <a:buChar char="•"/>
            </a:pPr>
            <a:r>
              <a:rPr lang="en-US" sz="2800" dirty="0">
                <a:solidFill>
                  <a:srgbClr val="800000"/>
                </a:solidFill>
              </a:rPr>
              <a:t>Stunting</a:t>
            </a:r>
          </a:p>
        </p:txBody>
      </p:sp>
    </p:spTree>
    <p:extLst>
      <p:ext uri="{BB962C8B-B14F-4D97-AF65-F5344CB8AC3E}">
        <p14:creationId xmlns:p14="http://schemas.microsoft.com/office/powerpoint/2010/main" val="22561516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smtClean="0"/>
              <a:t>Organic Soil Fertility Management</a:t>
            </a:r>
            <a:endParaRPr lang="en-US" dirty="0"/>
          </a:p>
        </p:txBody>
      </p:sp>
      <p:sp>
        <p:nvSpPr>
          <p:cNvPr id="5" name="Content Placeholder 2"/>
          <p:cNvSpPr txBox="1">
            <a:spLocks/>
          </p:cNvSpPr>
          <p:nvPr>
            <p:custDataLst>
              <p:tags r:id="rId2"/>
            </p:custDataLst>
          </p:nvPr>
        </p:nvSpPr>
        <p:spPr>
          <a:xfrm>
            <a:off x="152401" y="1676400"/>
            <a:ext cx="3809999" cy="47244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rgbClr val="8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rgbClr val="8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8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smtClean="0"/>
              <a:t>Fertilizing Considerations:</a:t>
            </a:r>
            <a:endParaRPr lang="en-US" dirty="0"/>
          </a:p>
          <a:p>
            <a:r>
              <a:rPr lang="en-US" dirty="0" smtClean="0"/>
              <a:t>Immediately available N (nitrate + ammonium) </a:t>
            </a:r>
            <a:r>
              <a:rPr lang="en-US" dirty="0" smtClean="0">
                <a:solidFill>
                  <a:schemeClr val="tx1"/>
                </a:solidFill>
              </a:rPr>
              <a:t>vs. </a:t>
            </a:r>
            <a:r>
              <a:rPr lang="en-US" dirty="0" smtClean="0"/>
              <a:t>N</a:t>
            </a:r>
            <a:r>
              <a:rPr lang="en-US" dirty="0" smtClean="0">
                <a:solidFill>
                  <a:schemeClr val="tx1"/>
                </a:solidFill>
              </a:rPr>
              <a:t> </a:t>
            </a:r>
            <a:r>
              <a:rPr lang="en-US" dirty="0" smtClean="0"/>
              <a:t>available in long term</a:t>
            </a:r>
            <a:r>
              <a:rPr lang="en-US" dirty="0" smtClean="0">
                <a:solidFill>
                  <a:schemeClr val="tx1"/>
                </a:solidFill>
              </a:rPr>
              <a:t>    </a:t>
            </a:r>
          </a:p>
          <a:p>
            <a:r>
              <a:rPr lang="en-US" dirty="0" smtClean="0"/>
              <a:t>At planting + </a:t>
            </a:r>
            <a:r>
              <a:rPr lang="en-US" dirty="0" err="1" smtClean="0"/>
              <a:t>tillering</a:t>
            </a:r>
            <a:endParaRPr lang="en-US" dirty="0" smtClean="0"/>
          </a:p>
          <a:p>
            <a:endParaRPr lang="en-US" dirty="0" smtClean="0"/>
          </a:p>
        </p:txBody>
      </p:sp>
      <p:pic>
        <p:nvPicPr>
          <p:cNvPr id="3" name="Picture 2"/>
          <p:cNvPicPr>
            <a:picLocks noChangeAspect="1"/>
          </p:cNvPicPr>
          <p:nvPr>
            <p:custDataLst>
              <p:tags r:id="rId3"/>
            </p:custDataLst>
          </p:nvPr>
        </p:nvPicPr>
        <p:blipFill rotWithShape="1">
          <a:blip r:embed="rId6" cstate="print">
            <a:extLst>
              <a:ext uri="{28A0092B-C50C-407E-A947-70E740481C1C}">
                <a14:useLocalDpi xmlns:a14="http://schemas.microsoft.com/office/drawing/2010/main" val="0"/>
              </a:ext>
            </a:extLst>
          </a:blip>
          <a:srcRect t="37778" r="34166"/>
          <a:stretch/>
        </p:blipFill>
        <p:spPr>
          <a:xfrm>
            <a:off x="4114800" y="1905000"/>
            <a:ext cx="4920307" cy="34884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405965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smtClean="0"/>
              <a:t>Green Manures or Legumes</a:t>
            </a:r>
            <a:br>
              <a:rPr lang="en-US" dirty="0" smtClean="0"/>
            </a:br>
            <a:r>
              <a:rPr lang="en-US" dirty="0" smtClean="0"/>
              <a:t> in Rotation</a:t>
            </a:r>
            <a:endParaRPr lang="en-US" dirty="0"/>
          </a:p>
        </p:txBody>
      </p:sp>
      <p:pic>
        <p:nvPicPr>
          <p:cNvPr id="11" name="Picture 10"/>
          <p:cNvPicPr>
            <a:picLocks noChangeAspect="1"/>
          </p:cNvPicPr>
          <p:nvPr/>
        </p:nvPicPr>
        <p:blipFill rotWithShape="1">
          <a:blip r:embed="rId4"/>
          <a:srcRect b="26317"/>
          <a:stretch/>
        </p:blipFill>
        <p:spPr>
          <a:xfrm>
            <a:off x="1715746" y="1676400"/>
            <a:ext cx="5712507" cy="4521707"/>
          </a:xfrm>
          <a:prstGeom prst="rect">
            <a:avLst/>
          </a:prstGeom>
        </p:spPr>
      </p:pic>
      <p:sp>
        <p:nvSpPr>
          <p:cNvPr id="3" name="Rectangle 2"/>
          <p:cNvSpPr/>
          <p:nvPr/>
        </p:nvSpPr>
        <p:spPr>
          <a:xfrm>
            <a:off x="1749905" y="6213873"/>
            <a:ext cx="2445285" cy="461665"/>
          </a:xfrm>
          <a:prstGeom prst="rect">
            <a:avLst/>
          </a:prstGeom>
        </p:spPr>
        <p:txBody>
          <a:bodyPr wrap="none">
            <a:spAutoFit/>
          </a:bodyPr>
          <a:lstStyle/>
          <a:p>
            <a:r>
              <a:rPr lang="en-US" sz="2400" dirty="0">
                <a:solidFill>
                  <a:srgbClr val="800000"/>
                </a:solidFill>
              </a:rPr>
              <a:t>Kaiser, </a:t>
            </a:r>
            <a:r>
              <a:rPr lang="en-US" sz="2400" dirty="0" smtClean="0">
                <a:solidFill>
                  <a:srgbClr val="800000"/>
                </a:solidFill>
              </a:rPr>
              <a:t>et al., 2013</a:t>
            </a:r>
            <a:endParaRPr lang="en-US" sz="2400" dirty="0">
              <a:solidFill>
                <a:srgbClr val="800000"/>
              </a:solidFill>
            </a:endParaRPr>
          </a:p>
        </p:txBody>
      </p:sp>
    </p:spTree>
    <p:extLst>
      <p:ext uri="{BB962C8B-B14F-4D97-AF65-F5344CB8AC3E}">
        <p14:creationId xmlns:p14="http://schemas.microsoft.com/office/powerpoint/2010/main" val="27963310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smtClean="0"/>
              <a:t>Green Manures or Legumes</a:t>
            </a:r>
            <a:br>
              <a:rPr lang="en-US" dirty="0" smtClean="0"/>
            </a:br>
            <a:r>
              <a:rPr lang="en-US" dirty="0" smtClean="0"/>
              <a:t> in Rotation</a:t>
            </a:r>
            <a:endParaRPr lang="en-US" dirty="0"/>
          </a:p>
        </p:txBody>
      </p:sp>
      <p:pic>
        <p:nvPicPr>
          <p:cNvPr id="8" name="Picture 7"/>
          <p:cNvPicPr>
            <a:picLocks noChangeAspect="1"/>
          </p:cNvPicPr>
          <p:nvPr>
            <p:custDataLst>
              <p:tags r:id="rId2"/>
            </p:custDataLst>
          </p:nvPr>
        </p:nvPicPr>
        <p:blipFill rotWithShape="1">
          <a:blip r:embed="rId9" cstate="print">
            <a:extLst>
              <a:ext uri="{28A0092B-C50C-407E-A947-70E740481C1C}">
                <a14:useLocalDpi xmlns:a14="http://schemas.microsoft.com/office/drawing/2010/main" val="0"/>
              </a:ext>
            </a:extLst>
          </a:blip>
          <a:srcRect l="13415" t="39830"/>
          <a:stretch/>
        </p:blipFill>
        <p:spPr>
          <a:xfrm>
            <a:off x="3029273" y="2587894"/>
            <a:ext cx="3125069" cy="2895600"/>
          </a:xfrm>
          <a:prstGeom prst="rect">
            <a:avLst/>
          </a:prstGeom>
          <a:ln>
            <a:noFill/>
          </a:ln>
          <a:effectLst>
            <a:outerShdw blurRad="292100" dist="139700" dir="2700000" algn="tl" rotWithShape="0">
              <a:srgbClr val="333333">
                <a:alpha val="65000"/>
              </a:srgbClr>
            </a:outerShdw>
          </a:effectLst>
        </p:spPr>
      </p:pic>
      <p:sp>
        <p:nvSpPr>
          <p:cNvPr id="9" name="TextBox 8"/>
          <p:cNvSpPr txBox="1"/>
          <p:nvPr>
            <p:custDataLst>
              <p:tags r:id="rId3"/>
            </p:custDataLst>
          </p:nvPr>
        </p:nvSpPr>
        <p:spPr>
          <a:xfrm>
            <a:off x="4265268" y="5114162"/>
            <a:ext cx="804003" cy="369332"/>
          </a:xfrm>
          <a:prstGeom prst="rect">
            <a:avLst/>
          </a:prstGeom>
          <a:noFill/>
        </p:spPr>
        <p:txBody>
          <a:bodyPr wrap="none" rtlCol="0">
            <a:spAutoFit/>
          </a:bodyPr>
          <a:lstStyle/>
          <a:p>
            <a:r>
              <a:rPr lang="en-US" b="1" dirty="0" smtClean="0">
                <a:solidFill>
                  <a:schemeClr val="bg1"/>
                </a:solidFill>
              </a:rPr>
              <a:t>Alfalfa</a:t>
            </a:r>
            <a:endParaRPr lang="en-US" b="1" dirty="0">
              <a:solidFill>
                <a:schemeClr val="bg1"/>
              </a:solidFill>
            </a:endParaRPr>
          </a:p>
        </p:txBody>
      </p:sp>
      <p:grpSp>
        <p:nvGrpSpPr>
          <p:cNvPr id="14" name="Group 13"/>
          <p:cNvGrpSpPr/>
          <p:nvPr>
            <p:custDataLst>
              <p:tags r:id="rId4"/>
            </p:custDataLst>
          </p:nvPr>
        </p:nvGrpSpPr>
        <p:grpSpPr>
          <a:xfrm>
            <a:off x="0" y="1430890"/>
            <a:ext cx="2971296" cy="3238500"/>
            <a:chOff x="2338484" y="2057400"/>
            <a:chExt cx="3401786" cy="3810000"/>
          </a:xfrm>
        </p:grpSpPr>
        <p:pic>
          <p:nvPicPr>
            <p:cNvPr id="12" name="Picture 11"/>
            <p:cNvPicPr>
              <a:picLocks noChangeAspect="1"/>
            </p:cNvPicPr>
            <p:nvPr/>
          </p:nvPicPr>
          <p:blipFill rotWithShape="1">
            <a:blip r:embed="rId10" cstate="print">
              <a:extLst>
                <a:ext uri="{28A0092B-C50C-407E-A947-70E740481C1C}">
                  <a14:useLocalDpi xmlns:a14="http://schemas.microsoft.com/office/drawing/2010/main" val="0"/>
                </a:ext>
              </a:extLst>
            </a:blip>
            <a:srcRect t="36666"/>
            <a:stretch/>
          </p:blipFill>
          <p:spPr>
            <a:xfrm>
              <a:off x="2338484" y="2057400"/>
              <a:ext cx="3401786" cy="3810000"/>
            </a:xfrm>
            <a:prstGeom prst="rect">
              <a:avLst/>
            </a:prstGeom>
            <a:ln>
              <a:noFill/>
            </a:ln>
            <a:effectLst>
              <a:outerShdw blurRad="292100" dist="139700" dir="2700000" algn="tl" rotWithShape="0">
                <a:srgbClr val="333333">
                  <a:alpha val="65000"/>
                </a:srgbClr>
              </a:outerShdw>
            </a:effectLst>
          </p:spPr>
        </p:pic>
        <p:sp>
          <p:nvSpPr>
            <p:cNvPr id="13" name="TextBox 12"/>
            <p:cNvSpPr txBox="1"/>
            <p:nvPr>
              <p:custDataLst>
                <p:tags r:id="rId6"/>
              </p:custDataLst>
            </p:nvPr>
          </p:nvSpPr>
          <p:spPr>
            <a:xfrm>
              <a:off x="3399330" y="5413958"/>
              <a:ext cx="1280094" cy="369332"/>
            </a:xfrm>
            <a:prstGeom prst="rect">
              <a:avLst/>
            </a:prstGeom>
            <a:noFill/>
          </p:spPr>
          <p:txBody>
            <a:bodyPr wrap="none" rtlCol="0">
              <a:spAutoFit/>
            </a:bodyPr>
            <a:lstStyle/>
            <a:p>
              <a:r>
                <a:rPr lang="en-US" b="1" dirty="0" smtClean="0">
                  <a:solidFill>
                    <a:schemeClr val="bg1"/>
                  </a:solidFill>
                </a:rPr>
                <a:t>Hairy Vetch</a:t>
              </a:r>
              <a:endParaRPr lang="en-US" b="1" dirty="0">
                <a:solidFill>
                  <a:schemeClr val="bg1"/>
                </a:solidFill>
              </a:endParaRPr>
            </a:p>
          </p:txBody>
        </p:sp>
      </p:grpSp>
      <p:pic>
        <p:nvPicPr>
          <p:cNvPr id="5" name="Content Placeholder 4"/>
          <p:cNvPicPr>
            <a:picLocks noGrp="1" noChangeAspect="1"/>
          </p:cNvPicPr>
          <p:nvPr>
            <p:ph idx="1"/>
          </p:nvPr>
        </p:nvPicPr>
        <p:blipFill rotWithShape="1">
          <a:blip r:embed="rId11" cstate="print">
            <a:extLst>
              <a:ext uri="{28A0092B-C50C-407E-A947-70E740481C1C}">
                <a14:useLocalDpi xmlns:a14="http://schemas.microsoft.com/office/drawing/2010/main" val="0"/>
              </a:ext>
            </a:extLst>
          </a:blip>
          <a:srcRect l="20486" r="24295"/>
          <a:stretch/>
        </p:blipFill>
        <p:spPr>
          <a:xfrm>
            <a:off x="6212319" y="3421948"/>
            <a:ext cx="2971298" cy="3042805"/>
          </a:xfrm>
        </p:spPr>
      </p:pic>
      <p:sp>
        <p:nvSpPr>
          <p:cNvPr id="7" name="TextBox 6"/>
          <p:cNvSpPr txBox="1"/>
          <p:nvPr>
            <p:custDataLst>
              <p:tags r:id="rId5"/>
            </p:custDataLst>
          </p:nvPr>
        </p:nvSpPr>
        <p:spPr>
          <a:xfrm>
            <a:off x="6983830" y="6095421"/>
            <a:ext cx="1428276" cy="369332"/>
          </a:xfrm>
          <a:prstGeom prst="rect">
            <a:avLst/>
          </a:prstGeom>
          <a:noFill/>
        </p:spPr>
        <p:txBody>
          <a:bodyPr wrap="none" rtlCol="0">
            <a:spAutoFit/>
          </a:bodyPr>
          <a:lstStyle/>
          <a:p>
            <a:r>
              <a:rPr lang="en-US" b="1" dirty="0" smtClean="0">
                <a:solidFill>
                  <a:schemeClr val="bg1"/>
                </a:solidFill>
              </a:rPr>
              <a:t>Sweet Clover</a:t>
            </a:r>
            <a:endParaRPr lang="en-US" b="1" dirty="0">
              <a:solidFill>
                <a:schemeClr val="bg1"/>
              </a:solidFill>
            </a:endParaRPr>
          </a:p>
        </p:txBody>
      </p:sp>
    </p:spTree>
    <p:extLst>
      <p:ext uri="{BB962C8B-B14F-4D97-AF65-F5344CB8AC3E}">
        <p14:creationId xmlns:p14="http://schemas.microsoft.com/office/powerpoint/2010/main" val="34263661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1021"/>
            <a:ext cx="8229600" cy="1143000"/>
          </a:xfrm>
        </p:spPr>
        <p:txBody>
          <a:bodyPr/>
          <a:lstStyle/>
          <a:p>
            <a:r>
              <a:rPr lang="en-US" dirty="0" smtClean="0"/>
              <a:t>Phosphorus</a:t>
            </a:r>
            <a:endParaRPr lang="en-US" dirty="0"/>
          </a:p>
        </p:txBody>
      </p:sp>
      <p:pic>
        <p:nvPicPr>
          <p:cNvPr id="2050" name="Picture 2" descr="Image result for nutrient availability ph ch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8877" y="1164021"/>
            <a:ext cx="6086246" cy="5230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0021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Phosphorus Fertilizers</a:t>
            </a:r>
            <a:endParaRPr lang="en-US" dirty="0"/>
          </a:p>
        </p:txBody>
      </p:sp>
      <p:sp>
        <p:nvSpPr>
          <p:cNvPr id="3" name="Content Placeholder 2"/>
          <p:cNvSpPr>
            <a:spLocks noGrp="1"/>
          </p:cNvSpPr>
          <p:nvPr>
            <p:ph idx="1"/>
            <p:custDataLst>
              <p:tags r:id="rId2"/>
            </p:custDataLst>
          </p:nvPr>
        </p:nvSpPr>
        <p:spPr>
          <a:xfrm>
            <a:off x="216015" y="1783556"/>
            <a:ext cx="2973090" cy="4007644"/>
          </a:xfrm>
        </p:spPr>
        <p:txBody>
          <a:bodyPr>
            <a:normAutofit/>
          </a:bodyPr>
          <a:lstStyle/>
          <a:p>
            <a:r>
              <a:rPr lang="en-US" dirty="0" smtClean="0"/>
              <a:t>Rock phosphate</a:t>
            </a:r>
          </a:p>
          <a:p>
            <a:r>
              <a:rPr lang="en-US" dirty="0" smtClean="0"/>
              <a:t>Manure</a:t>
            </a:r>
          </a:p>
          <a:p>
            <a:r>
              <a:rPr lang="en-US" dirty="0" smtClean="0"/>
              <a:t>Compost</a:t>
            </a:r>
          </a:p>
          <a:p>
            <a:r>
              <a:rPr lang="en-US" dirty="0" smtClean="0"/>
              <a:t>Fish emulsion</a:t>
            </a:r>
          </a:p>
          <a:p>
            <a:r>
              <a:rPr lang="en-US" dirty="0" smtClean="0"/>
              <a:t>Bone meal</a:t>
            </a:r>
          </a:p>
          <a:p>
            <a:endParaRPr lang="en-US" dirty="0" smtClean="0"/>
          </a:p>
          <a:p>
            <a:endParaRPr lang="en-US" dirty="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2918" y="1600200"/>
            <a:ext cx="2542268" cy="4495800"/>
          </a:xfrm>
          <a:prstGeom prst="rect">
            <a:avLst/>
          </a:prstGeom>
        </p:spPr>
      </p:pic>
      <p:sp>
        <p:nvSpPr>
          <p:cNvPr id="6" name="TextBox 5"/>
          <p:cNvSpPr txBox="1"/>
          <p:nvPr>
            <p:custDataLst>
              <p:tags r:id="rId3"/>
            </p:custDataLst>
          </p:nvPr>
        </p:nvSpPr>
        <p:spPr>
          <a:xfrm>
            <a:off x="7147404" y="5690225"/>
            <a:ext cx="1033296" cy="369332"/>
          </a:xfrm>
          <a:prstGeom prst="rect">
            <a:avLst/>
          </a:prstGeom>
          <a:noFill/>
        </p:spPr>
        <p:txBody>
          <a:bodyPr wrap="none" rtlCol="0">
            <a:spAutoFit/>
          </a:bodyPr>
          <a:lstStyle/>
          <a:p>
            <a:r>
              <a:rPr lang="en-US" b="1" dirty="0" smtClean="0">
                <a:solidFill>
                  <a:schemeClr val="bg1"/>
                </a:solidFill>
              </a:rPr>
              <a:t>Compost</a:t>
            </a:r>
            <a:endParaRPr lang="en-US" b="1" dirty="0">
              <a:solidFill>
                <a:schemeClr val="bg1"/>
              </a:solidFill>
            </a:endParaRPr>
          </a:p>
        </p:txBody>
      </p:sp>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l="5405" r="18918" b="12612"/>
          <a:stretch/>
        </p:blipFill>
        <p:spPr>
          <a:xfrm>
            <a:off x="3207498" y="2226156"/>
            <a:ext cx="3182792" cy="2756525"/>
          </a:xfrm>
          <a:prstGeom prst="rect">
            <a:avLst/>
          </a:prstGeom>
        </p:spPr>
      </p:pic>
    </p:spTree>
    <p:extLst>
      <p:ext uri="{BB962C8B-B14F-4D97-AF65-F5344CB8AC3E}">
        <p14:creationId xmlns:p14="http://schemas.microsoft.com/office/powerpoint/2010/main" val="8945385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Rotating for Phosphorus</a:t>
            </a:r>
            <a:endParaRPr lang="en-US" dirty="0"/>
          </a:p>
        </p:txBody>
      </p:sp>
      <p:pic>
        <p:nvPicPr>
          <p:cNvPr id="4" name="Picture 3"/>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2668786" y="1417638"/>
            <a:ext cx="3806428" cy="50752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64836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Small Grains</a:t>
            </a:r>
            <a:endParaRPr lang="en-US" dirty="0"/>
          </a:p>
        </p:txBody>
      </p:sp>
      <p:sp>
        <p:nvSpPr>
          <p:cNvPr id="3" name="Content Placeholder 2"/>
          <p:cNvSpPr>
            <a:spLocks noGrp="1"/>
          </p:cNvSpPr>
          <p:nvPr>
            <p:ph idx="1"/>
            <p:custDataLst>
              <p:tags r:id="rId2"/>
            </p:custDataLst>
          </p:nvPr>
        </p:nvSpPr>
        <p:spPr>
          <a:xfrm>
            <a:off x="0" y="1600200"/>
            <a:ext cx="5335721" cy="4601463"/>
          </a:xfrm>
          <a:solidFill>
            <a:srgbClr val="C9AA77">
              <a:alpha val="61000"/>
            </a:srgbClr>
          </a:solidFill>
        </p:spPr>
        <p:txBody>
          <a:bodyPr>
            <a:normAutofit lnSpcReduction="10000"/>
          </a:bodyPr>
          <a:lstStyle/>
          <a:p>
            <a:pPr marL="695325" indent="-571500">
              <a:buFont typeface="+mj-lt"/>
              <a:buAutoNum type="romanUcPeriod"/>
            </a:pPr>
            <a:endParaRPr lang="en-US" sz="200" dirty="0" smtClean="0">
              <a:solidFill>
                <a:schemeClr val="tx1">
                  <a:lumMod val="50000"/>
                  <a:lumOff val="50000"/>
                </a:schemeClr>
              </a:solidFill>
            </a:endParaRPr>
          </a:p>
          <a:p>
            <a:pPr marL="695325" indent="-571500">
              <a:buFont typeface="+mj-lt"/>
              <a:buAutoNum type="romanUcPeriod"/>
            </a:pPr>
            <a:r>
              <a:rPr lang="en-US" dirty="0" smtClean="0">
                <a:solidFill>
                  <a:schemeClr val="tx1">
                    <a:lumMod val="50000"/>
                    <a:lumOff val="50000"/>
                  </a:schemeClr>
                </a:solidFill>
              </a:rPr>
              <a:t>Introduction</a:t>
            </a:r>
          </a:p>
          <a:p>
            <a:pPr marL="695325" indent="-571500">
              <a:buAutoNum type="romanUcPeriod" startAt="2"/>
            </a:pPr>
            <a:r>
              <a:rPr lang="en-US" dirty="0" smtClean="0">
                <a:solidFill>
                  <a:schemeClr val="tx1">
                    <a:lumMod val="50000"/>
                    <a:lumOff val="50000"/>
                  </a:schemeClr>
                </a:solidFill>
              </a:rPr>
              <a:t>Planting</a:t>
            </a:r>
          </a:p>
          <a:p>
            <a:pPr marL="695325" indent="-571500">
              <a:buAutoNum type="romanUcPeriod" startAt="2"/>
            </a:pPr>
            <a:r>
              <a:rPr lang="en-US" dirty="0" smtClean="0">
                <a:solidFill>
                  <a:schemeClr val="tx1">
                    <a:lumMod val="50000"/>
                    <a:lumOff val="50000"/>
                  </a:schemeClr>
                </a:solidFill>
              </a:rPr>
              <a:t>Weed management</a:t>
            </a:r>
          </a:p>
          <a:p>
            <a:pPr marL="695325" indent="-571500">
              <a:buAutoNum type="romanUcPeriod" startAt="2"/>
            </a:pPr>
            <a:r>
              <a:rPr lang="en-US" dirty="0" smtClean="0">
                <a:solidFill>
                  <a:schemeClr val="tx1">
                    <a:lumMod val="50000"/>
                    <a:lumOff val="50000"/>
                  </a:schemeClr>
                </a:solidFill>
              </a:rPr>
              <a:t>Disease management</a:t>
            </a:r>
          </a:p>
          <a:p>
            <a:pPr marL="695325" indent="-571500">
              <a:buAutoNum type="romanUcPeriod" startAt="2"/>
            </a:pPr>
            <a:r>
              <a:rPr lang="en-US" dirty="0" smtClean="0">
                <a:solidFill>
                  <a:schemeClr val="tx1">
                    <a:lumMod val="50000"/>
                    <a:lumOff val="50000"/>
                  </a:schemeClr>
                </a:solidFill>
              </a:rPr>
              <a:t>Insect pest </a:t>
            </a:r>
            <a:r>
              <a:rPr lang="en-US" dirty="0">
                <a:solidFill>
                  <a:schemeClr val="tx1">
                    <a:lumMod val="50000"/>
                    <a:lumOff val="50000"/>
                  </a:schemeClr>
                </a:solidFill>
              </a:rPr>
              <a:t>m</a:t>
            </a:r>
            <a:r>
              <a:rPr lang="en-US" dirty="0" smtClean="0">
                <a:solidFill>
                  <a:schemeClr val="tx1">
                    <a:lumMod val="50000"/>
                    <a:lumOff val="50000"/>
                  </a:schemeClr>
                </a:solidFill>
              </a:rPr>
              <a:t>anagement</a:t>
            </a:r>
          </a:p>
          <a:p>
            <a:pPr marL="695325" indent="-571500">
              <a:buAutoNum type="romanUcPeriod" startAt="2"/>
            </a:pPr>
            <a:r>
              <a:rPr lang="en-US" dirty="0" smtClean="0">
                <a:solidFill>
                  <a:schemeClr val="tx1">
                    <a:lumMod val="50000"/>
                    <a:lumOff val="50000"/>
                  </a:schemeClr>
                </a:solidFill>
              </a:rPr>
              <a:t>Fertility management</a:t>
            </a:r>
          </a:p>
          <a:p>
            <a:pPr marL="695325" indent="-571500">
              <a:buAutoNum type="romanUcPeriod" startAt="2"/>
            </a:pPr>
            <a:r>
              <a:rPr lang="en-US" dirty="0" smtClean="0"/>
              <a:t> Harvest and storage</a:t>
            </a:r>
          </a:p>
          <a:p>
            <a:pPr marL="695325" indent="-571500">
              <a:buAutoNum type="romanUcPeriod" startAt="2"/>
            </a:pPr>
            <a:r>
              <a:rPr lang="en-US" dirty="0"/>
              <a:t> </a:t>
            </a:r>
            <a:r>
              <a:rPr lang="en-US" dirty="0" smtClean="0"/>
              <a:t>Marketing</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6666" t="21111" r="34398"/>
          <a:stretch/>
        </p:blipFill>
        <p:spPr>
          <a:xfrm>
            <a:off x="5335721" y="1600200"/>
            <a:ext cx="3805231" cy="4601462"/>
          </a:xfrm>
          <a:prstGeom prst="rect">
            <a:avLst/>
          </a:prstGeom>
        </p:spPr>
      </p:pic>
    </p:spTree>
    <p:extLst>
      <p:ext uri="{BB962C8B-B14F-4D97-AF65-F5344CB8AC3E}">
        <p14:creationId xmlns:p14="http://schemas.microsoft.com/office/powerpoint/2010/main" val="40279961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81000" y="381000"/>
            <a:ext cx="4572000" cy="2438400"/>
          </a:xfrm>
        </p:spPr>
        <p:txBody>
          <a:bodyPr>
            <a:normAutofit fontScale="90000"/>
          </a:bodyPr>
          <a:lstStyle/>
          <a:p>
            <a:r>
              <a:rPr lang="en-US" dirty="0" smtClean="0"/>
              <a:t>Why Include Small Grains in Transition to Organic Systems?</a:t>
            </a:r>
            <a:endParaRPr lang="en-US" dirty="0"/>
          </a:p>
        </p:txBody>
      </p:sp>
      <p:sp>
        <p:nvSpPr>
          <p:cNvPr id="22" name="Content Placeholder 2"/>
          <p:cNvSpPr>
            <a:spLocks noGrp="1"/>
          </p:cNvSpPr>
          <p:nvPr>
            <p:ph idx="1"/>
            <p:custDataLst>
              <p:tags r:id="rId2"/>
            </p:custDataLst>
          </p:nvPr>
        </p:nvSpPr>
        <p:spPr>
          <a:xfrm>
            <a:off x="381000" y="3276600"/>
            <a:ext cx="4374776" cy="2362200"/>
          </a:xfrm>
        </p:spPr>
        <p:txBody>
          <a:bodyPr/>
          <a:lstStyle/>
          <a:p>
            <a:pPr marL="0" indent="0">
              <a:buNone/>
            </a:pPr>
            <a:r>
              <a:rPr lang="en-US" dirty="0" smtClean="0"/>
              <a:t>A. Diverse marketing   	opportunities</a:t>
            </a:r>
          </a:p>
        </p:txBody>
      </p:sp>
      <p:pic>
        <p:nvPicPr>
          <p:cNvPr id="4" name="Picture 3"/>
          <p:cNvPicPr>
            <a:picLocks noChangeAspect="1"/>
          </p:cNvPicPr>
          <p:nvPr>
            <p:custDataLst>
              <p:tags r:id="rId3"/>
            </p:custDataLst>
          </p:nvPr>
        </p:nvPicPr>
        <p:blipFill>
          <a:blip r:embed="rId6" cstate="print">
            <a:extLst>
              <a:ext uri="{28A0092B-C50C-407E-A947-70E740481C1C}">
                <a14:useLocalDpi xmlns:a14="http://schemas.microsoft.com/office/drawing/2010/main" val="0"/>
              </a:ext>
            </a:extLst>
          </a:blip>
          <a:stretch>
            <a:fillRect/>
          </a:stretch>
        </p:blipFill>
        <p:spPr>
          <a:xfrm>
            <a:off x="5105400" y="381000"/>
            <a:ext cx="3899667" cy="58521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3687550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3581400" cy="1554162"/>
          </a:xfrm>
        </p:spPr>
        <p:txBody>
          <a:bodyPr>
            <a:normAutofit/>
          </a:bodyPr>
          <a:lstStyle/>
          <a:p>
            <a:r>
              <a:rPr lang="en-US" dirty="0" smtClean="0"/>
              <a:t>Harvesting for Forage</a:t>
            </a:r>
            <a:endParaRPr lang="en-US" dirty="0"/>
          </a:p>
        </p:txBody>
      </p:sp>
      <p:sp>
        <p:nvSpPr>
          <p:cNvPr id="3" name="Content Placeholder 2"/>
          <p:cNvSpPr>
            <a:spLocks noGrp="1"/>
          </p:cNvSpPr>
          <p:nvPr>
            <p:ph idx="1"/>
            <p:custDataLst>
              <p:tags r:id="rId2"/>
            </p:custDataLst>
          </p:nvPr>
        </p:nvSpPr>
        <p:spPr>
          <a:xfrm>
            <a:off x="381000" y="2000740"/>
            <a:ext cx="3505200" cy="3687763"/>
          </a:xfrm>
        </p:spPr>
        <p:txBody>
          <a:bodyPr/>
          <a:lstStyle/>
          <a:p>
            <a:r>
              <a:rPr lang="en-US" dirty="0" smtClean="0"/>
              <a:t>Good quality hay or silage</a:t>
            </a:r>
          </a:p>
          <a:p>
            <a:endParaRPr lang="en-US" dirty="0" smtClean="0"/>
          </a:p>
          <a:p>
            <a:r>
              <a:rPr lang="en-US" dirty="0" smtClean="0"/>
              <a:t>Harvest at boot stage or dough stage</a:t>
            </a:r>
          </a:p>
        </p:txBody>
      </p:sp>
      <p:pic>
        <p:nvPicPr>
          <p:cNvPr id="1026" name="Picture 2" descr="Image result for minnesota boot st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456771"/>
            <a:ext cx="4118515" cy="5944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4131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Harvesting for Forage</a:t>
            </a:r>
            <a:endParaRPr lang="en-US" dirty="0"/>
          </a:p>
        </p:txBody>
      </p:sp>
      <p:sp>
        <p:nvSpPr>
          <p:cNvPr id="3" name="Content Placeholder 2"/>
          <p:cNvSpPr>
            <a:spLocks noGrp="1"/>
          </p:cNvSpPr>
          <p:nvPr>
            <p:ph idx="1"/>
            <p:custDataLst>
              <p:tags r:id="rId2"/>
            </p:custDataLst>
          </p:nvPr>
        </p:nvSpPr>
        <p:spPr>
          <a:xfrm>
            <a:off x="304800" y="1600200"/>
            <a:ext cx="3810000" cy="4525963"/>
          </a:xfrm>
        </p:spPr>
        <p:txBody>
          <a:bodyPr/>
          <a:lstStyle/>
          <a:p>
            <a:endParaRPr lang="en-US" dirty="0" smtClean="0"/>
          </a:p>
          <a:p>
            <a:endParaRPr lang="en-US" dirty="0"/>
          </a:p>
          <a:p>
            <a:r>
              <a:rPr lang="en-US" dirty="0" smtClean="0"/>
              <a:t>Grazing harvest</a:t>
            </a:r>
          </a:p>
          <a:p>
            <a:endParaRPr lang="en-US" dirty="0" smtClean="0"/>
          </a:p>
          <a:p>
            <a:r>
              <a:rPr lang="en-US" dirty="0" smtClean="0"/>
              <a:t>Weed control</a:t>
            </a:r>
          </a:p>
        </p:txBody>
      </p:sp>
      <p:pic>
        <p:nvPicPr>
          <p:cNvPr id="5" name="Picture 4"/>
          <p:cNvPicPr>
            <a:picLocks noChangeAspect="1"/>
          </p:cNvPicPr>
          <p:nvPr>
            <p:custDataLst>
              <p:tags r:id="rId3"/>
            </p:custDataLst>
          </p:nvPr>
        </p:nvPicPr>
        <p:blipFill rotWithShape="1">
          <a:blip r:embed="rId6" cstate="print">
            <a:extLst>
              <a:ext uri="{28A0092B-C50C-407E-A947-70E740481C1C}">
                <a14:useLocalDpi xmlns:a14="http://schemas.microsoft.com/office/drawing/2010/main" val="0"/>
              </a:ext>
            </a:extLst>
          </a:blip>
          <a:srcRect l="37500" t="14444" b="20000"/>
          <a:stretch/>
        </p:blipFill>
        <p:spPr>
          <a:xfrm>
            <a:off x="4114800" y="1905000"/>
            <a:ext cx="4724400" cy="37165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363626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a:t>Harvesting </a:t>
            </a:r>
            <a:r>
              <a:rPr lang="en-US" dirty="0" smtClean="0"/>
              <a:t>Small Grains</a:t>
            </a:r>
            <a:endParaRPr lang="en-US" dirty="0"/>
          </a:p>
        </p:txBody>
      </p:sp>
      <p:sp>
        <p:nvSpPr>
          <p:cNvPr id="3" name="Content Placeholder 2"/>
          <p:cNvSpPr>
            <a:spLocks noGrp="1"/>
          </p:cNvSpPr>
          <p:nvPr>
            <p:ph idx="1"/>
            <p:custDataLst>
              <p:tags r:id="rId2"/>
            </p:custDataLst>
          </p:nvPr>
        </p:nvSpPr>
        <p:spPr>
          <a:xfrm>
            <a:off x="4724400" y="2057400"/>
            <a:ext cx="3886200" cy="3733800"/>
          </a:xfrm>
        </p:spPr>
        <p:txBody>
          <a:bodyPr>
            <a:normAutofit/>
          </a:bodyPr>
          <a:lstStyle/>
          <a:p>
            <a:r>
              <a:rPr lang="en-US" dirty="0" smtClean="0"/>
              <a:t>Swath when stalk 1 inch below the spike is yellow</a:t>
            </a:r>
          </a:p>
          <a:p>
            <a:r>
              <a:rPr lang="en-US" dirty="0"/>
              <a:t>Swath when grain moisture is 35 to 40%</a:t>
            </a:r>
          </a:p>
          <a:p>
            <a:endParaRPr lang="en-US" dirty="0" smtClean="0"/>
          </a:p>
        </p:txBody>
      </p:sp>
      <p:pic>
        <p:nvPicPr>
          <p:cNvPr id="4"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380" y="2189405"/>
            <a:ext cx="4601203" cy="2588177"/>
          </a:xfrm>
          <a:prstGeom prst="rect">
            <a:avLst/>
          </a:prstGeom>
        </p:spPr>
      </p:pic>
    </p:spTree>
    <p:extLst>
      <p:ext uri="{BB962C8B-B14F-4D97-AF65-F5344CB8AC3E}">
        <p14:creationId xmlns:p14="http://schemas.microsoft.com/office/powerpoint/2010/main" val="169326454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a:t>Harvesting </a:t>
            </a:r>
            <a:r>
              <a:rPr lang="en-US" dirty="0" smtClean="0"/>
              <a:t>Small Grains</a:t>
            </a:r>
            <a:endParaRPr lang="en-US" dirty="0"/>
          </a:p>
        </p:txBody>
      </p:sp>
      <p:sp>
        <p:nvSpPr>
          <p:cNvPr id="5" name="Content Placeholder 2"/>
          <p:cNvSpPr txBox="1">
            <a:spLocks/>
          </p:cNvSpPr>
          <p:nvPr>
            <p:custDataLst>
              <p:tags r:id="rId2"/>
            </p:custDataLst>
          </p:nvPr>
        </p:nvSpPr>
        <p:spPr>
          <a:xfrm>
            <a:off x="228600" y="1981200"/>
            <a:ext cx="3505200" cy="3886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8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rgbClr val="8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8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Combine when grain moisture &lt;15%</a:t>
            </a:r>
          </a:p>
          <a:p>
            <a:endParaRPr lang="en-US" dirty="0" smtClean="0"/>
          </a:p>
          <a:p>
            <a:r>
              <a:rPr lang="en-US" dirty="0" smtClean="0"/>
              <a:t>Use a Draper combine header</a:t>
            </a:r>
          </a:p>
          <a:p>
            <a:endParaRPr lang="en-US" dirty="0"/>
          </a:p>
        </p:txBody>
      </p:sp>
      <p:pic>
        <p:nvPicPr>
          <p:cNvPr id="6" name="Picture 5"/>
          <p:cNvPicPr>
            <a:picLocks noChangeAspect="1"/>
          </p:cNvPicPr>
          <p:nvPr/>
        </p:nvPicPr>
        <p:blipFill>
          <a:blip r:embed="rId5"/>
          <a:stretch>
            <a:fillRect/>
          </a:stretch>
        </p:blipFill>
        <p:spPr>
          <a:xfrm>
            <a:off x="4191000" y="1676400"/>
            <a:ext cx="4343403" cy="4034977"/>
          </a:xfrm>
          <a:prstGeom prst="rect">
            <a:avLst/>
          </a:prstGeom>
        </p:spPr>
      </p:pic>
    </p:spTree>
    <p:extLst>
      <p:ext uri="{BB962C8B-B14F-4D97-AF65-F5344CB8AC3E}">
        <p14:creationId xmlns:p14="http://schemas.microsoft.com/office/powerpoint/2010/main" val="417245859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smtClean="0"/>
              <a:t>Quality Control</a:t>
            </a:r>
            <a:endParaRPr lang="en-US" dirty="0"/>
          </a:p>
        </p:txBody>
      </p:sp>
      <p:pic>
        <p:nvPicPr>
          <p:cNvPr id="5" name="Picture 4"/>
          <p:cNvPicPr>
            <a:picLocks noChangeAspect="1"/>
          </p:cNvPicPr>
          <p:nvPr>
            <p:custDataLst>
              <p:tags r:id="rId2"/>
            </p:custDataLst>
          </p:nvPr>
        </p:nvPicPr>
        <p:blipFill rotWithShape="1">
          <a:blip r:embed="rId6" cstate="print">
            <a:extLst>
              <a:ext uri="{28A0092B-C50C-407E-A947-70E740481C1C}">
                <a14:useLocalDpi xmlns:a14="http://schemas.microsoft.com/office/drawing/2010/main" val="0"/>
              </a:ext>
            </a:extLst>
          </a:blip>
          <a:srcRect l="54167" t="26296"/>
          <a:stretch/>
        </p:blipFill>
        <p:spPr>
          <a:xfrm>
            <a:off x="228600" y="1828800"/>
            <a:ext cx="4191000" cy="3790950"/>
          </a:xfrm>
          <a:prstGeom prst="rect">
            <a:avLst/>
          </a:prstGeom>
          <a:ln>
            <a:noFill/>
          </a:ln>
          <a:effectLst>
            <a:outerShdw blurRad="292100" dist="139700" dir="2700000" algn="tl" rotWithShape="0">
              <a:srgbClr val="333333">
                <a:alpha val="65000"/>
              </a:srgbClr>
            </a:outerShdw>
          </a:effectLst>
        </p:spPr>
      </p:pic>
      <p:pic>
        <p:nvPicPr>
          <p:cNvPr id="2052" name="Picture 4" descr="Image result for weed seed in wheat"/>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4581939" y="1828800"/>
            <a:ext cx="4307897" cy="37909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9046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17398"/>
          <a:stretch/>
        </p:blipFill>
        <p:spPr>
          <a:xfrm>
            <a:off x="0" y="1447800"/>
            <a:ext cx="9144000" cy="5019674"/>
          </a:xfrm>
          <a:prstGeom prst="rect">
            <a:avLst/>
          </a:prstGeom>
          <a:solidFill>
            <a:srgbClr val="D1B783"/>
          </a:solidFill>
        </p:spPr>
      </p:pic>
      <p:sp>
        <p:nvSpPr>
          <p:cNvPr id="2" name="Title 1"/>
          <p:cNvSpPr>
            <a:spLocks noGrp="1"/>
          </p:cNvSpPr>
          <p:nvPr>
            <p:ph type="title"/>
            <p:custDataLst>
              <p:tags r:id="rId1"/>
            </p:custDataLst>
          </p:nvPr>
        </p:nvSpPr>
        <p:spPr/>
        <p:txBody>
          <a:bodyPr>
            <a:normAutofit/>
          </a:bodyPr>
          <a:lstStyle/>
          <a:p>
            <a:r>
              <a:rPr lang="en-US" dirty="0" smtClean="0"/>
              <a:t>Storage</a:t>
            </a:r>
            <a:endParaRPr lang="en-US" dirty="0"/>
          </a:p>
        </p:txBody>
      </p:sp>
      <p:sp>
        <p:nvSpPr>
          <p:cNvPr id="3" name="Content Placeholder 2"/>
          <p:cNvSpPr>
            <a:spLocks noGrp="1"/>
          </p:cNvSpPr>
          <p:nvPr>
            <p:ph idx="1"/>
            <p:custDataLst>
              <p:tags r:id="rId2"/>
            </p:custDataLst>
          </p:nvPr>
        </p:nvSpPr>
        <p:spPr>
          <a:xfrm>
            <a:off x="457200" y="2090737"/>
            <a:ext cx="8229600" cy="3733800"/>
          </a:xfrm>
          <a:solidFill>
            <a:srgbClr val="DAC59A">
              <a:alpha val="74902"/>
            </a:srgbClr>
          </a:solidFill>
        </p:spPr>
        <p:txBody>
          <a:bodyPr>
            <a:normAutofit/>
          </a:bodyPr>
          <a:lstStyle/>
          <a:p>
            <a:r>
              <a:rPr lang="en-US" dirty="0" smtClean="0"/>
              <a:t>Target moisture: 13%</a:t>
            </a:r>
          </a:p>
          <a:p>
            <a:r>
              <a:rPr lang="en-US" dirty="0" smtClean="0"/>
              <a:t>Damaging </a:t>
            </a:r>
            <a:r>
              <a:rPr lang="en-US" dirty="0"/>
              <a:t>temperatures for airflow rates of 100-150 cubic feet/minute/square foot</a:t>
            </a:r>
          </a:p>
          <a:p>
            <a:pPr marL="0" indent="0">
              <a:buNone/>
            </a:pPr>
            <a:r>
              <a:rPr lang="en-US" dirty="0" smtClean="0"/>
              <a:t>	160 </a:t>
            </a:r>
            <a:r>
              <a:rPr lang="en-US" dirty="0"/>
              <a:t>degrees </a:t>
            </a:r>
            <a:r>
              <a:rPr lang="en-US" dirty="0" smtClean="0"/>
              <a:t>for 16</a:t>
            </a:r>
            <a:r>
              <a:rPr lang="en-US" dirty="0"/>
              <a:t>% moisture </a:t>
            </a:r>
          </a:p>
          <a:p>
            <a:pPr marL="0" indent="0">
              <a:buNone/>
            </a:pPr>
            <a:r>
              <a:rPr lang="en-US" dirty="0" smtClean="0"/>
              <a:t>	140 </a:t>
            </a:r>
            <a:r>
              <a:rPr lang="en-US" dirty="0"/>
              <a:t>degrees for 20% </a:t>
            </a:r>
            <a:r>
              <a:rPr lang="en-US" dirty="0" smtClean="0"/>
              <a:t>moisture</a:t>
            </a:r>
          </a:p>
          <a:p>
            <a:pPr marL="0" indent="0">
              <a:buNone/>
            </a:pPr>
            <a:r>
              <a:rPr lang="en-US" dirty="0" smtClean="0"/>
              <a:t>	120 </a:t>
            </a:r>
            <a:r>
              <a:rPr lang="en-US" dirty="0"/>
              <a:t>degrees for 24% </a:t>
            </a:r>
            <a:r>
              <a:rPr lang="en-US" dirty="0" smtClean="0"/>
              <a:t>moisture</a:t>
            </a:r>
            <a:endParaRPr lang="en-US" dirty="0"/>
          </a:p>
        </p:txBody>
      </p:sp>
    </p:spTree>
    <p:extLst>
      <p:ext uri="{BB962C8B-B14F-4D97-AF65-F5344CB8AC3E}">
        <p14:creationId xmlns:p14="http://schemas.microsoft.com/office/powerpoint/2010/main" val="22505054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Small Grains</a:t>
            </a:r>
            <a:endParaRPr lang="en-US" dirty="0"/>
          </a:p>
        </p:txBody>
      </p:sp>
      <p:sp>
        <p:nvSpPr>
          <p:cNvPr id="3" name="Content Placeholder 2"/>
          <p:cNvSpPr>
            <a:spLocks noGrp="1"/>
          </p:cNvSpPr>
          <p:nvPr>
            <p:ph idx="1"/>
            <p:custDataLst>
              <p:tags r:id="rId2"/>
            </p:custDataLst>
          </p:nvPr>
        </p:nvSpPr>
        <p:spPr>
          <a:xfrm>
            <a:off x="0" y="1600200"/>
            <a:ext cx="5335721" cy="4601463"/>
          </a:xfrm>
          <a:solidFill>
            <a:srgbClr val="C9AA77">
              <a:alpha val="61000"/>
            </a:srgbClr>
          </a:solidFill>
        </p:spPr>
        <p:txBody>
          <a:bodyPr>
            <a:normAutofit lnSpcReduction="10000"/>
          </a:bodyPr>
          <a:lstStyle/>
          <a:p>
            <a:pPr marL="695325" indent="-571500">
              <a:buFont typeface="+mj-lt"/>
              <a:buAutoNum type="romanUcPeriod"/>
            </a:pPr>
            <a:endParaRPr lang="en-US" sz="200" dirty="0" smtClean="0"/>
          </a:p>
          <a:p>
            <a:pPr marL="695325" indent="-571500">
              <a:buFont typeface="+mj-lt"/>
              <a:buAutoNum type="romanUcPeriod"/>
            </a:pPr>
            <a:r>
              <a:rPr lang="en-US" dirty="0" smtClean="0">
                <a:solidFill>
                  <a:schemeClr val="tx1">
                    <a:lumMod val="50000"/>
                    <a:lumOff val="50000"/>
                  </a:schemeClr>
                </a:solidFill>
              </a:rPr>
              <a:t>Introduction</a:t>
            </a:r>
          </a:p>
          <a:p>
            <a:pPr marL="695325" indent="-571500">
              <a:buAutoNum type="romanUcPeriod" startAt="2"/>
            </a:pPr>
            <a:r>
              <a:rPr lang="en-US" dirty="0" smtClean="0">
                <a:solidFill>
                  <a:schemeClr val="tx1">
                    <a:lumMod val="50000"/>
                    <a:lumOff val="50000"/>
                  </a:schemeClr>
                </a:solidFill>
              </a:rPr>
              <a:t>Planting</a:t>
            </a:r>
          </a:p>
          <a:p>
            <a:pPr marL="695325" indent="-571500">
              <a:buAutoNum type="romanUcPeriod" startAt="2"/>
            </a:pPr>
            <a:r>
              <a:rPr lang="en-US" dirty="0" smtClean="0">
                <a:solidFill>
                  <a:schemeClr val="tx1">
                    <a:lumMod val="50000"/>
                    <a:lumOff val="50000"/>
                  </a:schemeClr>
                </a:solidFill>
              </a:rPr>
              <a:t>Weed management</a:t>
            </a:r>
          </a:p>
          <a:p>
            <a:pPr marL="695325" indent="-571500">
              <a:buAutoNum type="romanUcPeriod" startAt="2"/>
            </a:pPr>
            <a:r>
              <a:rPr lang="en-US" dirty="0" smtClean="0">
                <a:solidFill>
                  <a:schemeClr val="tx1">
                    <a:lumMod val="50000"/>
                    <a:lumOff val="50000"/>
                  </a:schemeClr>
                </a:solidFill>
              </a:rPr>
              <a:t>Disease management</a:t>
            </a:r>
          </a:p>
          <a:p>
            <a:pPr marL="695325" indent="-571500">
              <a:buAutoNum type="romanUcPeriod" startAt="2"/>
            </a:pPr>
            <a:r>
              <a:rPr lang="en-US" dirty="0" smtClean="0">
                <a:solidFill>
                  <a:schemeClr val="tx1">
                    <a:lumMod val="50000"/>
                    <a:lumOff val="50000"/>
                  </a:schemeClr>
                </a:solidFill>
              </a:rPr>
              <a:t>Insect pest </a:t>
            </a:r>
            <a:r>
              <a:rPr lang="en-US" dirty="0">
                <a:solidFill>
                  <a:schemeClr val="tx1">
                    <a:lumMod val="50000"/>
                    <a:lumOff val="50000"/>
                  </a:schemeClr>
                </a:solidFill>
              </a:rPr>
              <a:t>m</a:t>
            </a:r>
            <a:r>
              <a:rPr lang="en-US" dirty="0" smtClean="0">
                <a:solidFill>
                  <a:schemeClr val="tx1">
                    <a:lumMod val="50000"/>
                    <a:lumOff val="50000"/>
                  </a:schemeClr>
                </a:solidFill>
              </a:rPr>
              <a:t>anagement</a:t>
            </a:r>
          </a:p>
          <a:p>
            <a:pPr marL="695325" indent="-571500">
              <a:buAutoNum type="romanUcPeriod" startAt="2"/>
            </a:pPr>
            <a:r>
              <a:rPr lang="en-US" dirty="0" smtClean="0">
                <a:solidFill>
                  <a:schemeClr val="tx1">
                    <a:lumMod val="50000"/>
                    <a:lumOff val="50000"/>
                  </a:schemeClr>
                </a:solidFill>
              </a:rPr>
              <a:t>Fertility management</a:t>
            </a:r>
          </a:p>
          <a:p>
            <a:pPr marL="695325" indent="-571500">
              <a:buAutoNum type="romanUcPeriod" startAt="2"/>
            </a:pPr>
            <a:r>
              <a:rPr lang="en-US" dirty="0" smtClean="0">
                <a:solidFill>
                  <a:schemeClr val="tx1">
                    <a:lumMod val="50000"/>
                    <a:lumOff val="50000"/>
                  </a:schemeClr>
                </a:solidFill>
              </a:rPr>
              <a:t> Harvest and storage</a:t>
            </a:r>
          </a:p>
          <a:p>
            <a:pPr marL="695325" indent="-571500">
              <a:buAutoNum type="romanUcPeriod" startAt="2"/>
            </a:pPr>
            <a:r>
              <a:rPr lang="en-US" dirty="0"/>
              <a:t> </a:t>
            </a:r>
            <a:r>
              <a:rPr lang="en-US" dirty="0" smtClean="0"/>
              <a:t>Marketing</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6666" t="21111" r="34398"/>
          <a:stretch/>
        </p:blipFill>
        <p:spPr>
          <a:xfrm>
            <a:off x="5335721" y="1600200"/>
            <a:ext cx="3805231" cy="4601462"/>
          </a:xfrm>
          <a:prstGeom prst="rect">
            <a:avLst/>
          </a:prstGeom>
        </p:spPr>
      </p:pic>
    </p:spTree>
    <p:extLst>
      <p:ext uri="{BB962C8B-B14F-4D97-AF65-F5344CB8AC3E}">
        <p14:creationId xmlns:p14="http://schemas.microsoft.com/office/powerpoint/2010/main" val="7558651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Grain Quality</a:t>
            </a:r>
            <a:endParaRPr lang="en-US" dirty="0"/>
          </a:p>
        </p:txBody>
      </p:sp>
      <p:sp>
        <p:nvSpPr>
          <p:cNvPr id="3" name="Content Placeholder 2"/>
          <p:cNvSpPr>
            <a:spLocks noGrp="1"/>
          </p:cNvSpPr>
          <p:nvPr>
            <p:ph idx="1"/>
            <p:custDataLst>
              <p:tags r:id="rId2"/>
            </p:custDataLst>
          </p:nvPr>
        </p:nvSpPr>
        <p:spPr>
          <a:xfrm>
            <a:off x="152400" y="1600200"/>
            <a:ext cx="3886200" cy="4525963"/>
          </a:xfrm>
        </p:spPr>
        <p:txBody>
          <a:bodyPr/>
          <a:lstStyle/>
          <a:p>
            <a:pPr marL="0" indent="0">
              <a:buNone/>
            </a:pPr>
            <a:r>
              <a:rPr lang="en-US" dirty="0" smtClean="0"/>
              <a:t>Quality Parameters:</a:t>
            </a:r>
          </a:p>
          <a:p>
            <a:endParaRPr lang="en-US" dirty="0" smtClean="0"/>
          </a:p>
          <a:p>
            <a:r>
              <a:rPr lang="en-US" dirty="0" smtClean="0"/>
              <a:t>Pre-harvest sprouting</a:t>
            </a:r>
          </a:p>
          <a:p>
            <a:r>
              <a:rPr lang="en-US" dirty="0" smtClean="0"/>
              <a:t>Protein</a:t>
            </a:r>
          </a:p>
          <a:p>
            <a:r>
              <a:rPr lang="en-US" dirty="0"/>
              <a:t>Vomitoxin </a:t>
            </a:r>
            <a:r>
              <a:rPr lang="en-US" dirty="0" smtClean="0"/>
              <a:t>content</a:t>
            </a:r>
          </a:p>
          <a:p>
            <a:pPr marL="0" indent="0">
              <a:buNone/>
            </a:pPr>
            <a:endParaRPr lang="en-US" dirty="0"/>
          </a:p>
          <a:p>
            <a:pPr marL="0" indent="0">
              <a:buNone/>
            </a:pPr>
            <a:endParaRPr lang="en-US" u="sng" dirty="0" smtClean="0"/>
          </a:p>
        </p:txBody>
      </p:sp>
      <p:pic>
        <p:nvPicPr>
          <p:cNvPr id="4"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0171" y="2438400"/>
            <a:ext cx="4546629" cy="3048000"/>
          </a:xfrm>
          <a:prstGeom prst="rect">
            <a:avLst/>
          </a:prstGeom>
        </p:spPr>
      </p:pic>
    </p:spTree>
    <p:extLst>
      <p:ext uri="{BB962C8B-B14F-4D97-AF65-F5344CB8AC3E}">
        <p14:creationId xmlns:p14="http://schemas.microsoft.com/office/powerpoint/2010/main" val="217667084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Selling Organic Grain</a:t>
            </a:r>
            <a:endParaRPr lang="en-US" dirty="0"/>
          </a:p>
        </p:txBody>
      </p:sp>
      <p:sp>
        <p:nvSpPr>
          <p:cNvPr id="3" name="Content Placeholder 2"/>
          <p:cNvSpPr>
            <a:spLocks noGrp="1"/>
          </p:cNvSpPr>
          <p:nvPr>
            <p:ph idx="1"/>
            <p:custDataLst>
              <p:tags r:id="rId2"/>
            </p:custDataLst>
          </p:nvPr>
        </p:nvSpPr>
        <p:spPr>
          <a:xfrm>
            <a:off x="457200" y="1600200"/>
            <a:ext cx="8229600" cy="4525963"/>
          </a:xfrm>
        </p:spPr>
        <p:txBody>
          <a:bodyPr/>
          <a:lstStyle/>
          <a:p>
            <a:pPr marL="0" indent="0" algn="ctr">
              <a:buNone/>
            </a:pPr>
            <a:r>
              <a:rPr lang="en-US" dirty="0" smtClean="0"/>
              <a:t>Marketing occurs on individual basis</a:t>
            </a:r>
            <a:endParaRPr lang="en-US" dirty="0"/>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8889"/>
          <a:stretch/>
        </p:blipFill>
        <p:spPr>
          <a:xfrm rot="5400000">
            <a:off x="2552699" y="2564606"/>
            <a:ext cx="4038600" cy="3786189"/>
          </a:xfrm>
          <a:prstGeom prst="rect">
            <a:avLst/>
          </a:prstGeom>
        </p:spPr>
      </p:pic>
    </p:spTree>
    <p:extLst>
      <p:ext uri="{BB962C8B-B14F-4D97-AF65-F5344CB8AC3E}">
        <p14:creationId xmlns:p14="http://schemas.microsoft.com/office/powerpoint/2010/main" val="58699936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smtClean="0"/>
              <a:t>Alternative Small Grain Crops</a:t>
            </a:r>
            <a:br>
              <a:rPr lang="en-US" dirty="0" smtClean="0"/>
            </a:br>
            <a:r>
              <a:rPr lang="en-US" dirty="0" smtClean="0"/>
              <a:t>“Ancient Grains”</a:t>
            </a:r>
            <a:endParaRPr lang="en-US" dirty="0"/>
          </a:p>
        </p:txBody>
      </p:sp>
      <p:pic>
        <p:nvPicPr>
          <p:cNvPr id="3074" name="Picture 2" descr="Image result for spelt .gov"/>
          <p:cNvPicPr>
            <a:picLocks noChangeAspect="1" noChangeArrowheads="1"/>
          </p:cNvPicPr>
          <p:nvPr/>
        </p:nvPicPr>
        <p:blipFill rotWithShape="1">
          <a:blip r:embed="rId4">
            <a:extLst>
              <a:ext uri="{28A0092B-C50C-407E-A947-70E740481C1C}">
                <a14:useLocalDpi xmlns:a14="http://schemas.microsoft.com/office/drawing/2010/main" val="0"/>
              </a:ext>
            </a:extLst>
          </a:blip>
          <a:srcRect l="30076"/>
          <a:stretch/>
        </p:blipFill>
        <p:spPr bwMode="auto">
          <a:xfrm>
            <a:off x="2189291" y="1942246"/>
            <a:ext cx="4765417" cy="38366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955484" y="5807819"/>
            <a:ext cx="1233030" cy="707886"/>
          </a:xfrm>
          <a:prstGeom prst="rect">
            <a:avLst/>
          </a:prstGeom>
        </p:spPr>
        <p:txBody>
          <a:bodyPr wrap="none">
            <a:spAutoFit/>
          </a:bodyPr>
          <a:lstStyle/>
          <a:p>
            <a:r>
              <a:rPr lang="en-US" sz="4000" dirty="0" smtClean="0">
                <a:solidFill>
                  <a:srgbClr val="800000"/>
                </a:solidFill>
              </a:rPr>
              <a:t>Spelt</a:t>
            </a:r>
            <a:endParaRPr lang="en-US" sz="4000" dirty="0">
              <a:solidFill>
                <a:srgbClr val="800000"/>
              </a:solidFill>
            </a:endParaRPr>
          </a:p>
        </p:txBody>
      </p:sp>
    </p:spTree>
    <p:extLst>
      <p:ext uri="{BB962C8B-B14F-4D97-AF65-F5344CB8AC3E}">
        <p14:creationId xmlns:p14="http://schemas.microsoft.com/office/powerpoint/2010/main" val="31118250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
          <p:cNvSpPr>
            <a:spLocks noGrp="1"/>
          </p:cNvSpPr>
          <p:nvPr>
            <p:ph idx="1"/>
            <p:custDataLst>
              <p:tags r:id="rId1"/>
            </p:custDataLst>
          </p:nvPr>
        </p:nvSpPr>
        <p:spPr>
          <a:xfrm>
            <a:off x="381000" y="3124200"/>
            <a:ext cx="3810000" cy="3352800"/>
          </a:xfrm>
        </p:spPr>
        <p:txBody>
          <a:bodyPr/>
          <a:lstStyle/>
          <a:p>
            <a:pPr marL="0" indent="0">
              <a:buNone/>
            </a:pPr>
            <a:r>
              <a:rPr lang="en-US" dirty="0" smtClean="0"/>
              <a:t>B. Weed control</a:t>
            </a:r>
          </a:p>
          <a:p>
            <a:pPr marL="520700" indent="-520700">
              <a:buNone/>
            </a:pPr>
            <a:r>
              <a:rPr lang="en-US" dirty="0" smtClean="0"/>
              <a:t>C. Soil organic matter building</a:t>
            </a:r>
          </a:p>
        </p:txBody>
      </p:sp>
      <p:pic>
        <p:nvPicPr>
          <p:cNvPr id="3" name="Picture 2"/>
          <p:cNvPicPr>
            <a:picLocks noChangeAspect="1"/>
          </p:cNvPicPr>
          <p:nvPr>
            <p:custDataLst>
              <p:tags r:id="rId2"/>
            </p:custDataLst>
          </p:nvPr>
        </p:nvPicPr>
        <p:blipFill rotWithShape="1">
          <a:blip r:embed="rId6" cstate="print">
            <a:extLst>
              <a:ext uri="{28A0092B-C50C-407E-A947-70E740481C1C}">
                <a14:useLocalDpi xmlns:a14="http://schemas.microsoft.com/office/drawing/2010/main" val="0"/>
              </a:ext>
            </a:extLst>
          </a:blip>
          <a:srcRect l="9271"/>
          <a:stretch/>
        </p:blipFill>
        <p:spPr>
          <a:xfrm>
            <a:off x="5105398" y="380997"/>
            <a:ext cx="3900750" cy="5730794"/>
          </a:xfrm>
          <a:prstGeom prst="rect">
            <a:avLst/>
          </a:prstGeom>
          <a:ln>
            <a:noFill/>
          </a:ln>
          <a:effectLst>
            <a:outerShdw blurRad="292100" dist="139700" dir="2700000" algn="tl" rotWithShape="0">
              <a:srgbClr val="333333">
                <a:alpha val="65000"/>
              </a:srgbClr>
            </a:outerShdw>
          </a:effectLst>
        </p:spPr>
      </p:pic>
      <p:sp>
        <p:nvSpPr>
          <p:cNvPr id="6" name="Title 1"/>
          <p:cNvSpPr>
            <a:spLocks noGrp="1"/>
          </p:cNvSpPr>
          <p:nvPr>
            <p:ph type="title"/>
            <p:custDataLst>
              <p:tags r:id="rId3"/>
            </p:custDataLst>
          </p:nvPr>
        </p:nvSpPr>
        <p:spPr>
          <a:xfrm>
            <a:off x="381000" y="381000"/>
            <a:ext cx="4572000" cy="2438400"/>
          </a:xfrm>
        </p:spPr>
        <p:txBody>
          <a:bodyPr>
            <a:normAutofit fontScale="90000"/>
          </a:bodyPr>
          <a:lstStyle/>
          <a:p>
            <a:r>
              <a:rPr lang="en-US" dirty="0" smtClean="0"/>
              <a:t>Why Include Small Grains in Transition to Organic Systems?</a:t>
            </a:r>
            <a:endParaRPr lang="en-US" dirty="0"/>
          </a:p>
        </p:txBody>
      </p:sp>
    </p:spTree>
    <p:extLst>
      <p:ext uri="{BB962C8B-B14F-4D97-AF65-F5344CB8AC3E}">
        <p14:creationId xmlns:p14="http://schemas.microsoft.com/office/powerpoint/2010/main" val="105497793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smtClean="0"/>
              <a:t>Alternative Small Grain Crops</a:t>
            </a:r>
            <a:br>
              <a:rPr lang="en-US" dirty="0" smtClean="0"/>
            </a:br>
            <a:r>
              <a:rPr lang="en-US" dirty="0" smtClean="0"/>
              <a:t>“Ancient Grains”</a:t>
            </a:r>
            <a:endParaRPr lang="en-US" dirty="0"/>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4167" t="10000" r="18333" b="10000"/>
          <a:stretch/>
        </p:blipFill>
        <p:spPr>
          <a:xfrm>
            <a:off x="2162653" y="1828800"/>
            <a:ext cx="4818693" cy="4281986"/>
          </a:xfrm>
          <a:prstGeom prst="rect">
            <a:avLst/>
          </a:prstGeom>
        </p:spPr>
      </p:pic>
      <p:sp>
        <p:nvSpPr>
          <p:cNvPr id="6" name="Rectangle 5"/>
          <p:cNvSpPr/>
          <p:nvPr/>
        </p:nvSpPr>
        <p:spPr>
          <a:xfrm>
            <a:off x="3694034" y="6073020"/>
            <a:ext cx="1755930" cy="707886"/>
          </a:xfrm>
          <a:prstGeom prst="rect">
            <a:avLst/>
          </a:prstGeom>
        </p:spPr>
        <p:txBody>
          <a:bodyPr wrap="none">
            <a:spAutoFit/>
          </a:bodyPr>
          <a:lstStyle/>
          <a:p>
            <a:r>
              <a:rPr lang="en-US" sz="4000" dirty="0" smtClean="0">
                <a:solidFill>
                  <a:srgbClr val="800000"/>
                </a:solidFill>
              </a:rPr>
              <a:t>Einkorn</a:t>
            </a:r>
            <a:endParaRPr lang="en-US" sz="4000" dirty="0">
              <a:solidFill>
                <a:srgbClr val="800000"/>
              </a:solidFill>
            </a:endParaRPr>
          </a:p>
        </p:txBody>
      </p:sp>
    </p:spTree>
    <p:extLst>
      <p:ext uri="{BB962C8B-B14F-4D97-AF65-F5344CB8AC3E}">
        <p14:creationId xmlns:p14="http://schemas.microsoft.com/office/powerpoint/2010/main" val="30148064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60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Conclusions</a:t>
            </a:r>
            <a:endParaRPr lang="en-US" dirty="0"/>
          </a:p>
        </p:txBody>
      </p:sp>
      <p:sp>
        <p:nvSpPr>
          <p:cNvPr id="3" name="Content Placeholder 2"/>
          <p:cNvSpPr>
            <a:spLocks noGrp="1"/>
          </p:cNvSpPr>
          <p:nvPr>
            <p:ph idx="1"/>
            <p:custDataLst>
              <p:tags r:id="rId2"/>
            </p:custDataLst>
          </p:nvPr>
        </p:nvSpPr>
        <p:spPr>
          <a:xfrm>
            <a:off x="457200" y="2514600"/>
            <a:ext cx="8229600" cy="3611563"/>
          </a:xfrm>
        </p:spPr>
        <p:txBody>
          <a:bodyPr/>
          <a:lstStyle/>
          <a:p>
            <a:pPr algn="ctr"/>
            <a:r>
              <a:rPr lang="en-US" dirty="0" smtClean="0"/>
              <a:t>Life cycle diversity</a:t>
            </a:r>
          </a:p>
          <a:p>
            <a:pPr algn="ctr"/>
            <a:r>
              <a:rPr lang="en-US" dirty="0" smtClean="0"/>
              <a:t>Competitive with weeds</a:t>
            </a:r>
          </a:p>
          <a:p>
            <a:pPr algn="ctr"/>
            <a:r>
              <a:rPr lang="en-US" dirty="0" smtClean="0"/>
              <a:t>Efficient nutrient users</a:t>
            </a:r>
          </a:p>
          <a:p>
            <a:pPr algn="ctr"/>
            <a:r>
              <a:rPr lang="en-US" dirty="0" smtClean="0"/>
              <a:t>Diverse end uses</a:t>
            </a:r>
          </a:p>
          <a:p>
            <a:pPr algn="ctr"/>
            <a:endParaRPr lang="en-US" dirty="0"/>
          </a:p>
        </p:txBody>
      </p:sp>
    </p:spTree>
    <p:extLst>
      <p:ext uri="{BB962C8B-B14F-4D97-AF65-F5344CB8AC3E}">
        <p14:creationId xmlns:p14="http://schemas.microsoft.com/office/powerpoint/2010/main" val="371889695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Small Grains</a:t>
            </a:r>
            <a:endParaRPr lang="en-US" dirty="0"/>
          </a:p>
        </p:txBody>
      </p:sp>
      <p:sp>
        <p:nvSpPr>
          <p:cNvPr id="3" name="Content Placeholder 2"/>
          <p:cNvSpPr>
            <a:spLocks noGrp="1"/>
          </p:cNvSpPr>
          <p:nvPr>
            <p:ph idx="1"/>
            <p:custDataLst>
              <p:tags r:id="rId2"/>
            </p:custDataLst>
          </p:nvPr>
        </p:nvSpPr>
        <p:spPr>
          <a:xfrm>
            <a:off x="0" y="1600200"/>
            <a:ext cx="5335721" cy="4601463"/>
          </a:xfrm>
          <a:solidFill>
            <a:srgbClr val="C9AA77">
              <a:alpha val="61000"/>
            </a:srgbClr>
          </a:solidFill>
        </p:spPr>
        <p:txBody>
          <a:bodyPr>
            <a:normAutofit lnSpcReduction="10000"/>
          </a:bodyPr>
          <a:lstStyle/>
          <a:p>
            <a:pPr marL="695325" indent="-571500">
              <a:buFont typeface="+mj-lt"/>
              <a:buAutoNum type="romanUcPeriod"/>
            </a:pPr>
            <a:endParaRPr lang="en-US" sz="200" dirty="0" smtClean="0"/>
          </a:p>
          <a:p>
            <a:pPr marL="695325" indent="-571500">
              <a:buFont typeface="+mj-lt"/>
              <a:buAutoNum type="romanUcPeriod"/>
            </a:pPr>
            <a:r>
              <a:rPr lang="en-US" dirty="0" smtClean="0">
                <a:solidFill>
                  <a:schemeClr val="tx1">
                    <a:lumMod val="50000"/>
                    <a:lumOff val="50000"/>
                  </a:schemeClr>
                </a:solidFill>
              </a:rPr>
              <a:t>Introduction</a:t>
            </a:r>
          </a:p>
          <a:p>
            <a:pPr marL="695325" indent="-571500">
              <a:buAutoNum type="romanUcPeriod" startAt="2"/>
            </a:pPr>
            <a:r>
              <a:rPr lang="en-US" dirty="0" smtClean="0">
                <a:solidFill>
                  <a:schemeClr val="tx1">
                    <a:lumMod val="50000"/>
                    <a:lumOff val="50000"/>
                  </a:schemeClr>
                </a:solidFill>
              </a:rPr>
              <a:t>Planting</a:t>
            </a:r>
          </a:p>
          <a:p>
            <a:pPr marL="695325" indent="-571500">
              <a:buAutoNum type="romanUcPeriod" startAt="2"/>
            </a:pPr>
            <a:r>
              <a:rPr lang="en-US" dirty="0" smtClean="0">
                <a:solidFill>
                  <a:schemeClr val="tx1">
                    <a:lumMod val="50000"/>
                    <a:lumOff val="50000"/>
                  </a:schemeClr>
                </a:solidFill>
              </a:rPr>
              <a:t>Weed management</a:t>
            </a:r>
          </a:p>
          <a:p>
            <a:pPr marL="695325" indent="-571500">
              <a:buAutoNum type="romanUcPeriod" startAt="2"/>
            </a:pPr>
            <a:r>
              <a:rPr lang="en-US" dirty="0" smtClean="0">
                <a:solidFill>
                  <a:schemeClr val="tx1">
                    <a:lumMod val="50000"/>
                    <a:lumOff val="50000"/>
                  </a:schemeClr>
                </a:solidFill>
              </a:rPr>
              <a:t>Disease management</a:t>
            </a:r>
          </a:p>
          <a:p>
            <a:pPr marL="695325" indent="-571500">
              <a:buAutoNum type="romanUcPeriod" startAt="2"/>
            </a:pPr>
            <a:r>
              <a:rPr lang="en-US" dirty="0" smtClean="0">
                <a:solidFill>
                  <a:schemeClr val="tx1">
                    <a:lumMod val="50000"/>
                    <a:lumOff val="50000"/>
                  </a:schemeClr>
                </a:solidFill>
              </a:rPr>
              <a:t>Insect pest </a:t>
            </a:r>
            <a:r>
              <a:rPr lang="en-US" dirty="0">
                <a:solidFill>
                  <a:schemeClr val="tx1">
                    <a:lumMod val="50000"/>
                    <a:lumOff val="50000"/>
                  </a:schemeClr>
                </a:solidFill>
              </a:rPr>
              <a:t>m</a:t>
            </a:r>
            <a:r>
              <a:rPr lang="en-US" dirty="0" smtClean="0">
                <a:solidFill>
                  <a:schemeClr val="tx1">
                    <a:lumMod val="50000"/>
                    <a:lumOff val="50000"/>
                  </a:schemeClr>
                </a:solidFill>
              </a:rPr>
              <a:t>anagement</a:t>
            </a:r>
          </a:p>
          <a:p>
            <a:pPr marL="695325" indent="-571500">
              <a:buAutoNum type="romanUcPeriod" startAt="2"/>
            </a:pPr>
            <a:r>
              <a:rPr lang="en-US" dirty="0" smtClean="0">
                <a:solidFill>
                  <a:schemeClr val="tx1">
                    <a:lumMod val="50000"/>
                    <a:lumOff val="50000"/>
                  </a:schemeClr>
                </a:solidFill>
              </a:rPr>
              <a:t>Fertility management</a:t>
            </a:r>
          </a:p>
          <a:p>
            <a:pPr marL="695325" indent="-571500">
              <a:buAutoNum type="romanUcPeriod" startAt="2"/>
            </a:pPr>
            <a:r>
              <a:rPr lang="en-US" dirty="0" smtClean="0">
                <a:solidFill>
                  <a:schemeClr val="tx1">
                    <a:lumMod val="50000"/>
                    <a:lumOff val="50000"/>
                  </a:schemeClr>
                </a:solidFill>
              </a:rPr>
              <a:t> Harvest and storage</a:t>
            </a:r>
          </a:p>
          <a:p>
            <a:pPr marL="695325" indent="-571500">
              <a:buAutoNum type="romanUcPeriod" startAt="2"/>
            </a:pPr>
            <a:r>
              <a:rPr lang="en-US" dirty="0">
                <a:solidFill>
                  <a:schemeClr val="tx1">
                    <a:lumMod val="50000"/>
                    <a:lumOff val="50000"/>
                  </a:schemeClr>
                </a:solidFill>
              </a:rPr>
              <a:t> </a:t>
            </a:r>
            <a:r>
              <a:rPr lang="en-US" dirty="0" smtClean="0">
                <a:solidFill>
                  <a:schemeClr val="tx1">
                    <a:lumMod val="50000"/>
                    <a:lumOff val="50000"/>
                  </a:schemeClr>
                </a:solidFill>
              </a:rPr>
              <a:t>Marketing</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6666" t="21111" r="34398"/>
          <a:stretch/>
        </p:blipFill>
        <p:spPr>
          <a:xfrm>
            <a:off x="5335721" y="1600200"/>
            <a:ext cx="3805231" cy="4601462"/>
          </a:xfrm>
          <a:prstGeom prst="rect">
            <a:avLst/>
          </a:prstGeom>
        </p:spPr>
      </p:pic>
    </p:spTree>
    <p:extLst>
      <p:ext uri="{BB962C8B-B14F-4D97-AF65-F5344CB8AC3E}">
        <p14:creationId xmlns:p14="http://schemas.microsoft.com/office/powerpoint/2010/main" val="331908483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999401_10201650411613175_475629337_n (1).jpg"/>
          <p:cNvPicPr>
            <a:picLocks noChangeAspect="1"/>
          </p:cNvPicPr>
          <p:nvPr/>
        </p:nvPicPr>
        <p:blipFill>
          <a:blip r:embed="rId5">
            <a:alphaModFix amt="42000"/>
            <a:extLst>
              <a:ext uri="{28A0092B-C50C-407E-A947-70E740481C1C}">
                <a14:useLocalDpi xmlns:a14="http://schemas.microsoft.com/office/drawing/2010/main" val="0"/>
              </a:ext>
            </a:extLst>
          </a:blip>
          <a:stretch>
            <a:fillRect/>
          </a:stretch>
        </p:blipFill>
        <p:spPr>
          <a:xfrm>
            <a:off x="0" y="9685"/>
            <a:ext cx="9144000" cy="6858000"/>
          </a:xfrm>
          <a:prstGeom prst="rect">
            <a:avLst/>
          </a:prstGeom>
        </p:spPr>
      </p:pic>
      <p:sp>
        <p:nvSpPr>
          <p:cNvPr id="12" name="Title 1"/>
          <p:cNvSpPr txBox="1">
            <a:spLocks/>
          </p:cNvSpPr>
          <p:nvPr>
            <p:custDataLst>
              <p:tags r:id="rId1"/>
            </p:custDataLst>
          </p:nvPr>
        </p:nvSpPr>
        <p:spPr>
          <a:xfrm>
            <a:off x="217004" y="246451"/>
            <a:ext cx="8709991" cy="2752794"/>
          </a:xfrm>
          <a:prstGeom prst="rect">
            <a:avLst/>
          </a:prstGeom>
        </p:spPr>
        <p:txBody>
          <a:bodyPr>
            <a:normAutofit/>
          </a:bodyPr>
          <a:lstStyle>
            <a:lvl1pPr algn="ctr" defTabSz="914400" rtl="0" eaLnBrk="1" latinLnBrk="0" hangingPunct="1">
              <a:spcBef>
                <a:spcPct val="0"/>
              </a:spcBef>
              <a:buNone/>
              <a:defRPr sz="4400" b="0" i="0" u="none" kern="1200">
                <a:solidFill>
                  <a:srgbClr val="800000"/>
                </a:solidFill>
                <a:latin typeface="Arial" panose="020B0604020202020204" pitchFamily="34" charset="0"/>
                <a:ea typeface="+mj-ea"/>
                <a:cs typeface="Arial" panose="020B0604020202020204" pitchFamily="34" charset="0"/>
              </a:defRPr>
            </a:lvl1pPr>
          </a:lstStyle>
          <a:p>
            <a:r>
              <a:rPr lang="en-US" sz="2800" dirty="0" smtClean="0"/>
              <a:t>© 2017 Regents of the University of Minnesota. All rights reserved. </a:t>
            </a:r>
            <a:br>
              <a:rPr lang="en-US" sz="2800" dirty="0" smtClean="0"/>
            </a:br>
            <a:r>
              <a:rPr lang="en-US" sz="2800" dirty="0" smtClean="0"/>
              <a:t>The University of Minnesota is an equal opportunity educator and employer.</a:t>
            </a:r>
            <a:endParaRPr lang="en-US" sz="2800" dirty="0"/>
          </a:p>
        </p:txBody>
      </p:sp>
      <p:sp>
        <p:nvSpPr>
          <p:cNvPr id="13" name="Content Placeholder 2"/>
          <p:cNvSpPr txBox="1">
            <a:spLocks/>
          </p:cNvSpPr>
          <p:nvPr>
            <p:custDataLst>
              <p:tags r:id="rId2"/>
            </p:custDataLst>
          </p:nvPr>
        </p:nvSpPr>
        <p:spPr>
          <a:xfrm>
            <a:off x="609600" y="2445574"/>
            <a:ext cx="8229600" cy="359914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rgbClr val="8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rgbClr val="8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8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800" dirty="0" smtClean="0"/>
              <a:t>This material is based upon work that is supported by the National Institute of Food and Agriculture, U.S. Department of Agriculture, under grant number 2013-51106-21005.</a:t>
            </a:r>
          </a:p>
          <a:p>
            <a:endParaRPr lang="en-US" sz="2400" dirty="0"/>
          </a:p>
        </p:txBody>
      </p:sp>
      <p:pic>
        <p:nvPicPr>
          <p:cNvPr id="14" name="Picture 2" descr="http://nifa.usda.gov/sites/default/files/resource/Powerpt_usda_nifa_centered_rgb_3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7459" y="4952470"/>
            <a:ext cx="4069080" cy="1673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26149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55000" lnSpcReduction="20000"/>
          </a:bodyPr>
          <a:lstStyle/>
          <a:p>
            <a:pPr marL="236538" indent="-236538">
              <a:buNone/>
            </a:pPr>
            <a:r>
              <a:rPr lang="en-US" dirty="0"/>
              <a:t>Bowman, G. (ed.) 2002. Steel in the field: a farmer’s guide to weed management tools. Sustainable Agriculture Network, U.S. Department of Agriculture. Beltsville, MD.</a:t>
            </a:r>
          </a:p>
          <a:p>
            <a:pPr marL="236538" indent="-236538">
              <a:buNone/>
            </a:pPr>
            <a:r>
              <a:rPr lang="en-US" dirty="0" err="1"/>
              <a:t>Beres</a:t>
            </a:r>
            <a:r>
              <a:rPr lang="en-US" dirty="0"/>
              <a:t> et al. 2010. Weed-competitive ability of spring and winter cereals in the Northern Great Plains. Weed Technology 24:108-116</a:t>
            </a:r>
            <a:r>
              <a:rPr lang="en-US" dirty="0" smtClean="0"/>
              <a:t>.</a:t>
            </a:r>
            <a:endParaRPr lang="en-US" dirty="0"/>
          </a:p>
          <a:p>
            <a:pPr marL="236538" indent="-236538">
              <a:buNone/>
            </a:pPr>
            <a:r>
              <a:rPr lang="en-US" dirty="0"/>
              <a:t>Dawson, J. 2017.  Food-grade organic grain production OGRAIN Workshop Jan 2017.  Department of Horticulture, UW Madison</a:t>
            </a:r>
            <a:r>
              <a:rPr lang="en-US" dirty="0" smtClean="0"/>
              <a:t>.</a:t>
            </a:r>
          </a:p>
          <a:p>
            <a:pPr marL="236538" indent="-236538">
              <a:buNone/>
            </a:pPr>
            <a:r>
              <a:rPr lang="en-US" dirty="0" smtClean="0"/>
              <a:t>Kaiser</a:t>
            </a:r>
            <a:r>
              <a:rPr lang="en-US" dirty="0"/>
              <a:t>, D.E., Lamb, J.A., Sims, A., and Wiersma, J. 2013. Nutrient management: fertilizing wheat in Minnesota. AG-FO-3814-C. </a:t>
            </a:r>
            <a:r>
              <a:rPr lang="en-US" dirty="0" smtClean="0"/>
              <a:t>University </a:t>
            </a:r>
            <a:r>
              <a:rPr lang="en-US" dirty="0"/>
              <a:t>of Minnesota Extension. </a:t>
            </a:r>
          </a:p>
          <a:p>
            <a:pPr marL="236538" indent="-236538">
              <a:buNone/>
            </a:pPr>
            <a:r>
              <a:rPr lang="en-US" dirty="0" err="1"/>
              <a:t>Knodel</a:t>
            </a:r>
            <a:r>
              <a:rPr lang="en-US" dirty="0"/>
              <a:t>, J., </a:t>
            </a:r>
            <a:r>
              <a:rPr lang="en-US" dirty="0" err="1"/>
              <a:t>Shanower</a:t>
            </a:r>
            <a:r>
              <a:rPr lang="en-US" dirty="0"/>
              <a:t>, T., and </a:t>
            </a:r>
            <a:r>
              <a:rPr lang="en-US" dirty="0" err="1"/>
              <a:t>Beauzay</a:t>
            </a:r>
            <a:r>
              <a:rPr lang="en-US" dirty="0"/>
              <a:t>, P. 2016. Integrated pest management of wheat stem sawfly in North Dakota. North Dakota State University Extension Service, E1479. </a:t>
            </a:r>
            <a:r>
              <a:rPr lang="en-US" u="sng" dirty="0">
                <a:hlinkClick r:id="rId2"/>
              </a:rPr>
              <a:t>https://www.ag.ndsu.edu/publications/crops/integrated-pest-management-of-wheat-stem-sawfly-in-north-Dakota</a:t>
            </a:r>
            <a:r>
              <a:rPr lang="en-US" dirty="0"/>
              <a:t> </a:t>
            </a:r>
          </a:p>
          <a:p>
            <a:pPr marL="236538" indent="-236538">
              <a:buNone/>
            </a:pPr>
            <a:r>
              <a:rPr lang="en-US" dirty="0" err="1"/>
              <a:t>Mohler</a:t>
            </a:r>
            <a:r>
              <a:rPr lang="en-US" dirty="0"/>
              <a:t>, C.L. and S.E. Johnson (editors).  2009.  Crop Rotation on Organic Farms: A Planning Manual, NRAES 177.  Natural Resource, Agriculture, and Engineering Service</a:t>
            </a:r>
            <a:r>
              <a:rPr lang="en-US" dirty="0" smtClean="0"/>
              <a:t>.</a:t>
            </a:r>
            <a:endParaRPr lang="en-US" dirty="0"/>
          </a:p>
        </p:txBody>
      </p:sp>
    </p:spTree>
    <p:extLst>
      <p:ext uri="{BB962C8B-B14F-4D97-AF65-F5344CB8AC3E}">
        <p14:creationId xmlns:p14="http://schemas.microsoft.com/office/powerpoint/2010/main" val="332080159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(cont.)</a:t>
            </a:r>
            <a:endParaRPr lang="en-US" dirty="0"/>
          </a:p>
        </p:txBody>
      </p:sp>
      <p:sp>
        <p:nvSpPr>
          <p:cNvPr id="3" name="Content Placeholder 2"/>
          <p:cNvSpPr>
            <a:spLocks noGrp="1"/>
          </p:cNvSpPr>
          <p:nvPr>
            <p:ph idx="1"/>
          </p:nvPr>
        </p:nvSpPr>
        <p:spPr/>
        <p:txBody>
          <a:bodyPr>
            <a:normAutofit fontScale="47500" lnSpcReduction="20000"/>
          </a:bodyPr>
          <a:lstStyle/>
          <a:p>
            <a:pPr marL="236538" indent="-236538">
              <a:buNone/>
            </a:pPr>
            <a:r>
              <a:rPr lang="en-US" dirty="0"/>
              <a:t>Moncada, K.M. and </a:t>
            </a:r>
            <a:r>
              <a:rPr lang="en-US" dirty="0" err="1"/>
              <a:t>Sheaffer</a:t>
            </a:r>
            <a:r>
              <a:rPr lang="en-US" dirty="0"/>
              <a:t>, C.C. 2010. Risk management guide for organic producers. University of Minnesota, St. Paul, MN.</a:t>
            </a:r>
          </a:p>
          <a:p>
            <a:pPr marL="236538" indent="-236538">
              <a:buNone/>
            </a:pPr>
            <a:r>
              <a:rPr lang="en-US" dirty="0"/>
              <a:t>Simmons, S., </a:t>
            </a:r>
            <a:r>
              <a:rPr lang="en-US" dirty="0" err="1"/>
              <a:t>Oelke</a:t>
            </a:r>
            <a:r>
              <a:rPr lang="en-US" dirty="0"/>
              <a:t>, E., and Anderson, P. Growth and development guide for spring wheat. University of Minnesota Extension. </a:t>
            </a:r>
            <a:r>
              <a:rPr lang="en-US" u="sng" dirty="0">
                <a:hlinkClick r:id="rId2"/>
              </a:rPr>
              <a:t>https://www.extension.umn.edu/agriculture/small-grains/growth-and-development/spring-wheat/</a:t>
            </a:r>
            <a:endParaRPr lang="en-US" dirty="0"/>
          </a:p>
          <a:p>
            <a:pPr marL="236538" indent="-236538">
              <a:buNone/>
            </a:pPr>
            <a:r>
              <a:rPr lang="en-US" dirty="0"/>
              <a:t>Tallman, S. 2011. Disease and insect management in organic small grains. National Sustainable Agriculture Information Service (ATTRA). http://foodsystems.msu.edu/uploads/files/disease-and-insect-management-in-organic-small-grains.pdf</a:t>
            </a:r>
          </a:p>
          <a:p>
            <a:pPr marL="236538" indent="-236538">
              <a:buNone/>
            </a:pPr>
            <a:r>
              <a:rPr lang="en-US" dirty="0"/>
              <a:t>Wiersma, J., K. Moncada, and M. </a:t>
            </a:r>
            <a:r>
              <a:rPr lang="en-US" dirty="0" err="1"/>
              <a:t>Brakke</a:t>
            </a:r>
            <a:r>
              <a:rPr lang="en-US" dirty="0"/>
              <a:t>.  2010.  Small Grains.  Chapter 11 in Risk Management for Organic Producers. Moncada, K. and C. </a:t>
            </a:r>
            <a:r>
              <a:rPr lang="en-US" dirty="0" err="1"/>
              <a:t>Sheaffer</a:t>
            </a:r>
            <a:r>
              <a:rPr lang="en-US" dirty="0"/>
              <a:t>, editors.  University of Minnesota, St. Paul, MN.</a:t>
            </a:r>
          </a:p>
          <a:p>
            <a:pPr marL="236538" indent="-236538">
              <a:buNone/>
            </a:pPr>
            <a:r>
              <a:rPr lang="en-US" dirty="0"/>
              <a:t>Wiersma, J.J., </a:t>
            </a:r>
            <a:r>
              <a:rPr lang="en-US" dirty="0" err="1"/>
              <a:t>Durgan</a:t>
            </a:r>
            <a:r>
              <a:rPr lang="en-US" dirty="0"/>
              <a:t>, B.R., Hollingsworth, C., </a:t>
            </a:r>
            <a:r>
              <a:rPr lang="en-US" dirty="0" err="1"/>
              <a:t>MacRae</a:t>
            </a:r>
            <a:r>
              <a:rPr lang="en-US" dirty="0"/>
              <a:t>, I.V., and </a:t>
            </a:r>
            <a:r>
              <a:rPr lang="en-US" dirty="0" err="1"/>
              <a:t>Rehm</a:t>
            </a:r>
            <a:r>
              <a:rPr lang="en-US" dirty="0"/>
              <a:t>, G. 2012. Winter wheat in Minnesota. Small Grains Production. University of Minnesota Extension. </a:t>
            </a:r>
            <a:r>
              <a:rPr lang="en-US" u="sng" dirty="0">
                <a:hlinkClick r:id="rId3"/>
              </a:rPr>
              <a:t>https://www.extension.umn.edu/agriculture/small-grains/production-guides-and-cropping-systems/winter-wheat-in-minnesota/</a:t>
            </a:r>
            <a:r>
              <a:rPr lang="en-US" dirty="0"/>
              <a:t> </a:t>
            </a:r>
          </a:p>
          <a:p>
            <a:pPr marL="236538" indent="-236538">
              <a:buNone/>
            </a:pPr>
            <a:r>
              <a:rPr lang="en-US" dirty="0"/>
              <a:t>Wiersma, J.J., and J.K. Ransom (editors). 2005. Small Grains Field Guide. University of Minnesota Extension Service, St. Paul, MN and North Dakota State University Extension Service, Fargo, ND. </a:t>
            </a:r>
          </a:p>
          <a:p>
            <a:pPr marL="236538" indent="-236538">
              <a:buNone/>
            </a:pPr>
            <a:endParaRPr lang="en-US" dirty="0"/>
          </a:p>
          <a:p>
            <a:pPr marL="0" indent="0">
              <a:buNone/>
            </a:pPr>
            <a:endParaRPr lang="en-US" dirty="0"/>
          </a:p>
        </p:txBody>
      </p:sp>
    </p:spTree>
    <p:extLst>
      <p:ext uri="{BB962C8B-B14F-4D97-AF65-F5344CB8AC3E}">
        <p14:creationId xmlns:p14="http://schemas.microsoft.com/office/powerpoint/2010/main" val="1591434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smtClean="0"/>
              <a:t>Small Grains Competitiveness</a:t>
            </a:r>
            <a:br>
              <a:rPr lang="en-US" dirty="0" smtClean="0"/>
            </a:br>
            <a:r>
              <a:rPr lang="en-US" dirty="0" smtClean="0"/>
              <a:t>with Weeds</a:t>
            </a:r>
            <a:endParaRPr lang="en-US" dirty="0"/>
          </a:p>
        </p:txBody>
      </p:sp>
      <p:sp>
        <p:nvSpPr>
          <p:cNvPr id="3" name="Content Placeholder 2"/>
          <p:cNvSpPr>
            <a:spLocks noGrp="1"/>
          </p:cNvSpPr>
          <p:nvPr>
            <p:ph idx="1"/>
            <p:custDataLst>
              <p:tags r:id="rId2"/>
            </p:custDataLst>
          </p:nvPr>
        </p:nvSpPr>
        <p:spPr>
          <a:xfrm>
            <a:off x="710380" y="1828800"/>
            <a:ext cx="7723239" cy="4525963"/>
          </a:xfrm>
        </p:spPr>
        <p:txBody>
          <a:bodyPr>
            <a:normAutofit/>
          </a:bodyPr>
          <a:lstStyle/>
          <a:p>
            <a:pPr marL="0" indent="0">
              <a:buNone/>
            </a:pPr>
            <a:r>
              <a:rPr lang="en-US" sz="3600" dirty="0" smtClean="0"/>
              <a:t>Rye = triticale &gt; barley = oat &gt; wheat</a:t>
            </a:r>
            <a:endParaRPr lang="en-US" sz="3600" dirty="0"/>
          </a:p>
        </p:txBody>
      </p:sp>
      <p:pic>
        <p:nvPicPr>
          <p:cNvPr id="4" name="Picture 3"/>
          <p:cNvPicPr>
            <a:picLocks noChangeAspect="1"/>
          </p:cNvPicPr>
          <p:nvPr>
            <p:custDataLst>
              <p:tags r:id="rId3"/>
            </p:custDataLst>
          </p:nvPr>
        </p:nvPicPr>
        <p:blipFill rotWithShape="1">
          <a:blip r:embed="rId9" cstate="print">
            <a:extLst>
              <a:ext uri="{28A0092B-C50C-407E-A947-70E740481C1C}">
                <a14:useLocalDpi xmlns:a14="http://schemas.microsoft.com/office/drawing/2010/main" val="0"/>
              </a:ext>
            </a:extLst>
          </a:blip>
          <a:srcRect l="28332" t="13158" r="18381"/>
          <a:stretch/>
        </p:blipFill>
        <p:spPr>
          <a:xfrm>
            <a:off x="300260" y="2590799"/>
            <a:ext cx="4119340" cy="3796255"/>
          </a:xfrm>
          <a:prstGeom prst="rect">
            <a:avLst/>
          </a:prstGeom>
          <a:ln>
            <a:noFill/>
          </a:ln>
          <a:effectLst>
            <a:outerShdw blurRad="292100" dist="139700" dir="2700000" algn="tl" rotWithShape="0">
              <a:srgbClr val="333333">
                <a:alpha val="65000"/>
              </a:srgbClr>
            </a:outerShdw>
          </a:effectLst>
        </p:spPr>
      </p:pic>
      <p:sp>
        <p:nvSpPr>
          <p:cNvPr id="5" name="TextBox 4"/>
          <p:cNvSpPr txBox="1"/>
          <p:nvPr>
            <p:custDataLst>
              <p:tags r:id="rId4"/>
            </p:custDataLst>
          </p:nvPr>
        </p:nvSpPr>
        <p:spPr>
          <a:xfrm>
            <a:off x="1591643" y="5802279"/>
            <a:ext cx="1536574" cy="584775"/>
          </a:xfrm>
          <a:prstGeom prst="rect">
            <a:avLst/>
          </a:prstGeom>
          <a:noFill/>
        </p:spPr>
        <p:txBody>
          <a:bodyPr wrap="none" rtlCol="0">
            <a:spAutoFit/>
          </a:bodyPr>
          <a:lstStyle/>
          <a:p>
            <a:r>
              <a:rPr lang="en-US" sz="3200" b="1" dirty="0" smtClean="0">
                <a:solidFill>
                  <a:schemeClr val="bg1"/>
                </a:solidFill>
              </a:rPr>
              <a:t>Triticale</a:t>
            </a:r>
            <a:endParaRPr lang="en-US" sz="3200" b="1" dirty="0">
              <a:solidFill>
                <a:schemeClr val="bg1"/>
              </a:solidFill>
            </a:endParaRPr>
          </a:p>
        </p:txBody>
      </p:sp>
      <p:pic>
        <p:nvPicPr>
          <p:cNvPr id="10" name="Picture 9"/>
          <p:cNvPicPr>
            <a:picLocks noChangeAspect="1"/>
          </p:cNvPicPr>
          <p:nvPr>
            <p:custDataLst>
              <p:tags r:id="rId5"/>
            </p:custDataLst>
          </p:nvPr>
        </p:nvPicPr>
        <p:blipFill rotWithShape="1">
          <a:blip r:embed="rId10" cstate="print">
            <a:extLst>
              <a:ext uri="{28A0092B-C50C-407E-A947-70E740481C1C}">
                <a14:useLocalDpi xmlns:a14="http://schemas.microsoft.com/office/drawing/2010/main" val="0"/>
              </a:ext>
            </a:extLst>
          </a:blip>
          <a:srcRect t="28889"/>
          <a:stretch/>
        </p:blipFill>
        <p:spPr>
          <a:xfrm>
            <a:off x="4799979" y="2590800"/>
            <a:ext cx="3969805" cy="3763963"/>
          </a:xfrm>
          <a:prstGeom prst="rect">
            <a:avLst/>
          </a:prstGeom>
          <a:ln>
            <a:noFill/>
          </a:ln>
          <a:effectLst>
            <a:outerShdw blurRad="292100" dist="139700" dir="2700000" algn="tl" rotWithShape="0">
              <a:srgbClr val="333333">
                <a:alpha val="65000"/>
              </a:srgbClr>
            </a:outerShdw>
          </a:effectLst>
        </p:spPr>
      </p:pic>
      <p:sp>
        <p:nvSpPr>
          <p:cNvPr id="7" name="TextBox 6"/>
          <p:cNvSpPr txBox="1"/>
          <p:nvPr>
            <p:custDataLst>
              <p:tags r:id="rId6"/>
            </p:custDataLst>
          </p:nvPr>
        </p:nvSpPr>
        <p:spPr>
          <a:xfrm>
            <a:off x="6122969" y="5769988"/>
            <a:ext cx="1323824" cy="584775"/>
          </a:xfrm>
          <a:prstGeom prst="rect">
            <a:avLst/>
          </a:prstGeom>
          <a:noFill/>
        </p:spPr>
        <p:txBody>
          <a:bodyPr wrap="none" rtlCol="0">
            <a:spAutoFit/>
          </a:bodyPr>
          <a:lstStyle/>
          <a:p>
            <a:r>
              <a:rPr lang="en-US" sz="3200" b="1" dirty="0" smtClean="0">
                <a:solidFill>
                  <a:schemeClr val="bg1"/>
                </a:solidFill>
              </a:rPr>
              <a:t>Wheat</a:t>
            </a:r>
            <a:endParaRPr lang="en-US" sz="3200" b="1" dirty="0">
              <a:solidFill>
                <a:schemeClr val="bg1"/>
              </a:solidFill>
            </a:endParaRPr>
          </a:p>
        </p:txBody>
      </p:sp>
    </p:spTree>
    <p:extLst>
      <p:ext uri="{BB962C8B-B14F-4D97-AF65-F5344CB8AC3E}">
        <p14:creationId xmlns:p14="http://schemas.microsoft.com/office/powerpoint/2010/main" val="5322629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181600" y="381000"/>
            <a:ext cx="3733800" cy="1143000"/>
          </a:xfrm>
        </p:spPr>
        <p:txBody>
          <a:bodyPr/>
          <a:lstStyle/>
          <a:p>
            <a:r>
              <a:rPr lang="en-US" dirty="0" err="1" smtClean="0"/>
              <a:t>Allelopathy</a:t>
            </a:r>
            <a:endParaRPr lang="en-US" dirty="0"/>
          </a:p>
        </p:txBody>
      </p:sp>
      <p:pic>
        <p:nvPicPr>
          <p:cNvPr id="5" name="Picture 4" descr="G:\AGRO\TEXTBOOK\Research pictures\Winter mulch  Roller\06-26-08 Matt Leavitt rolling\IMG_0466.JPG"/>
          <p:cNvPicPr>
            <a:picLocks noChangeAspect="1" noChangeArrowheads="1"/>
          </p:cNvPicPr>
          <p:nvPr>
            <p:custDataLst>
              <p:tags r:id="rId2"/>
            </p:custDataLst>
          </p:nvPr>
        </p:nvPicPr>
        <p:blipFill rotWithShape="1">
          <a:blip r:embed="rId28" cstate="print">
            <a:extLst>
              <a:ext uri="{28A0092B-C50C-407E-A947-70E740481C1C}">
                <a14:useLocalDpi xmlns:a14="http://schemas.microsoft.com/office/drawing/2010/main" val="0"/>
              </a:ext>
            </a:extLst>
          </a:blip>
          <a:srcRect l="27604" t="21596" r="33384" b="16569"/>
          <a:stretch/>
        </p:blipFill>
        <p:spPr bwMode="auto">
          <a:xfrm>
            <a:off x="52306" y="563540"/>
            <a:ext cx="3655466" cy="43588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custDataLst>
              <p:tags r:id="rId3"/>
            </p:custDataLst>
          </p:nvPr>
        </p:nvSpPr>
        <p:spPr>
          <a:xfrm>
            <a:off x="512156" y="952500"/>
            <a:ext cx="884666" cy="646331"/>
          </a:xfrm>
          <a:prstGeom prst="rect">
            <a:avLst/>
          </a:prstGeom>
          <a:noFill/>
        </p:spPr>
        <p:txBody>
          <a:bodyPr wrap="none" rtlCol="0">
            <a:spAutoFit/>
          </a:bodyPr>
          <a:lstStyle/>
          <a:p>
            <a:r>
              <a:rPr lang="en-US" sz="3600" b="1" dirty="0" smtClean="0">
                <a:solidFill>
                  <a:schemeClr val="bg1"/>
                </a:solidFill>
              </a:rPr>
              <a:t>Rye</a:t>
            </a:r>
            <a:endParaRPr lang="en-US" sz="3600" b="1" dirty="0">
              <a:solidFill>
                <a:schemeClr val="bg1"/>
              </a:solidFill>
            </a:endParaRPr>
          </a:p>
        </p:txBody>
      </p:sp>
      <p:sp>
        <p:nvSpPr>
          <p:cNvPr id="3" name="TextBox 2"/>
          <p:cNvSpPr txBox="1"/>
          <p:nvPr>
            <p:custDataLst>
              <p:tags r:id="rId4"/>
            </p:custDataLst>
          </p:nvPr>
        </p:nvSpPr>
        <p:spPr>
          <a:xfrm>
            <a:off x="5562600" y="1676400"/>
            <a:ext cx="3352800" cy="4031873"/>
          </a:xfrm>
          <a:prstGeom prst="rect">
            <a:avLst/>
          </a:prstGeom>
          <a:noFill/>
        </p:spPr>
        <p:txBody>
          <a:bodyPr wrap="square" rtlCol="0">
            <a:spAutoFit/>
          </a:bodyPr>
          <a:lstStyle/>
          <a:p>
            <a:r>
              <a:rPr lang="en-US" sz="3200" dirty="0" smtClean="0">
                <a:solidFill>
                  <a:srgbClr val="800000"/>
                </a:solidFill>
              </a:rPr>
              <a:t>The ability of a plant to produce biochemical that can affect germination, growth, survival, and reproduction of other plants</a:t>
            </a:r>
            <a:endParaRPr lang="en-US" sz="3200" dirty="0">
              <a:solidFill>
                <a:srgbClr val="800000"/>
              </a:solidFill>
            </a:endParaRPr>
          </a:p>
        </p:txBody>
      </p:sp>
      <p:grpSp>
        <p:nvGrpSpPr>
          <p:cNvPr id="39" name="Group 38"/>
          <p:cNvGrpSpPr/>
          <p:nvPr>
            <p:custDataLst>
              <p:tags r:id="rId5"/>
            </p:custDataLst>
          </p:nvPr>
        </p:nvGrpSpPr>
        <p:grpSpPr>
          <a:xfrm>
            <a:off x="877936" y="2514600"/>
            <a:ext cx="4684664" cy="3677726"/>
            <a:chOff x="2358045" y="3022832"/>
            <a:chExt cx="4684664" cy="3677726"/>
          </a:xfrm>
        </p:grpSpPr>
        <p:cxnSp>
          <p:nvCxnSpPr>
            <p:cNvPr id="40" name="Straight Connector 39"/>
            <p:cNvCxnSpPr/>
            <p:nvPr/>
          </p:nvCxnSpPr>
          <p:spPr>
            <a:xfrm>
              <a:off x="5425462" y="5875649"/>
              <a:ext cx="152400" cy="252452"/>
            </a:xfrm>
            <a:prstGeom prst="line">
              <a:avLst/>
            </a:prstGeom>
            <a:noFill/>
            <a:ln w="6350" cap="flat" cmpd="sng" algn="ctr">
              <a:solidFill>
                <a:sysClr val="windowText" lastClr="000000"/>
              </a:solidFill>
              <a:prstDash val="solid"/>
              <a:miter lim="800000"/>
            </a:ln>
            <a:effectLst/>
          </p:spPr>
        </p:cxnSp>
        <p:grpSp>
          <p:nvGrpSpPr>
            <p:cNvPr id="41" name="Group 40"/>
            <p:cNvGrpSpPr/>
            <p:nvPr/>
          </p:nvGrpSpPr>
          <p:grpSpPr>
            <a:xfrm>
              <a:off x="5446643" y="3429000"/>
              <a:ext cx="973558" cy="2214769"/>
              <a:chOff x="725795" y="3619500"/>
              <a:chExt cx="973558" cy="2214769"/>
            </a:xfrm>
          </p:grpSpPr>
          <p:grpSp>
            <p:nvGrpSpPr>
              <p:cNvPr id="55" name="Group 54"/>
              <p:cNvGrpSpPr/>
              <p:nvPr/>
            </p:nvGrpSpPr>
            <p:grpSpPr>
              <a:xfrm>
                <a:off x="878657" y="3619500"/>
                <a:ext cx="747862" cy="1485900"/>
                <a:chOff x="871724" y="3619500"/>
                <a:chExt cx="747862" cy="1485900"/>
              </a:xfrm>
            </p:grpSpPr>
            <p:cxnSp>
              <p:nvCxnSpPr>
                <p:cNvPr id="61" name="Straight Connector 60"/>
                <p:cNvCxnSpPr/>
                <p:nvPr/>
              </p:nvCxnSpPr>
              <p:spPr>
                <a:xfrm>
                  <a:off x="1219200" y="3810000"/>
                  <a:ext cx="0" cy="1295400"/>
                </a:xfrm>
                <a:prstGeom prst="line">
                  <a:avLst/>
                </a:prstGeom>
                <a:noFill/>
                <a:ln w="28575" cap="flat" cmpd="sng" algn="ctr">
                  <a:solidFill>
                    <a:srgbClr val="70AD47"/>
                  </a:solidFill>
                  <a:prstDash val="solid"/>
                  <a:miter lim="800000"/>
                </a:ln>
                <a:effectLst/>
              </p:spPr>
            </p:cxnSp>
            <p:sp>
              <p:nvSpPr>
                <p:cNvPr id="62" name="Teardrop 61"/>
                <p:cNvSpPr/>
                <p:nvPr>
                  <p:custDataLst>
                    <p:tags r:id="rId22"/>
                  </p:custDataLst>
                </p:nvPr>
              </p:nvSpPr>
              <p:spPr>
                <a:xfrm>
                  <a:off x="1212574" y="3619500"/>
                  <a:ext cx="387626" cy="381000"/>
                </a:xfrm>
                <a:prstGeom prst="teardrop">
                  <a:avLst/>
                </a:prstGeom>
                <a:solidFill>
                  <a:srgbClr val="70AD47"/>
                </a:solidFill>
                <a:ln w="12700" cap="flat" cmpd="sng" algn="ctr">
                  <a:solidFill>
                    <a:srgbClr val="70AD47">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63" name="Teardrop 62"/>
                <p:cNvSpPr/>
                <p:nvPr>
                  <p:custDataLst>
                    <p:tags r:id="rId23"/>
                  </p:custDataLst>
                </p:nvPr>
              </p:nvSpPr>
              <p:spPr>
                <a:xfrm>
                  <a:off x="1235766" y="4196970"/>
                  <a:ext cx="383820" cy="381000"/>
                </a:xfrm>
                <a:prstGeom prst="teardrop">
                  <a:avLst/>
                </a:prstGeom>
                <a:solidFill>
                  <a:srgbClr val="70AD47"/>
                </a:solidFill>
                <a:ln w="12700" cap="flat" cmpd="sng" algn="ctr">
                  <a:solidFill>
                    <a:srgbClr val="70AD47">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64" name="Teardrop 63"/>
                <p:cNvSpPr/>
                <p:nvPr>
                  <p:custDataLst>
                    <p:tags r:id="rId24"/>
                  </p:custDataLst>
                </p:nvPr>
              </p:nvSpPr>
              <p:spPr>
                <a:xfrm rot="15141528">
                  <a:off x="843539" y="3913653"/>
                  <a:ext cx="402950" cy="346579"/>
                </a:xfrm>
                <a:prstGeom prst="teardrop">
                  <a:avLst/>
                </a:prstGeom>
                <a:solidFill>
                  <a:srgbClr val="70AD47"/>
                </a:solidFill>
                <a:ln w="12700" cap="flat" cmpd="sng" algn="ctr">
                  <a:solidFill>
                    <a:srgbClr val="70AD47">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65" name="Teardrop 64"/>
                <p:cNvSpPr/>
                <p:nvPr>
                  <p:custDataLst>
                    <p:tags r:id="rId25"/>
                  </p:custDataLst>
                </p:nvPr>
              </p:nvSpPr>
              <p:spPr>
                <a:xfrm rot="15141528">
                  <a:off x="843539" y="4593188"/>
                  <a:ext cx="402950" cy="346579"/>
                </a:xfrm>
                <a:prstGeom prst="teardrop">
                  <a:avLst/>
                </a:prstGeom>
                <a:solidFill>
                  <a:srgbClr val="70AD47"/>
                </a:solidFill>
                <a:ln w="12700" cap="flat" cmpd="sng" algn="ctr">
                  <a:solidFill>
                    <a:srgbClr val="70AD47">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grpSp>
            <p:nvGrpSpPr>
              <p:cNvPr id="56" name="Group 55"/>
              <p:cNvGrpSpPr/>
              <p:nvPr/>
            </p:nvGrpSpPr>
            <p:grpSpPr>
              <a:xfrm>
                <a:off x="725795" y="5105400"/>
                <a:ext cx="973558" cy="728869"/>
                <a:chOff x="755374" y="5088835"/>
                <a:chExt cx="973558" cy="728869"/>
              </a:xfrm>
            </p:grpSpPr>
            <p:sp>
              <p:nvSpPr>
                <p:cNvPr id="57" name="Freeform 56"/>
                <p:cNvSpPr/>
                <p:nvPr>
                  <p:custDataLst>
                    <p:tags r:id="rId18"/>
                  </p:custDataLst>
                </p:nvPr>
              </p:nvSpPr>
              <p:spPr>
                <a:xfrm>
                  <a:off x="755374" y="5088835"/>
                  <a:ext cx="467139" cy="576469"/>
                </a:xfrm>
                <a:custGeom>
                  <a:avLst/>
                  <a:gdLst>
                    <a:gd name="connsiteX0" fmla="*/ 467139 w 467139"/>
                    <a:gd name="connsiteY0" fmla="*/ 0 h 576469"/>
                    <a:gd name="connsiteX1" fmla="*/ 417443 w 467139"/>
                    <a:gd name="connsiteY1" fmla="*/ 29817 h 576469"/>
                    <a:gd name="connsiteX2" fmla="*/ 337930 w 467139"/>
                    <a:gd name="connsiteY2" fmla="*/ 69574 h 576469"/>
                    <a:gd name="connsiteX3" fmla="*/ 268356 w 467139"/>
                    <a:gd name="connsiteY3" fmla="*/ 79513 h 576469"/>
                    <a:gd name="connsiteX4" fmla="*/ 228600 w 467139"/>
                    <a:gd name="connsiteY4" fmla="*/ 99391 h 576469"/>
                    <a:gd name="connsiteX5" fmla="*/ 208722 w 467139"/>
                    <a:gd name="connsiteY5" fmla="*/ 129208 h 576469"/>
                    <a:gd name="connsiteX6" fmla="*/ 178904 w 467139"/>
                    <a:gd name="connsiteY6" fmla="*/ 159026 h 576469"/>
                    <a:gd name="connsiteX7" fmla="*/ 168965 w 467139"/>
                    <a:gd name="connsiteY7" fmla="*/ 337930 h 576469"/>
                    <a:gd name="connsiteX8" fmla="*/ 149087 w 467139"/>
                    <a:gd name="connsiteY8" fmla="*/ 367748 h 576469"/>
                    <a:gd name="connsiteX9" fmla="*/ 119269 w 467139"/>
                    <a:gd name="connsiteY9" fmla="*/ 427382 h 576469"/>
                    <a:gd name="connsiteX10" fmla="*/ 109330 w 467139"/>
                    <a:gd name="connsiteY10" fmla="*/ 457200 h 576469"/>
                    <a:gd name="connsiteX11" fmla="*/ 39756 w 467139"/>
                    <a:gd name="connsiteY11" fmla="*/ 536713 h 576469"/>
                    <a:gd name="connsiteX12" fmla="*/ 0 w 467139"/>
                    <a:gd name="connsiteY12" fmla="*/ 576469 h 576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7139" h="576469">
                      <a:moveTo>
                        <a:pt x="467139" y="0"/>
                      </a:moveTo>
                      <a:cubicBezTo>
                        <a:pt x="450574" y="9939"/>
                        <a:pt x="433825" y="19578"/>
                        <a:pt x="417443" y="29817"/>
                      </a:cubicBezTo>
                      <a:cubicBezTo>
                        <a:pt x="384098" y="50657"/>
                        <a:pt x="381814" y="58603"/>
                        <a:pt x="337930" y="69574"/>
                      </a:cubicBezTo>
                      <a:cubicBezTo>
                        <a:pt x="315203" y="75256"/>
                        <a:pt x="291547" y="76200"/>
                        <a:pt x="268356" y="79513"/>
                      </a:cubicBezTo>
                      <a:cubicBezTo>
                        <a:pt x="255104" y="86139"/>
                        <a:pt x="239982" y="89906"/>
                        <a:pt x="228600" y="99391"/>
                      </a:cubicBezTo>
                      <a:cubicBezTo>
                        <a:pt x="219423" y="107038"/>
                        <a:pt x="216369" y="120031"/>
                        <a:pt x="208722" y="129208"/>
                      </a:cubicBezTo>
                      <a:cubicBezTo>
                        <a:pt x="199723" y="140006"/>
                        <a:pt x="188843" y="149087"/>
                        <a:pt x="178904" y="159026"/>
                      </a:cubicBezTo>
                      <a:cubicBezTo>
                        <a:pt x="175591" y="218661"/>
                        <a:pt x="177412" y="278804"/>
                        <a:pt x="168965" y="337930"/>
                      </a:cubicBezTo>
                      <a:cubicBezTo>
                        <a:pt x="167276" y="349755"/>
                        <a:pt x="153792" y="356768"/>
                        <a:pt x="149087" y="367748"/>
                      </a:cubicBezTo>
                      <a:cubicBezTo>
                        <a:pt x="121612" y="431858"/>
                        <a:pt x="159278" y="387375"/>
                        <a:pt x="119269" y="427382"/>
                      </a:cubicBezTo>
                      <a:cubicBezTo>
                        <a:pt x="115956" y="437321"/>
                        <a:pt x="114015" y="447829"/>
                        <a:pt x="109330" y="457200"/>
                      </a:cubicBezTo>
                      <a:cubicBezTo>
                        <a:pt x="92894" y="490072"/>
                        <a:pt x="65662" y="510807"/>
                        <a:pt x="39756" y="536713"/>
                      </a:cubicBezTo>
                      <a:lnTo>
                        <a:pt x="0" y="576469"/>
                      </a:lnTo>
                    </a:path>
                  </a:pathLst>
                </a:custGeom>
                <a:noFill/>
                <a:ln w="28575" cap="flat" cmpd="sng" algn="ctr">
                  <a:solidFill>
                    <a:sysClr val="windowText" lastClr="000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58" name="Freeform 57"/>
                <p:cNvSpPr/>
                <p:nvPr>
                  <p:custDataLst>
                    <p:tags r:id="rId19"/>
                  </p:custDataLst>
                </p:nvPr>
              </p:nvSpPr>
              <p:spPr>
                <a:xfrm rot="19319148">
                  <a:off x="907774" y="5241235"/>
                  <a:ext cx="467139" cy="576469"/>
                </a:xfrm>
                <a:custGeom>
                  <a:avLst/>
                  <a:gdLst>
                    <a:gd name="connsiteX0" fmla="*/ 467139 w 467139"/>
                    <a:gd name="connsiteY0" fmla="*/ 0 h 576469"/>
                    <a:gd name="connsiteX1" fmla="*/ 417443 w 467139"/>
                    <a:gd name="connsiteY1" fmla="*/ 29817 h 576469"/>
                    <a:gd name="connsiteX2" fmla="*/ 337930 w 467139"/>
                    <a:gd name="connsiteY2" fmla="*/ 69574 h 576469"/>
                    <a:gd name="connsiteX3" fmla="*/ 268356 w 467139"/>
                    <a:gd name="connsiteY3" fmla="*/ 79513 h 576469"/>
                    <a:gd name="connsiteX4" fmla="*/ 228600 w 467139"/>
                    <a:gd name="connsiteY4" fmla="*/ 99391 h 576469"/>
                    <a:gd name="connsiteX5" fmla="*/ 208722 w 467139"/>
                    <a:gd name="connsiteY5" fmla="*/ 129208 h 576469"/>
                    <a:gd name="connsiteX6" fmla="*/ 178904 w 467139"/>
                    <a:gd name="connsiteY6" fmla="*/ 159026 h 576469"/>
                    <a:gd name="connsiteX7" fmla="*/ 168965 w 467139"/>
                    <a:gd name="connsiteY7" fmla="*/ 337930 h 576469"/>
                    <a:gd name="connsiteX8" fmla="*/ 149087 w 467139"/>
                    <a:gd name="connsiteY8" fmla="*/ 367748 h 576469"/>
                    <a:gd name="connsiteX9" fmla="*/ 119269 w 467139"/>
                    <a:gd name="connsiteY9" fmla="*/ 427382 h 576469"/>
                    <a:gd name="connsiteX10" fmla="*/ 109330 w 467139"/>
                    <a:gd name="connsiteY10" fmla="*/ 457200 h 576469"/>
                    <a:gd name="connsiteX11" fmla="*/ 39756 w 467139"/>
                    <a:gd name="connsiteY11" fmla="*/ 536713 h 576469"/>
                    <a:gd name="connsiteX12" fmla="*/ 0 w 467139"/>
                    <a:gd name="connsiteY12" fmla="*/ 576469 h 576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7139" h="576469">
                      <a:moveTo>
                        <a:pt x="467139" y="0"/>
                      </a:moveTo>
                      <a:cubicBezTo>
                        <a:pt x="450574" y="9939"/>
                        <a:pt x="433825" y="19578"/>
                        <a:pt x="417443" y="29817"/>
                      </a:cubicBezTo>
                      <a:cubicBezTo>
                        <a:pt x="384098" y="50657"/>
                        <a:pt x="381814" y="58603"/>
                        <a:pt x="337930" y="69574"/>
                      </a:cubicBezTo>
                      <a:cubicBezTo>
                        <a:pt x="315203" y="75256"/>
                        <a:pt x="291547" y="76200"/>
                        <a:pt x="268356" y="79513"/>
                      </a:cubicBezTo>
                      <a:cubicBezTo>
                        <a:pt x="255104" y="86139"/>
                        <a:pt x="239982" y="89906"/>
                        <a:pt x="228600" y="99391"/>
                      </a:cubicBezTo>
                      <a:cubicBezTo>
                        <a:pt x="219423" y="107038"/>
                        <a:pt x="216369" y="120031"/>
                        <a:pt x="208722" y="129208"/>
                      </a:cubicBezTo>
                      <a:cubicBezTo>
                        <a:pt x="199723" y="140006"/>
                        <a:pt x="188843" y="149087"/>
                        <a:pt x="178904" y="159026"/>
                      </a:cubicBezTo>
                      <a:cubicBezTo>
                        <a:pt x="175591" y="218661"/>
                        <a:pt x="177412" y="278804"/>
                        <a:pt x="168965" y="337930"/>
                      </a:cubicBezTo>
                      <a:cubicBezTo>
                        <a:pt x="167276" y="349755"/>
                        <a:pt x="153792" y="356768"/>
                        <a:pt x="149087" y="367748"/>
                      </a:cubicBezTo>
                      <a:cubicBezTo>
                        <a:pt x="121612" y="431858"/>
                        <a:pt x="159278" y="387375"/>
                        <a:pt x="119269" y="427382"/>
                      </a:cubicBezTo>
                      <a:cubicBezTo>
                        <a:pt x="115956" y="437321"/>
                        <a:pt x="114015" y="447829"/>
                        <a:pt x="109330" y="457200"/>
                      </a:cubicBezTo>
                      <a:cubicBezTo>
                        <a:pt x="92894" y="490072"/>
                        <a:pt x="65662" y="510807"/>
                        <a:pt x="39756" y="536713"/>
                      </a:cubicBezTo>
                      <a:lnTo>
                        <a:pt x="0" y="576469"/>
                      </a:lnTo>
                    </a:path>
                  </a:pathLst>
                </a:custGeom>
                <a:noFill/>
                <a:ln w="28575" cap="flat" cmpd="sng" algn="ctr">
                  <a:solidFill>
                    <a:sysClr val="windowText" lastClr="000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59" name="Freeform 58"/>
                <p:cNvSpPr/>
                <p:nvPr>
                  <p:custDataLst>
                    <p:tags r:id="rId20"/>
                  </p:custDataLst>
                </p:nvPr>
              </p:nvSpPr>
              <p:spPr>
                <a:xfrm rot="19136616">
                  <a:off x="1033726" y="5163216"/>
                  <a:ext cx="467139" cy="576469"/>
                </a:xfrm>
                <a:custGeom>
                  <a:avLst/>
                  <a:gdLst>
                    <a:gd name="connsiteX0" fmla="*/ 467139 w 467139"/>
                    <a:gd name="connsiteY0" fmla="*/ 0 h 576469"/>
                    <a:gd name="connsiteX1" fmla="*/ 417443 w 467139"/>
                    <a:gd name="connsiteY1" fmla="*/ 29817 h 576469"/>
                    <a:gd name="connsiteX2" fmla="*/ 337930 w 467139"/>
                    <a:gd name="connsiteY2" fmla="*/ 69574 h 576469"/>
                    <a:gd name="connsiteX3" fmla="*/ 268356 w 467139"/>
                    <a:gd name="connsiteY3" fmla="*/ 79513 h 576469"/>
                    <a:gd name="connsiteX4" fmla="*/ 228600 w 467139"/>
                    <a:gd name="connsiteY4" fmla="*/ 99391 h 576469"/>
                    <a:gd name="connsiteX5" fmla="*/ 208722 w 467139"/>
                    <a:gd name="connsiteY5" fmla="*/ 129208 h 576469"/>
                    <a:gd name="connsiteX6" fmla="*/ 178904 w 467139"/>
                    <a:gd name="connsiteY6" fmla="*/ 159026 h 576469"/>
                    <a:gd name="connsiteX7" fmla="*/ 168965 w 467139"/>
                    <a:gd name="connsiteY7" fmla="*/ 337930 h 576469"/>
                    <a:gd name="connsiteX8" fmla="*/ 149087 w 467139"/>
                    <a:gd name="connsiteY8" fmla="*/ 367748 h 576469"/>
                    <a:gd name="connsiteX9" fmla="*/ 119269 w 467139"/>
                    <a:gd name="connsiteY9" fmla="*/ 427382 h 576469"/>
                    <a:gd name="connsiteX10" fmla="*/ 109330 w 467139"/>
                    <a:gd name="connsiteY10" fmla="*/ 457200 h 576469"/>
                    <a:gd name="connsiteX11" fmla="*/ 39756 w 467139"/>
                    <a:gd name="connsiteY11" fmla="*/ 536713 h 576469"/>
                    <a:gd name="connsiteX12" fmla="*/ 0 w 467139"/>
                    <a:gd name="connsiteY12" fmla="*/ 576469 h 576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7139" h="576469">
                      <a:moveTo>
                        <a:pt x="467139" y="0"/>
                      </a:moveTo>
                      <a:cubicBezTo>
                        <a:pt x="450574" y="9939"/>
                        <a:pt x="433825" y="19578"/>
                        <a:pt x="417443" y="29817"/>
                      </a:cubicBezTo>
                      <a:cubicBezTo>
                        <a:pt x="384098" y="50657"/>
                        <a:pt x="381814" y="58603"/>
                        <a:pt x="337930" y="69574"/>
                      </a:cubicBezTo>
                      <a:cubicBezTo>
                        <a:pt x="315203" y="75256"/>
                        <a:pt x="291547" y="76200"/>
                        <a:pt x="268356" y="79513"/>
                      </a:cubicBezTo>
                      <a:cubicBezTo>
                        <a:pt x="255104" y="86139"/>
                        <a:pt x="239982" y="89906"/>
                        <a:pt x="228600" y="99391"/>
                      </a:cubicBezTo>
                      <a:cubicBezTo>
                        <a:pt x="219423" y="107038"/>
                        <a:pt x="216369" y="120031"/>
                        <a:pt x="208722" y="129208"/>
                      </a:cubicBezTo>
                      <a:cubicBezTo>
                        <a:pt x="199723" y="140006"/>
                        <a:pt x="188843" y="149087"/>
                        <a:pt x="178904" y="159026"/>
                      </a:cubicBezTo>
                      <a:cubicBezTo>
                        <a:pt x="175591" y="218661"/>
                        <a:pt x="177412" y="278804"/>
                        <a:pt x="168965" y="337930"/>
                      </a:cubicBezTo>
                      <a:cubicBezTo>
                        <a:pt x="167276" y="349755"/>
                        <a:pt x="153792" y="356768"/>
                        <a:pt x="149087" y="367748"/>
                      </a:cubicBezTo>
                      <a:cubicBezTo>
                        <a:pt x="121612" y="431858"/>
                        <a:pt x="159278" y="387375"/>
                        <a:pt x="119269" y="427382"/>
                      </a:cubicBezTo>
                      <a:cubicBezTo>
                        <a:pt x="115956" y="437321"/>
                        <a:pt x="114015" y="447829"/>
                        <a:pt x="109330" y="457200"/>
                      </a:cubicBezTo>
                      <a:cubicBezTo>
                        <a:pt x="92894" y="490072"/>
                        <a:pt x="65662" y="510807"/>
                        <a:pt x="39756" y="536713"/>
                      </a:cubicBezTo>
                      <a:lnTo>
                        <a:pt x="0" y="576469"/>
                      </a:lnTo>
                    </a:path>
                  </a:pathLst>
                </a:custGeom>
                <a:noFill/>
                <a:ln w="28575" cap="flat" cmpd="sng" algn="ctr">
                  <a:solidFill>
                    <a:sysClr val="windowText" lastClr="000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60" name="Freeform 59"/>
                <p:cNvSpPr/>
                <p:nvPr>
                  <p:custDataLst>
                    <p:tags r:id="rId21"/>
                  </p:custDataLst>
                </p:nvPr>
              </p:nvSpPr>
              <p:spPr>
                <a:xfrm rot="17553865">
                  <a:off x="1207128" y="5118751"/>
                  <a:ext cx="467139" cy="576469"/>
                </a:xfrm>
                <a:custGeom>
                  <a:avLst/>
                  <a:gdLst>
                    <a:gd name="connsiteX0" fmla="*/ 467139 w 467139"/>
                    <a:gd name="connsiteY0" fmla="*/ 0 h 576469"/>
                    <a:gd name="connsiteX1" fmla="*/ 417443 w 467139"/>
                    <a:gd name="connsiteY1" fmla="*/ 29817 h 576469"/>
                    <a:gd name="connsiteX2" fmla="*/ 337930 w 467139"/>
                    <a:gd name="connsiteY2" fmla="*/ 69574 h 576469"/>
                    <a:gd name="connsiteX3" fmla="*/ 268356 w 467139"/>
                    <a:gd name="connsiteY3" fmla="*/ 79513 h 576469"/>
                    <a:gd name="connsiteX4" fmla="*/ 228600 w 467139"/>
                    <a:gd name="connsiteY4" fmla="*/ 99391 h 576469"/>
                    <a:gd name="connsiteX5" fmla="*/ 208722 w 467139"/>
                    <a:gd name="connsiteY5" fmla="*/ 129208 h 576469"/>
                    <a:gd name="connsiteX6" fmla="*/ 178904 w 467139"/>
                    <a:gd name="connsiteY6" fmla="*/ 159026 h 576469"/>
                    <a:gd name="connsiteX7" fmla="*/ 168965 w 467139"/>
                    <a:gd name="connsiteY7" fmla="*/ 337930 h 576469"/>
                    <a:gd name="connsiteX8" fmla="*/ 149087 w 467139"/>
                    <a:gd name="connsiteY8" fmla="*/ 367748 h 576469"/>
                    <a:gd name="connsiteX9" fmla="*/ 119269 w 467139"/>
                    <a:gd name="connsiteY9" fmla="*/ 427382 h 576469"/>
                    <a:gd name="connsiteX10" fmla="*/ 109330 w 467139"/>
                    <a:gd name="connsiteY10" fmla="*/ 457200 h 576469"/>
                    <a:gd name="connsiteX11" fmla="*/ 39756 w 467139"/>
                    <a:gd name="connsiteY11" fmla="*/ 536713 h 576469"/>
                    <a:gd name="connsiteX12" fmla="*/ 0 w 467139"/>
                    <a:gd name="connsiteY12" fmla="*/ 576469 h 576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7139" h="576469">
                      <a:moveTo>
                        <a:pt x="467139" y="0"/>
                      </a:moveTo>
                      <a:cubicBezTo>
                        <a:pt x="450574" y="9939"/>
                        <a:pt x="433825" y="19578"/>
                        <a:pt x="417443" y="29817"/>
                      </a:cubicBezTo>
                      <a:cubicBezTo>
                        <a:pt x="384098" y="50657"/>
                        <a:pt x="381814" y="58603"/>
                        <a:pt x="337930" y="69574"/>
                      </a:cubicBezTo>
                      <a:cubicBezTo>
                        <a:pt x="315203" y="75256"/>
                        <a:pt x="291547" y="76200"/>
                        <a:pt x="268356" y="79513"/>
                      </a:cubicBezTo>
                      <a:cubicBezTo>
                        <a:pt x="255104" y="86139"/>
                        <a:pt x="239982" y="89906"/>
                        <a:pt x="228600" y="99391"/>
                      </a:cubicBezTo>
                      <a:cubicBezTo>
                        <a:pt x="219423" y="107038"/>
                        <a:pt x="216369" y="120031"/>
                        <a:pt x="208722" y="129208"/>
                      </a:cubicBezTo>
                      <a:cubicBezTo>
                        <a:pt x="199723" y="140006"/>
                        <a:pt x="188843" y="149087"/>
                        <a:pt x="178904" y="159026"/>
                      </a:cubicBezTo>
                      <a:cubicBezTo>
                        <a:pt x="175591" y="218661"/>
                        <a:pt x="177412" y="278804"/>
                        <a:pt x="168965" y="337930"/>
                      </a:cubicBezTo>
                      <a:cubicBezTo>
                        <a:pt x="167276" y="349755"/>
                        <a:pt x="153792" y="356768"/>
                        <a:pt x="149087" y="367748"/>
                      </a:cubicBezTo>
                      <a:cubicBezTo>
                        <a:pt x="121612" y="431858"/>
                        <a:pt x="159278" y="387375"/>
                        <a:pt x="119269" y="427382"/>
                      </a:cubicBezTo>
                      <a:cubicBezTo>
                        <a:pt x="115956" y="437321"/>
                        <a:pt x="114015" y="447829"/>
                        <a:pt x="109330" y="457200"/>
                      </a:cubicBezTo>
                      <a:cubicBezTo>
                        <a:pt x="92894" y="490072"/>
                        <a:pt x="65662" y="510807"/>
                        <a:pt x="39756" y="536713"/>
                      </a:cubicBezTo>
                      <a:lnTo>
                        <a:pt x="0" y="576469"/>
                      </a:lnTo>
                    </a:path>
                  </a:pathLst>
                </a:custGeom>
                <a:noFill/>
                <a:ln w="28575" cap="flat" cmpd="sng" algn="ctr">
                  <a:solidFill>
                    <a:sysClr val="windowText" lastClr="000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grpSp>
        </p:grpSp>
        <p:sp>
          <p:nvSpPr>
            <p:cNvPr id="42" name="Sun 41"/>
            <p:cNvSpPr/>
            <p:nvPr>
              <p:custDataLst>
                <p:tags r:id="rId6"/>
              </p:custDataLst>
            </p:nvPr>
          </p:nvSpPr>
          <p:spPr>
            <a:xfrm>
              <a:off x="5176984" y="5607763"/>
              <a:ext cx="228600" cy="228600"/>
            </a:xfrm>
            <a:prstGeom prst="sun">
              <a:avLst/>
            </a:prstGeom>
            <a:solidFill>
              <a:srgbClr val="FFFF00"/>
            </a:solidFill>
            <a:ln w="3175" cap="flat" cmpd="sng" algn="ctr">
              <a:solidFill>
                <a:sysClr val="windowText" lastClr="000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43" name="Sun 42"/>
            <p:cNvSpPr/>
            <p:nvPr>
              <p:custDataLst>
                <p:tags r:id="rId7"/>
              </p:custDataLst>
            </p:nvPr>
          </p:nvSpPr>
          <p:spPr>
            <a:xfrm>
              <a:off x="5826055" y="5749327"/>
              <a:ext cx="228600" cy="228600"/>
            </a:xfrm>
            <a:prstGeom prst="sun">
              <a:avLst/>
            </a:prstGeom>
            <a:solidFill>
              <a:srgbClr val="FFFF00"/>
            </a:solidFill>
            <a:ln w="3175" cap="flat" cmpd="sng" algn="ctr">
              <a:solidFill>
                <a:sysClr val="windowText" lastClr="000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44" name="Sun 43"/>
            <p:cNvSpPr/>
            <p:nvPr>
              <p:custDataLst>
                <p:tags r:id="rId8"/>
              </p:custDataLst>
            </p:nvPr>
          </p:nvSpPr>
          <p:spPr>
            <a:xfrm>
              <a:off x="5474329" y="5484601"/>
              <a:ext cx="228600" cy="228600"/>
            </a:xfrm>
            <a:prstGeom prst="sun">
              <a:avLst/>
            </a:prstGeom>
            <a:solidFill>
              <a:srgbClr val="FFFF00"/>
            </a:solidFill>
            <a:ln w="3175" cap="flat" cmpd="sng" algn="ctr">
              <a:solidFill>
                <a:sysClr val="windowText" lastClr="000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45" name="TextBox 44"/>
            <p:cNvSpPr txBox="1"/>
            <p:nvPr>
              <p:custDataLst>
                <p:tags r:id="rId9"/>
              </p:custDataLst>
            </p:nvPr>
          </p:nvSpPr>
          <p:spPr>
            <a:xfrm>
              <a:off x="5376612" y="6087182"/>
              <a:ext cx="1666097"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smtClean="0">
                  <a:ln>
                    <a:noFill/>
                  </a:ln>
                  <a:solidFill>
                    <a:prstClr val="black"/>
                  </a:solidFill>
                  <a:effectLst/>
                  <a:uLnTx/>
                  <a:uFillTx/>
                </a:rPr>
                <a:t>Allelochemicals</a:t>
              </a:r>
              <a:endParaRPr kumimoji="0" lang="en-US" sz="1800" b="1" i="0" u="none" strike="noStrike" kern="0" cap="none" spc="0" normalizeH="0" baseline="0" noProof="0" dirty="0" smtClean="0">
                <a:ln>
                  <a:noFill/>
                </a:ln>
                <a:solidFill>
                  <a:prstClr val="black"/>
                </a:solidFill>
                <a:effectLst/>
                <a:uLnTx/>
                <a:uFillTx/>
              </a:endParaRPr>
            </a:p>
          </p:txBody>
        </p:sp>
        <p:sp>
          <p:nvSpPr>
            <p:cNvPr id="46" name="Sun 45"/>
            <p:cNvSpPr/>
            <p:nvPr>
              <p:custDataLst>
                <p:tags r:id="rId10"/>
              </p:custDataLst>
            </p:nvPr>
          </p:nvSpPr>
          <p:spPr>
            <a:xfrm>
              <a:off x="4824245" y="5565164"/>
              <a:ext cx="228600" cy="228600"/>
            </a:xfrm>
            <a:prstGeom prst="sun">
              <a:avLst/>
            </a:prstGeom>
            <a:solidFill>
              <a:srgbClr val="FFFF00"/>
            </a:solidFill>
            <a:ln w="3175" cap="flat" cmpd="sng" algn="ctr">
              <a:solidFill>
                <a:sysClr val="windowText" lastClr="000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47" name="Freeform 46"/>
            <p:cNvSpPr/>
            <p:nvPr>
              <p:custDataLst>
                <p:tags r:id="rId11"/>
              </p:custDataLst>
            </p:nvPr>
          </p:nvSpPr>
          <p:spPr>
            <a:xfrm>
              <a:off x="2880833" y="5476461"/>
              <a:ext cx="508410" cy="735496"/>
            </a:xfrm>
            <a:custGeom>
              <a:avLst/>
              <a:gdLst>
                <a:gd name="connsiteX0" fmla="*/ 508410 w 508410"/>
                <a:gd name="connsiteY0" fmla="*/ 0 h 735496"/>
                <a:gd name="connsiteX1" fmla="*/ 468654 w 508410"/>
                <a:gd name="connsiteY1" fmla="*/ 119269 h 735496"/>
                <a:gd name="connsiteX2" fmla="*/ 428897 w 508410"/>
                <a:gd name="connsiteY2" fmla="*/ 129209 h 735496"/>
                <a:gd name="connsiteX3" fmla="*/ 399080 w 508410"/>
                <a:gd name="connsiteY3" fmla="*/ 149087 h 735496"/>
                <a:gd name="connsiteX4" fmla="*/ 369263 w 508410"/>
                <a:gd name="connsiteY4" fmla="*/ 159026 h 735496"/>
                <a:gd name="connsiteX5" fmla="*/ 309628 w 508410"/>
                <a:gd name="connsiteY5" fmla="*/ 198782 h 735496"/>
                <a:gd name="connsiteX6" fmla="*/ 220176 w 508410"/>
                <a:gd name="connsiteY6" fmla="*/ 278296 h 735496"/>
                <a:gd name="connsiteX7" fmla="*/ 180419 w 508410"/>
                <a:gd name="connsiteY7" fmla="*/ 347869 h 735496"/>
                <a:gd name="connsiteX8" fmla="*/ 150602 w 508410"/>
                <a:gd name="connsiteY8" fmla="*/ 506896 h 735496"/>
                <a:gd name="connsiteX9" fmla="*/ 120784 w 508410"/>
                <a:gd name="connsiteY9" fmla="*/ 556591 h 735496"/>
                <a:gd name="connsiteX10" fmla="*/ 81028 w 508410"/>
                <a:gd name="connsiteY10" fmla="*/ 646043 h 735496"/>
                <a:gd name="connsiteX11" fmla="*/ 61150 w 508410"/>
                <a:gd name="connsiteY11" fmla="*/ 665922 h 735496"/>
                <a:gd name="connsiteX12" fmla="*/ 1515 w 508410"/>
                <a:gd name="connsiteY12" fmla="*/ 715617 h 735496"/>
                <a:gd name="connsiteX13" fmla="*/ 1515 w 508410"/>
                <a:gd name="connsiteY13" fmla="*/ 735496 h 73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8410" h="735496">
                  <a:moveTo>
                    <a:pt x="508410" y="0"/>
                  </a:moveTo>
                  <a:cubicBezTo>
                    <a:pt x="502457" y="53578"/>
                    <a:pt x="517090" y="91591"/>
                    <a:pt x="468654" y="119269"/>
                  </a:cubicBezTo>
                  <a:cubicBezTo>
                    <a:pt x="456794" y="126046"/>
                    <a:pt x="442149" y="125896"/>
                    <a:pt x="428897" y="129209"/>
                  </a:cubicBezTo>
                  <a:cubicBezTo>
                    <a:pt x="418958" y="135835"/>
                    <a:pt x="409764" y="143745"/>
                    <a:pt x="399080" y="149087"/>
                  </a:cubicBezTo>
                  <a:cubicBezTo>
                    <a:pt x="389709" y="153772"/>
                    <a:pt x="378421" y="153938"/>
                    <a:pt x="369263" y="159026"/>
                  </a:cubicBezTo>
                  <a:cubicBezTo>
                    <a:pt x="348379" y="170628"/>
                    <a:pt x="329506" y="185530"/>
                    <a:pt x="309628" y="198782"/>
                  </a:cubicBezTo>
                  <a:cubicBezTo>
                    <a:pt x="273777" y="222683"/>
                    <a:pt x="247410" y="237447"/>
                    <a:pt x="220176" y="278296"/>
                  </a:cubicBezTo>
                  <a:cubicBezTo>
                    <a:pt x="192078" y="320441"/>
                    <a:pt x="205639" y="297429"/>
                    <a:pt x="180419" y="347869"/>
                  </a:cubicBezTo>
                  <a:cubicBezTo>
                    <a:pt x="165748" y="523927"/>
                    <a:pt x="189622" y="415849"/>
                    <a:pt x="150602" y="506896"/>
                  </a:cubicBezTo>
                  <a:cubicBezTo>
                    <a:pt x="131249" y="552053"/>
                    <a:pt x="153841" y="523536"/>
                    <a:pt x="120784" y="556591"/>
                  </a:cubicBezTo>
                  <a:cubicBezTo>
                    <a:pt x="105022" y="603879"/>
                    <a:pt x="108029" y="612291"/>
                    <a:pt x="81028" y="646043"/>
                  </a:cubicBezTo>
                  <a:cubicBezTo>
                    <a:pt x="75174" y="653360"/>
                    <a:pt x="68467" y="660068"/>
                    <a:pt x="61150" y="665922"/>
                  </a:cubicBezTo>
                  <a:cubicBezTo>
                    <a:pt x="38264" y="684231"/>
                    <a:pt x="17861" y="688373"/>
                    <a:pt x="1515" y="715617"/>
                  </a:cubicBezTo>
                  <a:cubicBezTo>
                    <a:pt x="-1894" y="721299"/>
                    <a:pt x="1515" y="728870"/>
                    <a:pt x="1515" y="735496"/>
                  </a:cubicBezTo>
                </a:path>
              </a:pathLst>
            </a:custGeom>
            <a:noFill/>
            <a:ln w="28575" cap="flat" cmpd="sng" algn="ctr">
              <a:solidFill>
                <a:sysClr val="windowText" lastClr="000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48" name="Freeform 47"/>
            <p:cNvSpPr/>
            <p:nvPr>
              <p:custDataLst>
                <p:tags r:id="rId12"/>
              </p:custDataLst>
            </p:nvPr>
          </p:nvSpPr>
          <p:spPr>
            <a:xfrm>
              <a:off x="3379304" y="5506278"/>
              <a:ext cx="318934" cy="795131"/>
            </a:xfrm>
            <a:custGeom>
              <a:avLst/>
              <a:gdLst>
                <a:gd name="connsiteX0" fmla="*/ 0 w 318934"/>
                <a:gd name="connsiteY0" fmla="*/ 0 h 795131"/>
                <a:gd name="connsiteX1" fmla="*/ 39757 w 318934"/>
                <a:gd name="connsiteY1" fmla="*/ 119270 h 795131"/>
                <a:gd name="connsiteX2" fmla="*/ 49696 w 318934"/>
                <a:gd name="connsiteY2" fmla="*/ 337931 h 795131"/>
                <a:gd name="connsiteX3" fmla="*/ 59635 w 318934"/>
                <a:gd name="connsiteY3" fmla="*/ 397565 h 795131"/>
                <a:gd name="connsiteX4" fmla="*/ 79513 w 318934"/>
                <a:gd name="connsiteY4" fmla="*/ 417444 h 795131"/>
                <a:gd name="connsiteX5" fmla="*/ 149087 w 318934"/>
                <a:gd name="connsiteY5" fmla="*/ 477079 h 795131"/>
                <a:gd name="connsiteX6" fmla="*/ 188844 w 318934"/>
                <a:gd name="connsiteY6" fmla="*/ 487018 h 795131"/>
                <a:gd name="connsiteX7" fmla="*/ 248479 w 318934"/>
                <a:gd name="connsiteY7" fmla="*/ 546652 h 795131"/>
                <a:gd name="connsiteX8" fmla="*/ 278296 w 318934"/>
                <a:gd name="connsiteY8" fmla="*/ 576470 h 795131"/>
                <a:gd name="connsiteX9" fmla="*/ 298174 w 318934"/>
                <a:gd name="connsiteY9" fmla="*/ 606287 h 795131"/>
                <a:gd name="connsiteX10" fmla="*/ 318053 w 318934"/>
                <a:gd name="connsiteY10" fmla="*/ 705679 h 795131"/>
                <a:gd name="connsiteX11" fmla="*/ 318053 w 318934"/>
                <a:gd name="connsiteY11" fmla="*/ 795131 h 795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934" h="795131">
                  <a:moveTo>
                    <a:pt x="0" y="0"/>
                  </a:moveTo>
                  <a:cubicBezTo>
                    <a:pt x="13065" y="32662"/>
                    <a:pt x="36299" y="85843"/>
                    <a:pt x="39757" y="119270"/>
                  </a:cubicBezTo>
                  <a:cubicBezTo>
                    <a:pt x="47265" y="191845"/>
                    <a:pt x="44498" y="265154"/>
                    <a:pt x="49696" y="337931"/>
                  </a:cubicBezTo>
                  <a:cubicBezTo>
                    <a:pt x="51132" y="358032"/>
                    <a:pt x="52559" y="378696"/>
                    <a:pt x="59635" y="397565"/>
                  </a:cubicBezTo>
                  <a:cubicBezTo>
                    <a:pt x="62925" y="406339"/>
                    <a:pt x="73659" y="410127"/>
                    <a:pt x="79513" y="417444"/>
                  </a:cubicBezTo>
                  <a:cubicBezTo>
                    <a:pt x="112443" y="458606"/>
                    <a:pt x="85373" y="448761"/>
                    <a:pt x="149087" y="477079"/>
                  </a:cubicBezTo>
                  <a:cubicBezTo>
                    <a:pt x="161570" y="482627"/>
                    <a:pt x="175592" y="483705"/>
                    <a:pt x="188844" y="487018"/>
                  </a:cubicBezTo>
                  <a:lnTo>
                    <a:pt x="248479" y="546652"/>
                  </a:lnTo>
                  <a:cubicBezTo>
                    <a:pt x="258418" y="556591"/>
                    <a:pt x="270499" y="564775"/>
                    <a:pt x="278296" y="576470"/>
                  </a:cubicBezTo>
                  <a:lnTo>
                    <a:pt x="298174" y="606287"/>
                  </a:lnTo>
                  <a:cubicBezTo>
                    <a:pt x="306242" y="638560"/>
                    <a:pt x="315838" y="672453"/>
                    <a:pt x="318053" y="705679"/>
                  </a:cubicBezTo>
                  <a:cubicBezTo>
                    <a:pt x="320037" y="735430"/>
                    <a:pt x="318053" y="765314"/>
                    <a:pt x="318053" y="795131"/>
                  </a:cubicBezTo>
                </a:path>
              </a:pathLst>
            </a:custGeom>
            <a:noFill/>
            <a:ln w="28575" cap="flat" cmpd="sng" algn="ctr">
              <a:solidFill>
                <a:sysClr val="windowText" lastClr="000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49" name="Freeform 48"/>
            <p:cNvSpPr/>
            <p:nvPr>
              <p:custDataLst>
                <p:tags r:id="rId13"/>
              </p:custDataLst>
            </p:nvPr>
          </p:nvSpPr>
          <p:spPr>
            <a:xfrm>
              <a:off x="3409122" y="5476461"/>
              <a:ext cx="1003852" cy="506896"/>
            </a:xfrm>
            <a:custGeom>
              <a:avLst/>
              <a:gdLst>
                <a:gd name="connsiteX0" fmla="*/ 0 w 1003852"/>
                <a:gd name="connsiteY0" fmla="*/ 0 h 506896"/>
                <a:gd name="connsiteX1" fmla="*/ 49695 w 1003852"/>
                <a:gd name="connsiteY1" fmla="*/ 49696 h 506896"/>
                <a:gd name="connsiteX2" fmla="*/ 79513 w 1003852"/>
                <a:gd name="connsiteY2" fmla="*/ 69574 h 506896"/>
                <a:gd name="connsiteX3" fmla="*/ 149087 w 1003852"/>
                <a:gd name="connsiteY3" fmla="*/ 129209 h 506896"/>
                <a:gd name="connsiteX4" fmla="*/ 198782 w 1003852"/>
                <a:gd name="connsiteY4" fmla="*/ 178904 h 506896"/>
                <a:gd name="connsiteX5" fmla="*/ 228600 w 1003852"/>
                <a:gd name="connsiteY5" fmla="*/ 208722 h 506896"/>
                <a:gd name="connsiteX6" fmla="*/ 268356 w 1003852"/>
                <a:gd name="connsiteY6" fmla="*/ 218661 h 506896"/>
                <a:gd name="connsiteX7" fmla="*/ 337930 w 1003852"/>
                <a:gd name="connsiteY7" fmla="*/ 258417 h 506896"/>
                <a:gd name="connsiteX8" fmla="*/ 407504 w 1003852"/>
                <a:gd name="connsiteY8" fmla="*/ 337930 h 506896"/>
                <a:gd name="connsiteX9" fmla="*/ 447261 w 1003852"/>
                <a:gd name="connsiteY9" fmla="*/ 377687 h 506896"/>
                <a:gd name="connsiteX10" fmla="*/ 496956 w 1003852"/>
                <a:gd name="connsiteY10" fmla="*/ 437322 h 506896"/>
                <a:gd name="connsiteX11" fmla="*/ 626165 w 1003852"/>
                <a:gd name="connsiteY11" fmla="*/ 487017 h 506896"/>
                <a:gd name="connsiteX12" fmla="*/ 805069 w 1003852"/>
                <a:gd name="connsiteY12" fmla="*/ 477078 h 506896"/>
                <a:gd name="connsiteX13" fmla="*/ 834887 w 1003852"/>
                <a:gd name="connsiteY13" fmla="*/ 467139 h 506896"/>
                <a:gd name="connsiteX14" fmla="*/ 983974 w 1003852"/>
                <a:gd name="connsiteY14" fmla="*/ 477078 h 506896"/>
                <a:gd name="connsiteX15" fmla="*/ 1003852 w 1003852"/>
                <a:gd name="connsiteY15" fmla="*/ 506896 h 5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3852" h="506896">
                  <a:moveTo>
                    <a:pt x="0" y="0"/>
                  </a:moveTo>
                  <a:cubicBezTo>
                    <a:pt x="16565" y="16565"/>
                    <a:pt x="32065" y="34269"/>
                    <a:pt x="49695" y="49696"/>
                  </a:cubicBezTo>
                  <a:cubicBezTo>
                    <a:pt x="58685" y="57562"/>
                    <a:pt x="70443" y="61800"/>
                    <a:pt x="79513" y="69574"/>
                  </a:cubicBezTo>
                  <a:cubicBezTo>
                    <a:pt x="163876" y="141884"/>
                    <a:pt x="80627" y="83568"/>
                    <a:pt x="149087" y="129209"/>
                  </a:cubicBezTo>
                  <a:cubicBezTo>
                    <a:pt x="185530" y="183874"/>
                    <a:pt x="149087" y="137491"/>
                    <a:pt x="198782" y="178904"/>
                  </a:cubicBezTo>
                  <a:cubicBezTo>
                    <a:pt x="209580" y="187903"/>
                    <a:pt x="216396" y="201748"/>
                    <a:pt x="228600" y="208722"/>
                  </a:cubicBezTo>
                  <a:cubicBezTo>
                    <a:pt x="240460" y="215499"/>
                    <a:pt x="255566" y="213865"/>
                    <a:pt x="268356" y="218661"/>
                  </a:cubicBezTo>
                  <a:cubicBezTo>
                    <a:pt x="284406" y="224680"/>
                    <a:pt x="323511" y="245800"/>
                    <a:pt x="337930" y="258417"/>
                  </a:cubicBezTo>
                  <a:cubicBezTo>
                    <a:pt x="444836" y="351960"/>
                    <a:pt x="349767" y="270570"/>
                    <a:pt x="407504" y="337930"/>
                  </a:cubicBezTo>
                  <a:cubicBezTo>
                    <a:pt x="419701" y="352160"/>
                    <a:pt x="436865" y="362093"/>
                    <a:pt x="447261" y="377687"/>
                  </a:cubicBezTo>
                  <a:cubicBezTo>
                    <a:pt x="461243" y="398660"/>
                    <a:pt x="474805" y="423226"/>
                    <a:pt x="496956" y="437322"/>
                  </a:cubicBezTo>
                  <a:cubicBezTo>
                    <a:pt x="562008" y="478719"/>
                    <a:pt x="564270" y="474638"/>
                    <a:pt x="626165" y="487017"/>
                  </a:cubicBezTo>
                  <a:cubicBezTo>
                    <a:pt x="685800" y="483704"/>
                    <a:pt x="745611" y="482741"/>
                    <a:pt x="805069" y="477078"/>
                  </a:cubicBezTo>
                  <a:cubicBezTo>
                    <a:pt x="815499" y="476085"/>
                    <a:pt x="824410" y="467139"/>
                    <a:pt x="834887" y="467139"/>
                  </a:cubicBezTo>
                  <a:cubicBezTo>
                    <a:pt x="884693" y="467139"/>
                    <a:pt x="934278" y="473765"/>
                    <a:pt x="983974" y="477078"/>
                  </a:cubicBezTo>
                  <a:lnTo>
                    <a:pt x="1003852" y="506896"/>
                  </a:lnTo>
                </a:path>
              </a:pathLst>
            </a:custGeom>
            <a:noFill/>
            <a:ln w="28575" cap="flat" cmpd="sng" algn="ctr">
              <a:solidFill>
                <a:sysClr val="windowText" lastClr="000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cxnSp>
          <p:nvCxnSpPr>
            <p:cNvPr id="50" name="Straight Arrow Connector 49"/>
            <p:cNvCxnSpPr/>
            <p:nvPr/>
          </p:nvCxnSpPr>
          <p:spPr>
            <a:xfrm flipV="1">
              <a:off x="3795377" y="6087182"/>
              <a:ext cx="536412" cy="160626"/>
            </a:xfrm>
            <a:prstGeom prst="straightConnector1">
              <a:avLst/>
            </a:prstGeom>
            <a:noFill/>
            <a:ln w="6350" cap="flat" cmpd="sng" algn="ctr">
              <a:solidFill>
                <a:sysClr val="windowText" lastClr="000000"/>
              </a:solidFill>
              <a:prstDash val="solid"/>
              <a:miter lim="800000"/>
              <a:tailEnd type="triangle"/>
            </a:ln>
            <a:effectLst/>
          </p:spPr>
        </p:cxnSp>
        <p:sp>
          <p:nvSpPr>
            <p:cNvPr id="51" name="Sun 50"/>
            <p:cNvSpPr/>
            <p:nvPr>
              <p:custDataLst>
                <p:tags r:id="rId14"/>
              </p:custDataLst>
            </p:nvPr>
          </p:nvSpPr>
          <p:spPr>
            <a:xfrm>
              <a:off x="4461824" y="5858582"/>
              <a:ext cx="228600" cy="228600"/>
            </a:xfrm>
            <a:prstGeom prst="sun">
              <a:avLst/>
            </a:prstGeom>
            <a:solidFill>
              <a:srgbClr val="FFFF00"/>
            </a:solidFill>
            <a:ln w="3175" cap="flat" cmpd="sng" algn="ctr">
              <a:solidFill>
                <a:sysClr val="windowText" lastClr="000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52" name="TextBox 51"/>
            <p:cNvSpPr txBox="1"/>
            <p:nvPr>
              <p:custDataLst>
                <p:tags r:id="rId15"/>
              </p:custDataLst>
            </p:nvPr>
          </p:nvSpPr>
          <p:spPr>
            <a:xfrm>
              <a:off x="2358045" y="6331226"/>
              <a:ext cx="2979149"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prstClr val="black"/>
                  </a:solidFill>
                  <a:effectLst/>
                  <a:uLnTx/>
                  <a:uFillTx/>
                </a:rPr>
                <a:t>Roots secrete </a:t>
              </a:r>
              <a:r>
                <a:rPr kumimoji="0" lang="en-US" sz="1800" b="1" i="0" u="none" strike="noStrike" kern="0" cap="none" spc="0" normalizeH="0" baseline="0" noProof="0" dirty="0" err="1" smtClean="0">
                  <a:ln>
                    <a:noFill/>
                  </a:ln>
                  <a:solidFill>
                    <a:prstClr val="black"/>
                  </a:solidFill>
                  <a:effectLst/>
                  <a:uLnTx/>
                  <a:uFillTx/>
                </a:rPr>
                <a:t>allelochemicals</a:t>
              </a:r>
              <a:endParaRPr kumimoji="0" lang="en-US" sz="1800" b="1" i="0" u="none" strike="noStrike" kern="0" cap="none" spc="0" normalizeH="0" baseline="0" noProof="0" dirty="0" smtClean="0">
                <a:ln>
                  <a:noFill/>
                </a:ln>
                <a:solidFill>
                  <a:prstClr val="black"/>
                </a:solidFill>
                <a:effectLst/>
                <a:uLnTx/>
                <a:uFillTx/>
              </a:endParaRPr>
            </a:p>
          </p:txBody>
        </p:sp>
        <p:sp>
          <p:nvSpPr>
            <p:cNvPr id="53" name="Curved Down Arrow 52"/>
            <p:cNvSpPr/>
            <p:nvPr>
              <p:custDataLst>
                <p:tags r:id="rId16"/>
              </p:custDataLst>
            </p:nvPr>
          </p:nvSpPr>
          <p:spPr>
            <a:xfrm rot="18734073">
              <a:off x="5239960" y="5398187"/>
              <a:ext cx="210378" cy="89506"/>
            </a:xfrm>
            <a:prstGeom prst="curvedDownArrow">
              <a:avLst/>
            </a:prstGeom>
            <a:solidFill>
              <a:sysClr val="windowText" lastClr="000000"/>
            </a:solidFill>
            <a:ln w="12700" cap="flat" cmpd="sng" algn="ctr">
              <a:solidFill>
                <a:sysClr val="windowText" lastClr="000000">
                  <a:shade val="50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54" name="TextBox 53"/>
            <p:cNvSpPr txBox="1"/>
            <p:nvPr>
              <p:custDataLst>
                <p:tags r:id="rId17"/>
              </p:custDataLst>
            </p:nvPr>
          </p:nvSpPr>
          <p:spPr>
            <a:xfrm>
              <a:off x="5546596" y="3022832"/>
              <a:ext cx="740716"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prstClr val="black"/>
                  </a:solidFill>
                  <a:effectLst/>
                  <a:uLnTx/>
                  <a:uFillTx/>
                </a:rPr>
                <a:t>Weed</a:t>
              </a:r>
            </a:p>
          </p:txBody>
        </p:sp>
      </p:grpSp>
    </p:spTree>
    <p:extLst>
      <p:ext uri="{BB962C8B-B14F-4D97-AF65-F5344CB8AC3E}">
        <p14:creationId xmlns:p14="http://schemas.microsoft.com/office/powerpoint/2010/main" val="31151022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81000" y="381000"/>
            <a:ext cx="8229600" cy="1004501"/>
          </a:xfrm>
        </p:spPr>
        <p:txBody>
          <a:bodyPr>
            <a:normAutofit fontScale="90000"/>
          </a:bodyPr>
          <a:lstStyle/>
          <a:p>
            <a:r>
              <a:rPr lang="en-US" dirty="0" smtClean="0"/>
              <a:t>Soil Organic Matter Building </a:t>
            </a:r>
            <a:br>
              <a:rPr lang="en-US" dirty="0" smtClean="0"/>
            </a:br>
            <a:r>
              <a:rPr lang="en-US" dirty="0" smtClean="0"/>
              <a:t>with Small Grains</a:t>
            </a:r>
            <a:endParaRPr lang="en-US" dirty="0"/>
          </a:p>
        </p:txBody>
      </p:sp>
      <p:pic>
        <p:nvPicPr>
          <p:cNvPr id="3" name="Picture 2"/>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4800600" y="1758833"/>
            <a:ext cx="4114800" cy="30861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228600" y="1744699"/>
            <a:ext cx="4114800" cy="3086100"/>
          </a:xfrm>
          <a:prstGeom prst="rect">
            <a:avLst/>
          </a:prstGeom>
          <a:ln>
            <a:noFill/>
          </a:ln>
          <a:effectLst>
            <a:outerShdw blurRad="292100" dist="139700" dir="2700000" algn="tl" rotWithShape="0">
              <a:srgbClr val="333333">
                <a:alpha val="65000"/>
              </a:srgbClr>
            </a:outerShdw>
          </a:effectLst>
        </p:spPr>
      </p:pic>
      <p:sp>
        <p:nvSpPr>
          <p:cNvPr id="4" name="TextBox 3"/>
          <p:cNvSpPr txBox="1"/>
          <p:nvPr>
            <p:custDataLst>
              <p:tags r:id="rId4"/>
            </p:custDataLst>
          </p:nvPr>
        </p:nvSpPr>
        <p:spPr>
          <a:xfrm>
            <a:off x="685800" y="5177238"/>
            <a:ext cx="8229600" cy="1077218"/>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solidFill>
                  <a:srgbClr val="800000"/>
                </a:solidFill>
              </a:rPr>
              <a:t>Greater contributions to soil organic matter</a:t>
            </a:r>
          </a:p>
          <a:p>
            <a:pPr marL="457200" indent="-457200">
              <a:buFont typeface="Arial" panose="020B0604020202020204" pitchFamily="34" charset="0"/>
              <a:buChar char="•"/>
            </a:pPr>
            <a:r>
              <a:rPr lang="en-US" sz="3200" dirty="0" smtClean="0">
                <a:solidFill>
                  <a:srgbClr val="800000"/>
                </a:solidFill>
              </a:rPr>
              <a:t>Nutrients requirements lower than corn</a:t>
            </a:r>
            <a:endParaRPr lang="en-US" sz="3200" dirty="0">
              <a:solidFill>
                <a:srgbClr val="800000"/>
              </a:solidFill>
            </a:endParaRPr>
          </a:p>
        </p:txBody>
      </p:sp>
    </p:spTree>
    <p:extLst>
      <p:ext uri="{BB962C8B-B14F-4D97-AF65-F5344CB8AC3E}">
        <p14:creationId xmlns:p14="http://schemas.microsoft.com/office/powerpoint/2010/main" val="240414862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PERSISTENCEDATA" val="MMPROD_UIPERSISTENCEDATA"/>
  <p:tag name="MMPROD_THEME_BG_IMAGE" val=""/>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2MDk3NzMiLz4NCgkJPHVpY29sb3IgbmFtZT0idGV4dCIgdmFsdWU9IjB4RkZGRkZGIi8+DQoJCTx1aWNvbG9yIG5hbWU9ImxpZ2h0IiB2YWx1ZT0iMHg0RTVENjAiLz4NCgkJPHVpY29sb3IgbmFtZT0ic2hhZG93IiB2YWx1ZT0iMHgwMDAwMDAiLz4NCgkJPHVpY29sb3IgbmFtZT0iYmFja2dyb3VuZCIgdmFsdWU9IjB4NzI3OTcxIi8+DQoJCTx1aWNvbG9yIG5hbWU9Im5vdGVzVGV4dEJhY2tncm91bmQiIHZhbHVlPSIweEZGRkZGRiIvPg0KCTwvY29sb3JzPg0KCTxsYXlvdXQ+DQoJCTx1aXNob3cgbmFtZT0icHJlc2VudGF0aW9udGl0bGUiIHZhbHVlPSJ0cnVlIi8+DQoJCTx1aXNob3cgbmFtZT0icHJlc2VudGVycGhvdG8iIHZhbHVlPSJ0cnVlIi8+DQoJCTx1aXNob3cgbmFtZT0icHJlc2VudGVybmFtZSIgdmFsdWU9InRydWUiLz4NCgkJPHVpc2hvdyBuYW1lPSJwcmVzZW50ZXJ0aXRsZSIgdmFsdWU9InRydWUiLz4NCgkJPHVpc2hvdyBuYW1lPSJwcmVzZW50ZXJlbWFpbCIgdmFsdWU9InRydWUiLz4NCgkJPHVpc2hvdyBuYW1lPSJwcmVzZW50ZXJiaW8iIHZhbHVlPSJ0cnVlIi8+DQoJCTx1aXNob3cgbmFtZT0iY29tcGFueWxvZ28iIHZhbHVlPSJ0cnVlIi8+DQoJCTx1aXNob3cgbmFtZT0ic2lkZWJhciIgdmFsdWU9InRydWUiLz4NCgkJPHVpc2hvdyBuYW1lPSJvdXRsaW5lIiB2YWx1ZT0idHJ1ZSIvPg0KCQk8dWlzaG93IG5hbWU9InRodW1ibmFpbCIgdmFsdWU9InRydWUiLz4NCgkJPHVpc2hvdyBuYW1lPSJub3RlcyIgdmFsdWU9InRydWUiLz4NCgkJPHVpc2hvdyBuYW1lPSJzZWFyY2giIHZhbHVlPSJ0cnVlIi8+DQoJCTx1aXNob3cgbmFtZT0icXVpei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Fsd2F5c1NjcnVuY2giIHZhbHVlPSJmYWxzZSIvPg0KCQk8dWlzaG93IG5hbWU9ImluaXRpYWxkaXNwbGF5bW9kZWlzbm9ybWFsIiB2YWx1ZT0idHJ1ZSIvPg0KCQk8dWlzaG93IG5hbWU9ImNjdGV4dGhpZ2hsaWdodGluZyIgdmFsdWU9InRydWUiLz4NCgkJPHVpcmVwbGFjZSBuYW1lPSJsb2dvIiB2YWx1ZT0iIi8+DQoJCTx1aXJlcGxhY2UgbmFtZT0iYmdpbWFnZSIgdmFsdWU9IiIvPg0KCQk8dWlyZXBsYWNlIG5hbWU9ImluaXRpYWx0YWIiIHZhbHVlPSJvdXRsaW5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TdG9wcGVkIi8+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DQoJCTx1aXRleHQgbmFtZT0iU0NSVUJCQVJTVEFUVVNfQlVGRkVSSU5HIiB2YWx1ZT0iQnVmZmVyaW5nIi8+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DQoJCTx1aXRleHQgbmFtZT0iRUxBUFNFRCIgdmFsdWU9IiVtIE1pbnV0ZXMgJXMgU2Vjb25kcyBSZW1haW5pbmciLz4NCgkJPHVpdGV4dCBuYW1lPSJOT1RGT1VORCIgdmFsdWU9Ik5vdGhpbmcgRm91bmQiLz4NCgkJPHVpdGV4dCBuYW1lPSJBVFRBQ0hNRU5UUyIgdmFsdWU9IkF0dGFjaG1lbnR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DQoJCTx1aXRleHQgbmFtZT0iVEFCX05PVEVTIiB2YWx1ZT0iTm90ZXMiLz4NCgkJPHVpdGV4dCBuYW1lPSJUQUJfU0VBUkNIIiB2YWx1ZT0iU2VhcmNoIi8+DQoJCTx1aXRleHQgbmFtZT0iU0xJREVfSEVBRElORyIgdmFsdWU9IlNsaWRlIFRpdGxlIi8+DQoJCTx1aXRleHQgbmFtZT0iRFVSQVRJT05fSEVBRElORyIgdmFsdWU9IkR1cmF0aW9uIi8+DQoJCTx1aXRleHQgbmFtZT0iU0VBUkNIX0hFQURJTkciIHZhbHVlPSJTZWFyY2ggZm9yIHRleHQ6Ii8+DQoJCTx1aXRleHQgbmFtZT0iVEhVTUJfSEVBRElORyIgdmFsdWU9IlNsaWRlIi8+DQoJCTx1aXRleHQgbmFtZT0iVEhVTUJfSU5GTyIgdmFsdWU9IlNsaWRlIFRpdGxlL0R1cmF0aW9uIi8+DQoJCTx1aXRleHQgbmFtZT0iQVRUQUNITkFNRV9IRUFESU5HIiB2YWx1ZT0iRmlsZSBOYW1lIi8+DQoJCTx1aXRleHQgbmFtZT0iQVRUQUNIU0laRV9IRUFESU5HIiB2YWx1ZT0iU2l6ZSIvPg0KCQk8dWl0ZXh0IG5hbWU9IlNMSURFX05PVEVTIiB2YWx1ZT0iU2xpZGUgTm90ZXMiLz4NCgkJPCEtLXF1aXogcG9kIGFuZCBtZXNzYWdlIGJveCB0ZXh0cy0tPg0KCQk8dWl0ZXh0IG5hbWU9IlFVSVpQT0RfUVVJWl9BVFRFTVBUIiB2YWx1ZT0iUXVpeiBBdHRlbXB0OiIvPg0KCQk8dWl0ZXh0IG5hbWU9IlFVSVpQT0RfUVVJWl9BVFRFTVBUX1ZBTFVFIiB2YWx1ZT0iJW4gb2YgJXQiLz4NCgkJPHVpdGV4dCBuYW1lPSJRVUlaUE9EX1FVSVpfU0NPUkUiIHZhbHVlPSJTY29yZWQ6Ii8+DQoJCTx1aXRleHQgbmFtZT0iUVVJWlBPRF9RVUlaX1BBU1NTQ09SRSIgdmFsdWU9IlBhc3NpbmcgU2NvcmU6Ii8+DQoJCTx1aXRleHQgbmFtZT0iUVVJWlBPRF9RVUlaX01BWFNDT1JFIiB2YWx1ZT0iTWF4IFNjb3JlOiIvPg0KCQk8dWl0ZXh0IG5hbWU9IlFVSVpQT0RfUVVFU0FUTVBUX1NUUiIgdmFsdWU9IkF0dGVtcHQ6ICVuIG9mICV0Ii8+DQoJCTx1aXRleHQgbmFtZT0iUVVJWlBPRF9RVUVTVFlQRV9TVFIiIHZhbHVlPSJUeXBlOiAlcyIvPg0KCQk8dWl0ZXh0IG5hbWU9IlFVSVpQT0RfUVVFU1RZUEVfR1JEIiB2YWx1ZT0iR3JhZGVkIi8+DQoJCTx1aXRleHQgbmFtZT0iUVVJWlBPRF9RVUVTVFlQRV9TVlkiIHZhbHVlPSJTdXJ2ZXkiLz4NCgkJPHVpdGV4dCBuYW1lPSJRVUlaUE9EX1FVSVpBVE1QVF9JTkYiIHZhbHVlPSJJbmZpbml0ZSIvPg0KCQk8dWl0ZXh0IG5hbWU9IlFVSVpQT0RfUVVFU0FUTVBUX0lORiIgdmFsdWU9IkluZmluaXRlIi8+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JPHVpdGV4dCBuYW1lPSJDT1VSU0VfU1RBVFVTIiB2YWx1ZT0iTW9kdWxlIFN0YXR1cyIvPg0KCQk8dWl0ZXh0IG5hbWU9IlBBU1NFRF9TVFJJTkciIHZhbHVlPSJQYXNzZWQiLz4NCgkJPHVpdGV4dCBuYW1lPSJGQUlMRURfU1RSSU5HIiB2YWx1ZT0iRmFpbGV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Qk8dWl0ZXh0IG5hbWU9IkNPVVJTRV9TVEFUVVMiIHZhbHVlPSJNb2R1bHN0YXR1cyIvPg0KCQk8dWl0ZXh0IG5hbWU9IlBBU1NFRF9TVFJJTkciIHZhbHVlPSJFcmZvbGdyZWljaCIvPg0KCQk8dWl0ZXh0IG5hbWU9IkZBSUxFRF9TVFJJTkciIHZhbHVlPSJGZWhsZ2VzY2hsYWd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JPHVpdGV4dCBuYW1lPSJDT1VSU0VfU1RBVFVTIiB2YWx1ZT0iU3RhdHV0IGR1IG1vZHVsZSIvPg0KCQk8dWl0ZXh0IG5hbWU9IlBBU1NFRF9TVFJJTkciIHZhbHVlPSJSw6l1c3NpIi8+DQoJCTx1aXRleHQgbmFtZT0iRkFJTEVEX1NUUklORyIgdmFsdWU9IkVjaG91w6k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CTx1aXRleHQgbmFtZT0iQ09VUlNFX1NUQVRVUyIgdmFsdWU9IuODouOCuOODpeODvOODq+OCueODhuODvOOCv+OCuSIvPg0KCQk8dWl0ZXh0IG5hbWU9IlBBU1NFRF9TVFJJTkciIHZhbHVlPSLlkIjmoLwiLz4NCgkJPHVpdGV4dCBuYW1lPSJGQUlMRURfU1RSSU5HIiB2YWx1ZT0i5LiN5ZCI5qC8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JPHVpdGV4dCBuYW1lPSJDT1VSU0VfU1RBVFVTIiB2YWx1ZT0i66qo65OIIOyDge2DnCIvPg0KCQk8dWl0ZXh0IG5hbWU9IlBBU1NFRF9TVFJJTkciIHZhbHVlPSLtlanqsqkiLz4NCgkJPHVpdGV4dCBuYW1lPSJGQUlMRURfU1RSSU5HIiB2YWx1ZT0i67aI7ZWp6rKp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Qk8dWl0ZXh0IG5hbWU9IkNPVVJTRV9TVEFUVVMiIHZhbHVlPSJFc3RhZG8gZGUgbW9kdWxvIi8+DQoJCTx1aXRleHQgbmFtZT0iUEFTU0VEX1NUUklORyIgdmFsdWU9IkFwcm9iYWRvIi8+DQoJCTx1aXRleHQgbmFtZT0iRkFJTEVEX1NUUklORyIgdmFsdWU9IlN1c3BlbnNv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CTx1aXRleHQgbmFtZT0iQ09VUlNFX1NUQVRVUyIgdmFsdWU9IlN0YXR1cyBkbyBtw7NkdWxvIi8+DQoJCTx1aXRleHQgbmFtZT0iUEFTU0VEX1NUUklORyIgdmFsdWU9IkFwcm92YWRvIi8+DQoJCTx1aXRleHQgbmFtZT0iRkFJTEVEX1NUUklORyIgdmFsdWU9IlJlcHJvdmFkby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Qk8dWl0ZXh0IG5hbWU9IkNPVVJTRV9TVEFUVVMiIHZhbHVlPSJNb2R1bGUgU3RhdHVzIi8+DQoJCTx1aXRleHQgbmFtZT0iUEFTU0VEX1NUUklORyIgdmFsdWU9IlBhc3NlZCIvPg0KCQk8dWl0ZXh0IG5hbWU9IkZBSUxFRF9TVFJJTkciIHZhbHVlPSJGYWlsZWQ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ICVuIi8+DQoJCTwhLS0gc3Vic3RpdHV0aW9uOiAlbiA9PSBzbGlkZSBudW1iZXIgLS0+DQoJCTwhLS0gc3Vic3RpdHV0aW9uOiAldCA9PSB0b3RhbCBzbGlkZSBjb3VudCAtLT4NCgkJPHVpdGV4dCBuYW1lPSJTQ1JVQkJBUlNUQVRVU19TTElERUlORk8iIHZhbHVlPSJEaWEgJW4gLyAldCB8ICIvPg0KCQk8dWl0ZXh0IG5hbWU9IlNDUlVCQkFSU1RBVFVTX1NUT1BQRUQiIHZhbHVlPSJHZXN0b3B0Ii8+DQoJCTx1aXRleHQgbmFtZT0iU0NSVUJCQVJTVEFUVVNfUExBWUlORyIgdmFsdWU9IkFmc3BlbGVuIi8+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DQoJCTx1aXRleHQgbmFtZT0iU0NSVUJCQVJTVEFUVVNfUkVWSUVXUVVJWiIgdmFsdWU9IlF1aXogY29udHJvbGVyZW4iLz4NCgkJPCEtLSBzdWJzdGl0dXRpb246ICVtID09IG1pbnV0ZXMgcmVtYWluaW5nIC0tPg0KCQk8IS0tIHN1YnN0aXR1dGlvbjogJXMgPT0gc2Vjb25kcyByZW1haW5pbmcgLS0+DQoJCTx1aXRleHQgbmFtZT0iRUxBUFNFRCIgdmFsdWU9IkVyIHJlc3RlcmVuICVtIG1pbnV0ZW4gJXMgc2Vjb25kZW4iLz4NCgkJPHVpdGV4dCBuYW1lPSJOT1RGT1VORCIgdmFsdWU9Ik5pZXRzIGdldm9uZGVuIi8+DQoJCTx1aXRleHQgbmFtZT0iQVRUQUNITUVOVFMiIHZhbHVlPSJCaWpsYWdlbiIvPg0KCQk8IS0tIHN1YnN0aXR1dGlvbjogJXAgPT0gY3VycmVudCBzcGVha2VyJ3MgdGl0bGUgLS0+DQoJCTx1aXRleHQgbmFtZT0iQklPV0lOX1RJVExFIiB2YWx1ZT0iQmlvZ3JhZmllOiAlcCIvPg0KCQk8dWl0ZXh0IG5hbWU9IkJJT0JUTl9USVRMRSIgdmFsdWU9IkJpb2dyYWZpZSIvPg0KCQk8dWl0ZXh0IG5hbWU9IkRJVklERVJCVE5fVElUTEUiIHZhbHVlPSJ8Ii8+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DQoJCTx1aXRleHQgbmFtZT0iVEFCX1NFQVJDSCIgdmFsdWU9IlpvZWtlbiIvPg0KCQk8dWl0ZXh0IG5hbWU9IlNMSURFX0hFQURJTkciIHZhbHVlPSJUaXRlbCB2YW4gZGlhIi8+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DQoJCTx1aXRleHQgbmFtZT0iQVRUQUNITkFNRV9IRUFESU5HIiB2YWx1ZT0iQmVzdGFuZHNuYWFtIi8+DQoJCTx1aXRleHQgbmFtZT0iQVRUQUNIU0laRV9IRUFESU5HIiB2YWx1ZT0iR3Jvb3R0ZSIvPg0KCQk8dWl0ZXh0IG5hbWU9IlNMSURFX05PVEVTIiB2YWx1ZT0iRGlhbm90aXRpZXM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Qk8dWl0ZXh0IG5hbWU9IkNPVVJTRV9TVEFUVVMiIHZhbHVlPSJNb2R1bGUgU3RhdHVzIi8+DQoJCTx1aXRleHQgbmFtZT0iUEFTU0VEX1NUUklORyIgdmFsdWU9IlBhc3NlZCIvPg0KCQk8dWl0ZXh0IG5hbWU9IkZBSUxFRF9TVFJJTkciIHZhbHVlPSJGYWlsZWQ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Qk8dWl0ZXh0IG5hbWU9IkNPVVJTRV9TVEFUVVMiIHZhbHVlPSJNb2R1bGUgU3RhdHVzIi8+DQoJCTx1aXRleHQgbmFtZT0iUEFTU0VEX1NUUklORyIgdmFsdWU9IlBhc3NlZCIvPg0KCQk8dWl0ZXh0IG5hbWU9IkZBSUxFRF9TVFJJTkciIHZhbHVlPSJGYWlsZWQ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Qk8dWl0ZXh0IG5hbWU9IkNPVVJTRV9TVEFUVVMiIHZhbHVlPSJNb2R1bGUgU3RhdHVzIi8+DQoJCTx1aXRleHQgbmFtZT0iUEFTU0VEX1NUUklORyIgdmFsdWU9IlBhc3NlZCIvPg0KCQk8dWl0ZXh0IG5hbWU9IkZBSUxFRF9TVFJJTkciIHZhbHVlPSJGYWlsZWQ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DQoJCTx1aXRleHQgbmFtZT0iU0NSVUJCQVJTVEFUVVNfU0xJREVJTkZPIiB2YWx1ZT0i0KHQu9Cw0LnQtCAlbiAvICV0IHwgIi8+DQoJCTx1aXRleHQgbmFtZT0iU0NSVUJCQVJTVEFUVVNfU1RPUFBFRCIgdmFsdWU9ItCe0YHRgtCw0L3QvtCy0LvQtdC90L4iLz4NCgkJPHVpdGV4dCBuYW1lPSJTQ1JVQkJBUlNUQVRVU19QTEFZSU5HIiB2YWx1ZT0i0JLQvtGB0L/RgNC+0LjQt9Cy0LXQtNC10L3QuNC1Ii8+DQoJCTx1aXRleHQgbmFtZT0iU0NSVUJCQVJTVEFUVVNfTk9BVURJTyIgdmFsdWU9ItCd0LXRgiDQsNGD0LTQuNC+Ii8+DQoJCTx1aXRleHQgbmFtZT0iU0NSVUJCQVJTVEFUVVNfVklEUExBWUlORyIgdmFsdWU9ItCS0L7RgdC/0YDQvtC40LfQstC10LTQtdC90LjQtSDQstC40LTQtdC+Ii8+DQoJCTx1aXRleHQgbmFtZT0iU0NSVUJCQVJTVEFUVVNfTE9BRElORyIgdmFsdWU9ItCX0LDQs9GA0YPQt9C60LAiLz4NCgkJPHVpdGV4dCBuYW1lPSJTQ1JVQkJBUlNUQVRVU19CVUZGRVJJTkciIHZhbHVlPSLQkdGD0YTQtdGA0LjQt9Cw0YbQuNGPIi8+DQoJCTx1aXRleHQgbmFtZT0iU0NSVUJCQVJTVEFUVVNfUVVFU1RJT04iIHZhbHVlPSLQntGC0LLQtdGCINC90LAg0LLQvtC/0YDQvtGBIi8+DQoJCTx1aXRleHQgbmFtZT0iU0NSVUJCQVJTVEFUVVNfUkVWSUVXUVVJWiIgdmFsdWU9ItCe0LHQt9C+0YAg0L7Qv9GA0L7RgdCwIi8+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Ii8+DQoJCTx1aXRleHQgbmFtZT0iQVRUQUNITUVOVFMiIHZhbHVlPSLQktC70L7QttC10L3QuNGPIi8+DQoJCTwhLS0gc3Vic3RpdHV0aW9uOiAlcCA9PSBjdXJyZW50IHNwZWFrZXIncyB0aXRsZSAtLT4NCgkJPHVpdGV4dCBuYW1lPSJCSU9XSU5fVElUTEUiIHZhbHVlPSLQkdC40L7Qs9GA0LDRhNC40Y86ICVwIi8+DQoJCTx1aXRleHQgbmFtZT0iQklPQlROX1RJVExFIiB2YWx1ZT0i0JHQuNC+0LPRgNCw0YTQuNGPIi8+DQoJCTx1aXRleHQgbmFtZT0iRElWSURFUkJUTl9USVRMRSIgdmFsdWU9InwiLz4NCgkJPHVpdGV4dCBuYW1lPSJDT05UQUNUQlROX1RJVExFIiB2YWx1ZT0i0JrQvtC90YLQsNC60YIiLz4NCgkJPHVpdGV4dCBuYW1lPSJUQUJfUVVJWiIgdmFsdWU9ItCe0L/RgNC+0YEiLz4NCgkJPHVpdGV4dCBuYW1lPSJUQUJfT1VUTElORSIgdmFsdWU9ItCh0YXQtdC80LAiLz4NCgkJPHVpdGV4dCBuYW1lPSJUQUJfVEhVTUIiIHZhbHVlPSLQkdC10LPRg9C90L7QuiIvPg0KCQk8dWl0ZXh0IG5hbWU9IlRBQl9OT1RFUyIgdmFsdWU9ItCX0LDQvNC10YLQutC4Ii8+DQoJCTx1aXRleHQgbmFtZT0iVEFCX1NFQVJDSCIgdmFsdWU9ItCf0L7QuNGB0LoiLz4NCgkJPHVpdGV4dCBuYW1lPSJTTElERV9IRUFESU5HIiB2YWx1ZT0i0JfQsNCz0L7Qu9C+0LLQvtC6INGB0LvQsNC50LTQsCIvPg0KCQk8dWl0ZXh0IG5hbWU9IkRVUkFUSU9OX0hFQURJTkciIHZhbHVlPSLQlNC70LjRgi3RgdGC0YwiLz4NCgkJPHVpdGV4dCBuYW1lPSJTRUFSQ0hfSEVBRElORyIgdmFsdWU9ItCf0L7QuNGB0Log0YLQtdC60YHRgtCwOiIvPg0KCQk8dWl0ZXh0IG5hbWU9IlRIVU1CX0hFQURJTkciIHZhbHVlPSLQodC70LDQudC0Ii8+DQoJCTx1aXRleHQgbmFtZT0iVEhVTUJfSU5GTyIgdmFsdWU9ItCd0LDQt9Cy0LDQvdC40LUv0LTQu9C40YIt0L3QvtGB0YLRjCIvPg0KCQk8dWl0ZXh0IG5hbWU9IkFUVEFDSE5BTUVfSEVBRElORyIgdmFsdWU9ItCY0LzRjyDRhNCw0LnQu9CwIi8+DQoJCTx1aXRleHQgbmFtZT0iQVRUQUNIU0laRV9IRUFESU5HIiB2YWx1ZT0i0KDQsNC30LzQtdGAIi8+DQoJCTx1aXRleHQgbmFtZT0iU0xJREVfTk9URVMiIHZhbHVlPSLQl9Cw0LzQtdGC0LrQuCDQuiDRgdC70LDQudC00YM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CTx1aXRleHQgbmFtZT0iQ09VUlNFX1NUQVRVUyIgdmFsdWU9Ik1vZHVsZSBTdGF0dXMiLz4NCgkJPHVpdGV4dCBuYW1lPSJQQVNTRURfU1RSSU5HIiB2YWx1ZT0iUGFzc2VkIi8+DQoJCTx1aXRleHQgbmFtZT0iRkFJTEVEX1NUUklORyIgdmFsdWU9IkZhaWxlZCIvPg0KCTwvbGFuZ3VhZ2U+DQo8L2NvbmZpZ3VyYXRpb24+DQo="/>
  <p:tag name="MMPROD_UIDATA" val="&lt;database version=&quot;10.0&quot;&gt;&lt;object type=&quot;1&quot; unique_id=&quot;10001&quot;&gt;&lt;property id=&quot;20141&quot; value=&quot;Design test 3&quot;/&gt;&lt;property id=&quot;20600&quot; value=&quot;0&quot;/&gt;&lt;object type=&quot;2&quot; unique_id=&quot;521276&quot;&gt;&lt;object type=&quot;3&quot; unique_id=&quot;597054&quot;&gt;&lt;property id=&quot;20148&quot; value=&quot;5&quot;/&gt;&lt;property id=&quot;20300&quot; value=&quot;Slide 12 - &amp;quot;Row Spacing&amp;quot;&quot;/&gt;&lt;property id=&quot;20307&quot; value=&quot;444&quot;/&gt;&lt;/object&gt;&lt;object type=&quot;3&quot; unique_id=&quot;638644&quot;&gt;&lt;property id=&quot;20148&quot; value=&quot;5&quot;/&gt;&lt;property id=&quot;20300&quot; value=&quot;Slide 28 - &amp;quot;Managing Diseases with Rotation&amp;quot;&quot;/&gt;&lt;property id=&quot;20307&quot; value=&quot;445&quot;/&gt;&lt;/object&gt;&lt;object type=&quot;3&quot; unique_id=&quot;644148&quot;&gt;&lt;property id=&quot;20148&quot; value=&quot;5&quot;/&gt;&lt;property id=&quot;20300&quot; value=&quot;Slide 15 - &amp;quot;Fall Grains – Seeding Date&amp;quot;&quot;/&gt;&lt;property id=&quot;20307&quot; value=&quot;447&quot;/&gt;&lt;/object&gt;&lt;object type=&quot;3&quot; unique_id=&quot;644149&quot;&gt;&lt;property id=&quot;20148&quot; value=&quot;5&quot;/&gt;&lt;property id=&quot;20300&quot; value=&quot;Slide 22 - &amp;quot;Rotary Hoe in Small Grains&amp;quot;&quot;/&gt;&lt;property id=&quot;20307&quot; value=&quot;448&quot;/&gt;&lt;/object&gt;&lt;object type=&quot;3&quot; unique_id=&quot;651766&quot;&gt;&lt;property id=&quot;20148&quot; value=&quot;5&quot;/&gt;&lt;property id=&quot;20300&quot; value=&quot;Slide 31 - &amp;quot;Fungal Diseases&amp;quot;&quot;/&gt;&lt;property id=&quot;20307&quot; value=&quot;452&quot;/&gt;&lt;/object&gt;&lt;object type=&quot;3&quot; unique_id=&quot;651883&quot;&gt;&lt;property id=&quot;20148&quot; value=&quot;5&quot;/&gt;&lt;property id=&quot;20300&quot; value=&quot;Slide 39 - &amp;quot;Integrated Pest Management for Small Grains&amp;quot;&quot;/&gt;&lt;property id=&quot;20307&quot; value=&quot;456&quot;/&gt;&lt;/object&gt;&lt;object type=&quot;3&quot; unique_id=&quot;651960&quot;&gt;&lt;property id=&quot;20148&quot; value=&quot;5&quot;/&gt;&lt;property id=&quot;20300&quot; value=&quot;Slide 52 - &amp;quot;Harvesting Small Grains&amp;quot;&quot;/&gt;&lt;property id=&quot;20307&quot; value=&quot;457&quot;/&gt;&lt;/object&gt;&lt;object type=&quot;3&quot; unique_id=&quot;651961&quot;&gt;&lt;property id=&quot;20148&quot; value=&quot;5&quot;/&gt;&lt;property id=&quot;20300&quot; value=&quot;Slide 55 - &amp;quot;Storage&amp;quot;&quot;/&gt;&lt;property id=&quot;20307&quot; value=&quot;458&quot;/&gt;&lt;/object&gt;&lt;object type=&quot;3&quot; unique_id=&quot;658280&quot;&gt;&lt;property id=&quot;20148&quot; value=&quot;5&quot;/&gt;&lt;property id=&quot;20300&quot; value=&quot;Slide 61 - &amp;quot;Conclusions&amp;quot;&quot;/&gt;&lt;property id=&quot;20307&quot; value=&quot;459&quot;/&gt;&lt;/object&gt;&lt;object type=&quot;3&quot; unique_id=&quot;658479&quot;&gt;&lt;property id=&quot;20148&quot; value=&quot;5&quot;/&gt;&lt;property id=&quot;20300&quot; value=&quot;Slide 25 - &amp;quot;Perennial Weeds&amp;quot;&quot;/&gt;&lt;property id=&quot;20307&quot; value=&quot;557&quot;/&gt;&lt;/object&gt;&lt;object type=&quot;3&quot; unique_id=&quot;659455&quot;&gt;&lt;property id=&quot;20148&quot; value=&quot;5&quot;/&gt;&lt;property id=&quot;20300&quot; value=&quot;Slide 1 - &amp;quot;Small Grains&amp;quot;&quot;/&gt;&lt;property id=&quot;20307&quot; value=&quot;568&quot;/&gt;&lt;/object&gt;&lt;object type=&quot;3&quot; unique_id=&quot;659456&quot;&gt;&lt;property id=&quot;20148&quot; value=&quot;5&quot;/&gt;&lt;property id=&quot;20300&quot; value=&quot;Slide 2 - &amp;quot;Small Grains&amp;quot;&quot;/&gt;&lt;property id=&quot;20307&quot; value=&quot;587&quot;/&gt;&lt;/object&gt;&lt;object type=&quot;3&quot; unique_id=&quot;659457&quot;&gt;&lt;property id=&quot;20148&quot; value=&quot;5&quot;/&gt;&lt;property id=&quot;20300&quot; value=&quot;Slide 3 - &amp;quot;Small Grains in the Midwest&amp;quot;&quot;/&gt;&lt;property id=&quot;20307&quot; value=&quot;567&quot;/&gt;&lt;/object&gt;&lt;object type=&quot;3&quot; unique_id=&quot;659458&quot;&gt;&lt;property id=&quot;20148&quot; value=&quot;5&quot;/&gt;&lt;property id=&quot;20300&quot; value=&quot;Slide 4 - &amp;quot;Small Grains in the Midwest&amp;quot;&quot;/&gt;&lt;property id=&quot;20307&quot; value=&quot;599&quot;/&gt;&lt;/object&gt;&lt;object type=&quot;3&quot; unique_id=&quot;659459&quot;&gt;&lt;property id=&quot;20148&quot; value=&quot;5&quot;/&gt;&lt;property id=&quot;20300&quot; value=&quot;Slide 5 - &amp;quot;Why Include Small Grains in Transition to Organic Systems?&amp;quot;&quot;/&gt;&lt;property id=&quot;20307&quot; value=&quot;570&quot;/&gt;&lt;/object&gt;&lt;object type=&quot;3&quot; unique_id=&quot;659460&quot;&gt;&lt;property id=&quot;20148&quot; value=&quot;5&quot;/&gt;&lt;property id=&quot;20300&quot; value=&quot;Slide 6 - &amp;quot;Why Include Small Grains in Transition to Organic Systems?&amp;quot;&quot;/&gt;&lt;property id=&quot;20307&quot; value=&quot;600&quot;/&gt;&lt;/object&gt;&lt;object type=&quot;3&quot; unique_id=&quot;659461&quot;&gt;&lt;property id=&quot;20148&quot; value=&quot;5&quot;/&gt;&lt;property id=&quot;20300&quot; value=&quot;Slide 7 - &amp;quot;Small Grains Competitiveness with Weeds&amp;quot;&quot;/&gt;&lt;property id=&quot;20307&quot; value=&quot;569&quot;/&gt;&lt;/object&gt;&lt;object type=&quot;3&quot; unique_id=&quot;659462&quot;&gt;&lt;property id=&quot;20148&quot; value=&quot;5&quot;/&gt;&lt;property id=&quot;20300&quot; value=&quot;Slide 8 - &amp;quot;Allelopathy&amp;quot;&quot;/&gt;&lt;property id=&quot;20307&quot; value=&quot;597&quot;/&gt;&lt;/object&gt;&lt;object type=&quot;3&quot; unique_id=&quot;659463&quot;&gt;&lt;property id=&quot;20148&quot; value=&quot;5&quot;/&gt;&lt;property id=&quot;20300&quot; value=&quot;Slide 9 - &amp;quot;Soil Organic Matter Building  with Small Grains&amp;quot;&quot;/&gt;&lt;property id=&quot;20307&quot; value=&quot;571&quot;/&gt;&lt;/object&gt;&lt;object type=&quot;3&quot; unique_id=&quot;659465&quot;&gt;&lt;property id=&quot;20148&quot; value=&quot;5&quot;/&gt;&lt;property id=&quot;20300&quot; value=&quot;Slide 13 - &amp;quot;High Seeding Rates for Organic&amp;quot;&quot;/&gt;&lt;property id=&quot;20307&quot; value=&quot;598&quot;/&gt;&lt;/object&gt;&lt;object type=&quot;3&quot; unique_id=&quot;659466&quot;&gt;&lt;property id=&quot;20148&quot; value=&quot;5&quot;/&gt;&lt;property id=&quot;20300&quot; value=&quot;Slide 14 - &amp;quot;Spring Grains –  Seeding Date&amp;quot;&quot;/&gt;&lt;property id=&quot;20307&quot; value=&quot;601&quot;/&gt;&lt;/object&gt;&lt;object type=&quot;3&quot; unique_id=&quot;659467&quot;&gt;&lt;property id=&quot;20148&quot; value=&quot;5&quot;/&gt;&lt;property id=&quot;20300&quot; value=&quot;Slide 16 - &amp;quot;Variety Selection&amp;quot;&quot;/&gt;&lt;property id=&quot;20307&quot; value=&quot;574&quot;/&gt;&lt;/object&gt;&lt;object type=&quot;3&quot; unique_id=&quot;659468&quot;&gt;&lt;property id=&quot;20148&quot; value=&quot;5&quot;/&gt;&lt;property id=&quot;20300&quot; value=&quot;Slide 19 - &amp;quot;Alternative Establishment Strategies: Double/Cross Planting&amp;quot;&quot;/&gt;&lt;property id=&quot;20307&quot; value=&quot;572&quot;/&gt;&lt;/object&gt;&lt;object type=&quot;3&quot; unique_id=&quot;659469&quot;&gt;&lt;property id=&quot;20148&quot; value=&quot;5&quot;/&gt;&lt;property id=&quot;20300&quot; value=&quot;Slide 17 - &amp;quot;Alternative Establishment Strategies: Underseeding&amp;quot;&quot;/&gt;&lt;property id=&quot;20307&quot; value=&quot;602&quot;/&gt;&lt;/object&gt;&lt;object type=&quot;3&quot; unique_id=&quot;659470&quot;&gt;&lt;property id=&quot;20148&quot; value=&quot;5&quot;/&gt;&lt;property id=&quot;20300&quot; value=&quot;Slide 18 - &amp;quot;Alternative Establishment Strategies: Underseeding/Nurse Crop&amp;quot;&quot;/&gt;&lt;property id=&quot;20307&quot; value=&quot;603&quot;/&gt;&lt;/object&gt;&lt;object type=&quot;3&quot; unique_id=&quot;659472&quot;&gt;&lt;property id=&quot;20148&quot; value=&quot;5&quot;/&gt;&lt;property id=&quot;20300&quot; value=&quot;Slide 21 - &amp;quot;Tine Weeder in Small Grains&amp;quot;&quot;/&gt;&lt;property id=&quot;20307&quot; value=&quot;573&quot;/&gt;&lt;/object&gt;&lt;object type=&quot;3&quot; unique_id=&quot;659473&quot;&gt;&lt;property id=&quot;20148&quot; value=&quot;5&quot;/&gt;&lt;property id=&quot;20300&quot; value=&quot;Slide 23 - &amp;quot;Timing of Mechanical Weeding&amp;quot;&quot;/&gt;&lt;property id=&quot;20307&quot; value=&quot;596&quot;/&gt;&lt;/object&gt;&lt;object type=&quot;3&quot; unique_id=&quot;659474&quot;&gt;&lt;property id=&quot;20148&quot; value=&quot;5&quot;/&gt;&lt;property id=&quot;20300&quot; value=&quot;Slide 24 - &amp;quot;Test Weeding Implements First!&amp;quot;&quot;/&gt;&lt;property id=&quot;20307&quot; value=&quot;595&quot;/&gt;&lt;/object&gt;&lt;object type=&quot;3&quot; unique_id=&quot;659475&quot;&gt;&lt;property id=&quot;20148&quot; value=&quot;5&quot;/&gt;&lt;property id=&quot;20300&quot; value=&quot;Slide 26 - &amp;quot;Crop Rotation for  Pest Management&amp;quot;&quot;/&gt;&lt;property id=&quot;20307&quot; value=&quot;575&quot;/&gt;&lt;/object&gt;&lt;object type=&quot;3&quot; unique_id=&quot;659477&quot;&gt;&lt;property id=&quot;20148&quot; value=&quot;5&quot;/&gt;&lt;property id=&quot;20300&quot; value=&quot;Slide 29 - &amp;quot;Managing Diseases with Rotation&amp;quot;&quot;/&gt;&lt;property id=&quot;20307&quot; value=&quot;606&quot;/&gt;&lt;/object&gt;&lt;object type=&quot;3&quot; unique_id=&quot;659478&quot;&gt;&lt;property id=&quot;20148&quot; value=&quot;5&quot;/&gt;&lt;property id=&quot;20300&quot; value=&quot;Slide 30 - &amp;quot;Fungal Diseases&amp;quot;&quot;/&gt;&lt;property id=&quot;20307&quot; value=&quot;607&quot;/&gt;&lt;/object&gt;&lt;object type=&quot;3&quot; unique_id=&quot;659480&quot;&gt;&lt;property id=&quot;20148&quot; value=&quot;5&quot;/&gt;&lt;property id=&quot;20300&quot; value=&quot;Slide 33 - &amp;quot;Insect Pests&amp;quot;&quot;/&gt;&lt;property id=&quot;20307&quot; value=&quot;609&quot;/&gt;&lt;/object&gt;&lt;object type=&quot;3&quot; unique_id=&quot;659481&quot;&gt;&lt;property id=&quot;20148&quot; value=&quot;5&quot;/&gt;&lt;property id=&quot;20300&quot; value=&quot;Slide 34 - &amp;quot;Wheat Stem Sawfly &amp;quot;&quot;/&gt;&lt;property id=&quot;20307&quot; value=&quot;576&quot;/&gt;&lt;/object&gt;&lt;object type=&quot;3&quot; unique_id=&quot;659482&quot;&gt;&lt;property id=&quot;20148&quot; value=&quot;5&quot;/&gt;&lt;property id=&quot;20300&quot; value=&quot;Slide 35 - &amp;quot;Wheat Stem Sawfly &amp;quot;&quot;/&gt;&lt;property id=&quot;20307&quot; value=&quot;610&quot;/&gt;&lt;/object&gt;&lt;object type=&quot;3&quot; unique_id=&quot;659483&quot;&gt;&lt;property id=&quot;20148&quot; value=&quot;5&quot;/&gt;&lt;property id=&quot;20300&quot; value=&quot;Slide 36 - &amp;quot;Hessian Fly&amp;quot;&quot;/&gt;&lt;property id=&quot;20307&quot; value=&quot;577&quot;/&gt;&lt;/object&gt;&lt;object type=&quot;3&quot; unique_id=&quot;659484&quot;&gt;&lt;property id=&quot;20148&quot; value=&quot;5&quot;/&gt;&lt;property id=&quot;20300&quot; value=&quot;Slide 38 - &amp;quot;Integrated Pest Management&amp;quot;&quot;/&gt;&lt;property id=&quot;20307&quot; value=&quot;604&quot;/&gt;&lt;/object&gt;&lt;object type=&quot;3&quot; unique_id=&quot;659486&quot;&gt;&lt;property id=&quot;20148&quot; value=&quot;5&quot;/&gt;&lt;property id=&quot;20300&quot; value=&quot;Slide 41 - &amp;quot;Organic Soil Fertility Management&amp;quot;&quot;/&gt;&lt;property id=&quot;20307&quot; value=&quot;578&quot;/&gt;&lt;/object&gt;&lt;object type=&quot;3&quot; unique_id=&quot;659487&quot;&gt;&lt;property id=&quot;20148&quot; value=&quot;5&quot;/&gt;&lt;property id=&quot;20300&quot; value=&quot;Slide 42 - &amp;quot;Organic Soil Fertility Management&amp;quot;&quot;/&gt;&lt;property id=&quot;20307&quot; value=&quot;580&quot;/&gt;&lt;/object&gt;&lt;object type=&quot;3&quot; unique_id=&quot;659488&quot;&gt;&lt;property id=&quot;20148&quot; value=&quot;5&quot;/&gt;&lt;property id=&quot;20300&quot; value=&quot;Slide 43 - &amp;quot;Organic Soil Fertility Management&amp;quot;&quot;/&gt;&lt;property id=&quot;20307&quot; value=&quot;608&quot;/&gt;&lt;/object&gt;&lt;object type=&quot;3&quot; unique_id=&quot;659489&quot;&gt;&lt;property id=&quot;20148&quot; value=&quot;5&quot;/&gt;&lt;property id=&quot;20300&quot; value=&quot;Slide 44 - &amp;quot;Green Manures or Legumes  in Rotation&amp;quot;&quot;/&gt;&lt;property id=&quot;20307&quot; value=&quot;581&quot;/&gt;&lt;/object&gt;&lt;object type=&quot;3&quot; unique_id=&quot;659490&quot;&gt;&lt;property id=&quot;20148&quot; value=&quot;5&quot;/&gt;&lt;property id=&quot;20300&quot; value=&quot;Slide 45 - &amp;quot;Green Manures or Legumes  in Rotation&amp;quot;&quot;/&gt;&lt;property id=&quot;20307&quot; value=&quot;615&quot;/&gt;&lt;/object&gt;&lt;object type=&quot;3&quot; unique_id=&quot;659491&quot;&gt;&lt;property id=&quot;20148&quot; value=&quot;5&quot;/&gt;&lt;property id=&quot;20300&quot; value=&quot;Slide 46 - &amp;quot;Phosphorus&amp;quot;&quot;/&gt;&lt;property id=&quot;20307&quot; value=&quot;582&quot;/&gt;&lt;/object&gt;&lt;object type=&quot;3&quot; unique_id=&quot;659492&quot;&gt;&lt;property id=&quot;20148&quot; value=&quot;5&quot;/&gt;&lt;property id=&quot;20300&quot; value=&quot;Slide 47 - &amp;quot;Phosphorus Fertilizers&amp;quot;&quot;/&gt;&lt;property id=&quot;20307&quot; value=&quot;617&quot;/&gt;&lt;/object&gt;&lt;object type=&quot;3&quot; unique_id=&quot;659493&quot;&gt;&lt;property id=&quot;20148&quot; value=&quot;5&quot;/&gt;&lt;property id=&quot;20300&quot; value=&quot;Slide 48 - &amp;quot;Rotating for Phosphorus&amp;quot;&quot;/&gt;&lt;property id=&quot;20307&quot; value=&quot;618&quot;/&gt;&lt;/object&gt;&lt;object type=&quot;3&quot; unique_id=&quot;659496&quot;&gt;&lt;property id=&quot;20148&quot; value=&quot;5&quot;/&gt;&lt;property id=&quot;20300&quot; value=&quot;Slide 51 - &amp;quot;Harvesting for Forage&amp;quot;&quot;/&gt;&lt;property id=&quot;20307&quot; value=&quot;605&quot;/&gt;&lt;/object&gt;&lt;object type=&quot;3&quot; unique_id=&quot;659497&quot;&gt;&lt;property id=&quot;20148&quot; value=&quot;5&quot;/&gt;&lt;property id=&quot;20300&quot; value=&quot;Slide 53 - &amp;quot;Harvesting Small Grains&amp;quot;&quot;/&gt;&lt;property id=&quot;20307&quot; value=&quot;614&quot;/&gt;&lt;/object&gt;&lt;object type=&quot;3&quot; unique_id=&quot;659498&quot;&gt;&lt;property id=&quot;20148&quot; value=&quot;5&quot;/&gt;&lt;property id=&quot;20300&quot; value=&quot;Slide 54 - &amp;quot;Quality Control&amp;quot;&quot;/&gt;&lt;property id=&quot;20307&quot; value=&quot;583&quot;/&gt;&lt;/object&gt;&lt;object type=&quot;3&quot; unique_id=&quot;659500&quot;&gt;&lt;property id=&quot;20148&quot; value=&quot;5&quot;/&gt;&lt;property id=&quot;20300&quot; value=&quot;Slide 57 - &amp;quot;Grain Quality&amp;quot;&quot;/&gt;&lt;property id=&quot;20307&quot; value=&quot;611&quot;/&gt;&lt;/object&gt;&lt;object type=&quot;3&quot; unique_id=&quot;659502&quot;&gt;&lt;property id=&quot;20148&quot; value=&quot;5&quot;/&gt;&lt;property id=&quot;20300&quot; value=&quot;Slide 58 - &amp;quot;Selling Organic Grain&amp;quot;&quot;/&gt;&lt;property id=&quot;20307&quot; value=&quot;613&quot;/&gt;&lt;/object&gt;&lt;object type=&quot;3&quot; unique_id=&quot;659503&quot;&gt;&lt;property id=&quot;20148&quot; value=&quot;5&quot;/&gt;&lt;property id=&quot;20300&quot; value=&quot;Slide 59 - &amp;quot;Alternative Small Grain Crops “Ancient Grains”&amp;quot;&quot;/&gt;&lt;property id=&quot;20307&quot; value=&quot;584&quot;/&gt;&lt;/object&gt;&lt;object type=&quot;3&quot; unique_id=&quot;659504&quot;&gt;&lt;property id=&quot;20148&quot; value=&quot;5&quot;/&gt;&lt;property id=&quot;20300&quot; value=&quot;Slide 60 - &amp;quot;Alternative Small Grain Crops “Ancient Grains”&amp;quot;&quot;/&gt;&lt;property id=&quot;20307&quot; value=&quot;616&quot;/&gt;&lt;/object&gt;&lt;object type=&quot;3&quot; unique_id=&quot;674086&quot;&gt;&lt;property id=&quot;20148&quot; value=&quot;5&quot;/&gt;&lt;property id=&quot;20300&quot; value=&quot;Slide 10 - &amp;quot;Small Grains&amp;quot;&quot;/&gt;&lt;property id=&quot;20307&quot; value=&quot;619&quot;/&gt;&lt;/object&gt;&lt;object type=&quot;3&quot; unique_id=&quot;674087&quot;&gt;&lt;property id=&quot;20148&quot; value=&quot;5&quot;/&gt;&lt;property id=&quot;20300&quot; value=&quot;Slide 20 - &amp;quot;Small Grains&amp;quot;&quot;/&gt;&lt;property id=&quot;20307&quot; value=&quot;620&quot;/&gt;&lt;/object&gt;&lt;object type=&quot;3&quot; unique_id=&quot;674088&quot;&gt;&lt;property id=&quot;20148&quot; value=&quot;5&quot;/&gt;&lt;property id=&quot;20300&quot; value=&quot;Slide 27 - &amp;quot;Small Grains&amp;quot;&quot;/&gt;&lt;property id=&quot;20307&quot; value=&quot;621&quot;/&gt;&lt;/object&gt;&lt;object type=&quot;3&quot; unique_id=&quot;674089&quot;&gt;&lt;property id=&quot;20148&quot; value=&quot;5&quot;/&gt;&lt;property id=&quot;20300&quot; value=&quot;Slide 32 - &amp;quot;Small Grains&amp;quot;&quot;/&gt;&lt;property id=&quot;20307&quot; value=&quot;622&quot;/&gt;&lt;/object&gt;&lt;object type=&quot;3&quot; unique_id=&quot;674090&quot;&gt;&lt;property id=&quot;20148&quot; value=&quot;5&quot;/&gt;&lt;property id=&quot;20300&quot; value=&quot;Slide 40 - &amp;quot;Small Grains&amp;quot;&quot;/&gt;&lt;property id=&quot;20307&quot; value=&quot;623&quot;/&gt;&lt;/object&gt;&lt;object type=&quot;3&quot; unique_id=&quot;674091&quot;&gt;&lt;property id=&quot;20148&quot; value=&quot;5&quot;/&gt;&lt;property id=&quot;20300&quot; value=&quot;Slide 49 - &amp;quot;Small Grains&amp;quot;&quot;/&gt;&lt;property id=&quot;20307&quot; value=&quot;624&quot;/&gt;&lt;/object&gt;&lt;object type=&quot;3&quot; unique_id=&quot;674092&quot;&gt;&lt;property id=&quot;20148&quot; value=&quot;5&quot;/&gt;&lt;property id=&quot;20300&quot; value=&quot;Slide 56 - &amp;quot;Small Grains&amp;quot;&quot;/&gt;&lt;property id=&quot;20307&quot; value=&quot;625&quot;/&gt;&lt;/object&gt;&lt;object type=&quot;3&quot; unique_id=&quot;674093&quot;&gt;&lt;property id=&quot;20148&quot; value=&quot;5&quot;/&gt;&lt;property id=&quot;20300&quot; value=&quot;Slide 62 - &amp;quot;Small Grains&amp;quot;&quot;/&gt;&lt;property id=&quot;20307&quot; value=&quot;626&quot;/&gt;&lt;/object&gt;&lt;object type=&quot;3&quot; unique_id=&quot;674094&quot;&gt;&lt;property id=&quot;20148&quot; value=&quot;5&quot;/&gt;&lt;property id=&quot;20300&quot; value=&quot;Slide 63&quot;/&gt;&lt;property id=&quot;20307&quot; value=&quot;628&quot;/&gt;&lt;/object&gt;&lt;object type=&quot;3&quot; unique_id=&quot;674450&quot;&gt;&lt;property id=&quot;20148&quot; value=&quot;5&quot;/&gt;&lt;property id=&quot;20300&quot; value=&quot;Slide 11 - &amp;quot;Planting Small Grains&amp;quot;&quot;/&gt;&lt;property id=&quot;20307&quot; value=&quot;629&quot;/&gt;&lt;/object&gt;&lt;object type=&quot;3&quot; unique_id=&quot;674928&quot;&gt;&lt;property id=&quot;20148&quot; value=&quot;5&quot;/&gt;&lt;property id=&quot;20300&quot; value=&quot;Slide 50 - &amp;quot;Harvesting for Forage&amp;quot;&quot;/&gt;&lt;property id=&quot;20307&quot; value=&quot;630&quot;/&gt;&lt;/object&gt;&lt;object type=&quot;3&quot; unique_id=&quot;675278&quot;&gt;&lt;property id=&quot;20148&quot; value=&quot;5&quot;/&gt;&lt;property id=&quot;20300&quot; value=&quot;Slide 37 - &amp;quot;Aphids and Mites&amp;quot;&quot;/&gt;&lt;property id=&quot;20307&quot; value=&quot;631&quot;/&gt;&lt;/object&gt;&lt;object type=&quot;3&quot; unique_id=&quot;676219&quot;&gt;&lt;property id=&quot;20148&quot; value=&quot;5&quot;/&gt;&lt;property id=&quot;20300&quot; value=&quot;Slide 64 - &amp;quot;References&amp;quot;&quot;/&gt;&lt;property id=&quot;20307&quot; value=&quot;632&quot;/&gt;&lt;/object&gt;&lt;object type=&quot;3&quot; unique_id=&quot;676220&quot;&gt;&lt;property id=&quot;20148&quot; value=&quot;5&quot;/&gt;&lt;property id=&quot;20300&quot; value=&quot;Slide 65 - &amp;quot;References (cont.)&amp;quot;&quot;/&gt;&lt;property id=&quot;20307&quot; value=&quot;633&quot;/&gt;&lt;/object&gt;&lt;/object&gt;&lt;object type=&quot;8&quot; unique_id=&quot;521280&quot;&gt;&lt;/object&gt;&lt;object type=&quot;4&quot; unique_id=&quot;521998&quot;&gt;&lt;/object&gt;&lt;object type=&quot;10&quot; unique_id=&quot;521999&quot;&gt;&lt;object type=&quot;11&quot; unique_id=&quot;522000&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8&quot;/&gt;&lt;lineCharCount val=&quot;12&quot;/&gt;&lt;/TableIndex&gt;&lt;/ShapeTextInfo&gt;"/>
  <p:tag name="HTML_SHAPEINFO" val="&lt;ThreeDShapeInfo&gt;&lt;uuid val=&quot;&quot;/&gt;&lt;isInvalidForFieldText val=&quot;0&quot;/&gt;&lt;Image&gt;&lt;filename val=&quot;C:\Users\monc0003\AppData\Local\Temp\~Ca6B35\data\asimages\{CC90F15D-B2E4-4FAF-8AEE-37B865AA655D}_17.png&quot;/&gt;&lt;left val=&quot;11&quot;/&gt;&lt;top val=&quot;7&quot;/&gt;&lt;width val=&quot;702&quot;/&gt;&lt;height val=&quot;133&quot;/&gt;&lt;hasText val=&quot;1&quot;/&gt;&lt;/Image&gt;&lt;/ThreeDShapeInfo&gt;"/>
</p:tagLst>
</file>

<file path=ppt/tags/tag1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9&quot;/&gt;&lt;lineCharCount val=&quot;6&quot;/&gt;&lt;/TableIndex&gt;&lt;/ShapeTextInfo&gt;"/>
  <p:tag name="HTML_SHAPEINFO" val="&lt;ThreeDShapeInfo&gt;&lt;uuid val=&quot;&quot;/&gt;&lt;isInvalidForFieldText val=&quot;0&quot;/&gt;&lt;Image&gt;&lt;filename val=&quot;C:\Users\monc0003\AppData\Local\Temp\~Ca6B35\data\asimages\{FC97D5B6-43A1-434E-BF8A-E1D3E0B838C6}_17.png&quot;/&gt;&lt;left val=&quot;11&quot;/&gt;&lt;top val=&quot;210&quot;/&gt;&lt;width val=&quot;313&quot;/&gt;&lt;height val=&quot;288&quot;/&gt;&lt;hasText val=&quot;1&quot;/&gt;&lt;/Image&gt;&lt;/ThreeDShapeInfo&gt;"/>
</p:tagLst>
</file>

<file path=ppt/tags/tag102.xml><?xml version="1.0" encoding="utf-8"?>
<p:tagLst xmlns:a="http://schemas.openxmlformats.org/drawingml/2006/main" xmlns:r="http://schemas.openxmlformats.org/officeDocument/2006/relationships" xmlns:p="http://schemas.openxmlformats.org/presentationml/2006/main">
  <p:tag name="PRESENTER_SHAPEINFO" val="&lt;ThreeDShapeInfo&gt;&lt;uuid val=&quot;{D4173E67-A0BB-4B5E-B13C-5B9B6CF069EB}&quot;/&gt;&lt;isInvalidForFieldText val=&quot;0&quot;/&gt;&lt;Image&gt;&lt;filename val=&quot;C:\Users\monc0003\AppData\Local\Temp\~Ca6B35\data\asimages\{D4173E67-A0BB-4B5E-B13C-5B9B6CF069EB}_17.png&quot;/&gt;&lt;left val=&quot;320&quot;/&gt;&lt;top val=&quot;128&quot;/&gt;&lt;width val=&quot;415&quot;/&gt;&lt;height val=&quot;323&quot;/&gt;&lt;hasText val=&quot;1&quot;/&gt;&lt;/Image&gt;&lt;/ThreeDShapeInfo&gt;"/>
</p:tagLst>
</file>

<file path=ppt/tags/tag1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8&quot;/&gt;&lt;lineCharCount val=&quot;23&quot;/&gt;&lt;/TableIndex&gt;&lt;/ShapeTextInfo&gt;"/>
  <p:tag name="HTML_SHAPEINFO" val="&lt;ThreeDShapeInfo&gt;&lt;uuid val=&quot;&quot;/&gt;&lt;isInvalidForFieldText val=&quot;0&quot;/&gt;&lt;Image&gt;&lt;filename val=&quot;C:\Users\monc0003\AppData\Local\Temp\~Ca6B35\data\asimages\{D433DA20-14B9-4A14-91EE-7ECE4D470C98}_18.png&quot;/&gt;&lt;left val=&quot;11&quot;/&gt;&lt;top val=&quot;7&quot;/&gt;&lt;width val=&quot;702&quot;/&gt;&lt;height val=&quot;133&quot;/&gt;&lt;hasText val=&quot;1&quot;/&gt;&lt;/Image&gt;&lt;/ThreeDShapeInfo&gt;"/>
</p:tagLst>
</file>

<file path=ppt/tags/tag1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0&quot;/&gt;&lt;lineCharCount val=&quot;27&quot;/&gt;&lt;lineCharCount val=&quot;13&quot;/&gt;&lt;/TableIndex&gt;&lt;/ShapeTextInfo&gt;"/>
  <p:tag name="HTML_SHAPEINFO" val="&lt;ThreeDShapeInfo&gt;&lt;uuid val=&quot;&quot;/&gt;&lt;isInvalidForFieldText val=&quot;0&quot;/&gt;&lt;Image&gt;&lt;filename val=&quot;C:\Users\monc0003\AppData\Local\Temp\~Ca6B35\data\asimages\{B83DBE67-BD6E-48F2-A960-C73DAB0FF2DD}_18.png&quot;/&gt;&lt;left val=&quot;-5&quot;/&gt;&lt;top val=&quot;203&quot;/&gt;&lt;width val=&quot;390&quot;/&gt;&lt;height val=&quot;270&quot;/&gt;&lt;hasText val=&quot;1&quot;/&gt;&lt;/Image&gt;&lt;/ThreeDShapeInfo&gt;"/>
</p:tagLst>
</file>

<file path=ppt/tags/tag1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8&quot;/&gt;&lt;lineCharCount val=&quot;21&quot;/&gt;&lt;/TableIndex&gt;&lt;/ShapeTextInfo&gt;"/>
  <p:tag name="HTML_SHAPEINFO" val="&lt;ThreeDShapeInfo&gt;&lt;uuid val=&quot;&quot;/&gt;&lt;isInvalidForFieldText val=&quot;0&quot;/&gt;&lt;Image&gt;&lt;filename val=&quot;C:\Users\monc0003\AppData\Local\Temp\~Ca6B35\data\asimages\{7C59266F-7205-442C-81A7-C987E6933E2C}_19.png&quot;/&gt;&lt;left val=&quot;11&quot;/&gt;&lt;top val=&quot;7&quot;/&gt;&lt;width val=&quot;702&quot;/&gt;&lt;height val=&quot;133&quot;/&gt;&lt;hasText val=&quot;1&quot;/&gt;&lt;/Image&gt;&lt;/ThreeDShapeInfo&gt;"/>
</p:tagLst>
</file>

<file path=ppt/tags/tag1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8&quot;/&gt;&lt;lineCharCount val=&quot;19&quot;/&gt;&lt;lineCharCount val=&quot;14&quot;/&gt;&lt;/TableIndex&gt;&lt;/ShapeTextInfo&gt;"/>
  <p:tag name="HTML_SHAPEINFO" val="&lt;ThreeDShapeInfo&gt;&lt;uuid val=&quot;&quot;/&gt;&lt;isInvalidForFieldText val=&quot;0&quot;/&gt;&lt;Image&gt;&lt;filename val=&quot;C:\Users\monc0003\AppData\Local\Temp\~Ca6B35\data\asimages\{D3E3523D-97C9-4B4E-94E5-FEC763CDEED8}_19.png&quot;/&gt;&lt;left val=&quot;0&quot;/&gt;&lt;top val=&quot;228&quot;/&gt;&lt;width val=&quot;342&quot;/&gt;&lt;height val=&quot;276&quot;/&gt;&lt;hasText val=&quot;1&quot;/&gt;&lt;/Image&gt;&lt;/ThreeDShapeInfo&gt;"/>
</p:tagLst>
</file>

<file path=ppt/tags/tag107.xml><?xml version="1.0" encoding="utf-8"?>
<p:tagLst xmlns:a="http://schemas.openxmlformats.org/drawingml/2006/main" xmlns:r="http://schemas.openxmlformats.org/officeDocument/2006/relationships" xmlns:p="http://schemas.openxmlformats.org/presentationml/2006/main">
  <p:tag name="PRESENTER_SHAPEINFO" val="&lt;ThreeDShapeInfo&gt;&lt;uuid val=&quot;{8763BB0A-8F18-43B5-85B5-BD9F84E98B0E}&quot;/&gt;&lt;isInvalidForFieldText val=&quot;0&quot;/&gt;&lt;Image&gt;&lt;filename val=&quot;C:\Users\monc0003\AppData\Local\Temp\~Ca6B35\data\asimages\{8763BB0A-8F18-43B5-85B5-BD9F84E98B0E}_19.png&quot;/&gt;&lt;left val=&quot;332&quot;/&gt;&lt;top val=&quot;122&quot;/&gt;&lt;width val=&quot;385&quot;/&gt;&lt;height val=&quot;403&quot;/&gt;&lt;hasText val=&quot;1&quot;/&gt;&lt;/Image&gt;&lt;/ThreeDShapeInfo&gt;"/>
</p:tagLst>
</file>

<file path=ppt/tags/tag1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AppData\Local\Temp\~Ca6B35\data\asimages\{E364B894-A0F1-416B-9198-27E0DD71E4A1}_20.png&quot;/&gt;&lt;left val=&quot;35&quot;/&gt;&lt;top val=&quot;21&quot;/&gt;&lt;width val=&quot;648&quot;/&gt;&lt;height val=&quot;98&quot;/&gt;&lt;hasText val=&quot;1&quot;/&gt;&lt;/Image&gt;&lt;/ThreeDShapeInfo&gt;"/>
</p:tagLst>
</file>

<file path=ppt/tags/tag1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quot;/&gt;&lt;lineCharCount val=&quot;13&quot;/&gt;&lt;lineCharCount val=&quot;9&quot;/&gt;&lt;lineCharCount val=&quot;16&quot;/&gt;&lt;lineCharCount val=&quot;19&quot;/&gt;&lt;lineCharCount val=&quot;23&quot;/&gt;&lt;lineCharCount val=&quot;21&quot;/&gt;&lt;lineCharCount val=&quot;21&quot;/&gt;&lt;lineCharCount val=&quot;10&quot;/&gt;&lt;/TableIndex&gt;&lt;/ShapeTextInfo&gt;"/>
  <p:tag name="HTML_SHAPEINFO" val="&lt;ThreeDShapeInfo&gt;&lt;uuid val=&quot;&quot;/&gt;&lt;isInvalidForFieldText val=&quot;0&quot;/&gt;&lt;Image&gt;&lt;filename val=&quot;C:\Users\monc0003\AppData\Local\Temp\~Ca6B35\data\asimages\{8D6EE02C-D697-4B91-A06B-38460F370D4C}_20.png&quot;/&gt;&lt;left val=&quot;-1&quot;/&gt;&lt;top val=&quot;125&quot;/&gt;&lt;width val=&quot;433&quot;/&gt;&lt;height val=&quot;363&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HTML_SHAPEINFO" val="&lt;ThreeDShapeInfo&gt;&lt;uuid val=&quot;&quot;/&gt;&lt;isInvalidForFieldText val=&quot;0&quot;/&gt;&lt;Image&gt;&lt;filename val=&quot;C:\Users\monc0003\AppData\Local\Temp\~Ca6B35\data\asimages\{E1671F4D-C006-4E57-894D-E6057FA064F4}_21.png&quot;/&gt;&lt;left val=&quot;35&quot;/&gt;&lt;top val=&quot;21&quot;/&gt;&lt;width val=&quot;648&quot;/&gt;&lt;height val=&quot;98&quot;/&gt;&lt;hasText val=&quot;1&quot;/&gt;&lt;/Image&gt;&lt;/ThreeDShapeInfo&gt;"/>
</p:tagLst>
</file>

<file path=ppt/tags/tag111.xml><?xml version="1.0" encoding="utf-8"?>
<p:tagLst xmlns:a="http://schemas.openxmlformats.org/drawingml/2006/main" xmlns:r="http://schemas.openxmlformats.org/officeDocument/2006/relationships" xmlns:p="http://schemas.openxmlformats.org/presentationml/2006/main">
  <p:tag name="PRESENTER_SHAPEINFO" val="&lt;ThreeDShapeInfo&gt;&lt;uuid val=&quot;{C42929D1-2728-4004-A58C-A51837F78E73}&quot;/&gt;&lt;isInvalidForFieldText val=&quot;0&quot;/&gt;&lt;Image&gt;&lt;filename val=&quot;C:\Users\monc0003\AppData\Local\Temp\~Ca6B35\data\asimages\{C42929D1-2728-4004-A58C-A51837F78E73}_22.png&quot;/&gt;&lt;left val=&quot;404&quot;/&gt;&lt;top val=&quot;104&quot;/&gt;&lt;width val=&quot;332&quot;/&gt;&lt;height val=&quot;294&quot;/&gt;&lt;hasText val=&quot;1&quot;/&gt;&lt;/Image&gt;&lt;/ThreeDShapeInfo&gt;"/>
</p:tagLst>
</file>

<file path=ppt/tags/tag1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 name="HTML_SHAPEINFO" val="&lt;ThreeDShapeInfo&gt;&lt;uuid val=&quot;&quot;/&gt;&lt;isInvalidForFieldText val=&quot;0&quot;/&gt;&lt;Image&gt;&lt;filename val=&quot;C:\Users\monc0003\AppData\Local\Temp\~Ca6B35\data\asimages\{BBBE6660-1D08-461C-BC65-77BC5DA692E4}_22.png&quot;/&gt;&lt;left val=&quot;35&quot;/&gt;&lt;top val=&quot;21&quot;/&gt;&lt;width val=&quot;648&quot;/&gt;&lt;height val=&quot;98&quot;/&gt;&lt;hasText val=&quot;1&quot;/&gt;&lt;/Image&gt;&lt;/ThreeDShapeInfo&gt;"/>
</p:tagLst>
</file>

<file path=ppt/tags/tag113.xml><?xml version="1.0" encoding="utf-8"?>
<p:tagLst xmlns:a="http://schemas.openxmlformats.org/drawingml/2006/main" xmlns:r="http://schemas.openxmlformats.org/officeDocument/2006/relationships" xmlns:p="http://schemas.openxmlformats.org/presentationml/2006/main">
  <p:tag name="PRESENTER_SHAPEINFO" val="&lt;ThreeDShapeInfo&gt;&lt;uuid val=&quot;{204CF9B1-F8D2-42FF-9E83-933B5114146B}&quot;/&gt;&lt;isInvalidForFieldText val=&quot;0&quot;/&gt;&lt;Image&gt;&lt;filename val=&quot;C:\Users\monc0003\AppData\Local\Temp\~Ca6B35\data\asimages\{204CF9B1-F8D2-42FF-9E83-933B5114146B}_22.png&quot;/&gt;&lt;left val=&quot;-3&quot;/&gt;&lt;top val=&quot;158&quot;/&gt;&lt;width val=&quot;536&quot;/&gt;&lt;height val=&quot;383&quot;/&gt;&lt;hasText val=&quot;1&quot;/&gt;&lt;/Image&gt;&lt;/ThreeDShapeInfo&gt;"/>
</p:tagLst>
</file>

<file path=ppt/tags/tag1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HTML_SHAPEINFO" val="&lt;ThreeDShapeInfo&gt;&lt;uuid val=&quot;&quot;/&gt;&lt;isInvalidForFieldText val=&quot;0&quot;/&gt;&lt;Image&gt;&lt;filename val=&quot;C:\Users\monc0003\AppData\Local\Temp\~Ca6B35\data\asimages\{782F8E29-EC15-4FFE-8585-1676FEE48D77}_23.png&quot;/&gt;&lt;left val=&quot;33&quot;/&gt;&lt;top val=&quot;21&quot;/&gt;&lt;width val=&quot;653&quot;/&gt;&lt;height val=&quot;98&quot;/&gt;&lt;hasText val=&quot;1&quot;/&gt;&lt;/Image&gt;&lt;/ThreeDShapeInfo&gt;"/>
</p:tagLst>
</file>

<file path=ppt/tags/tag115.xml><?xml version="1.0" encoding="utf-8"?>
<p:tagLst xmlns:a="http://schemas.openxmlformats.org/drawingml/2006/main" xmlns:r="http://schemas.openxmlformats.org/officeDocument/2006/relationships" xmlns:p="http://schemas.openxmlformats.org/presentationml/2006/main">
  <p:tag name="PRESENTER_SHAPEINFO" val="&lt;ThreeDShapeInfo&gt;&lt;uuid val=&quot;{7B388181-2674-4E65-B677-F4443A63725E}&quot;/&gt;&lt;isInvalidForFieldText val=&quot;0&quot;/&gt;&lt;Image&gt;&lt;filename val=&quot;C:\Users\monc0003\AppData\Local\Temp\~Ca6B35\data\asimages\{7B388181-2674-4E65-B677-F4443A63725E}_23.png&quot;/&gt;&lt;left val=&quot;341&quot;/&gt;&lt;top val=&quot;94&quot;/&gt;&lt;width val=&quot;350&quot;/&gt;&lt;height val=&quot;345&quot;/&gt;&lt;hasText val=&quot;1&quot;/&gt;&lt;/Image&gt;&lt;/ThreeDShapeInfo&gt;"/>
</p:tagLst>
</file>

<file path=ppt/tags/tag1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1&quot;/&gt;&lt;lineCharCount val=&quot;22&quot;/&gt;&lt;/TableIndex&gt;&lt;/ShapeTextInfo&gt;"/>
  <p:tag name="HTML_SHAPEINFO" val="&lt;ThreeDShapeInfo&gt;&lt;uuid val=&quot;&quot;/&gt;&lt;isInvalidForFieldText val=&quot;0&quot;/&gt;&lt;Image&gt;&lt;filename val=&quot;C:\Users\monc0003\AppData\Local\Temp\~Ca6B35\data\asimages\{6AC54012-BFFB-4EE8-8037-7338ECCAC0E0}_23.png&quot;/&gt;&lt;left val=&quot;439&quot;/&gt;&lt;top val=&quot;435&quot;/&gt;&lt;width val=&quot;196&quot;/&gt;&lt;height val=&quot;60&quot;/&gt;&lt;hasText val=&quot;1&quot;/&gt;&lt;/Image&gt;&lt;/ThreeDShapeInfo&gt;"/>
</p:tagLst>
</file>

<file path=ppt/tags/tag1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0&quot;/&gt;&lt;lineCharCount val=&quot;27&quot;/&gt;&lt;/TableIndex&gt;&lt;/ShapeTextInfo&gt;"/>
  <p:tag name="HTML_SHAPEINFO" val="&lt;ThreeDShapeInfo&gt;&lt;uuid val=&quot;&quot;/&gt;&lt;isInvalidForFieldText val=&quot;0&quot;/&gt;&lt;Image&gt;&lt;filename val=&quot;C:\Users\monc0003\AppData\Local\Temp\~Ca6B35\data\asimages\{80158F18-B073-42A4-AEF9-152984AD1C4C}_23.png&quot;/&gt;&lt;left val=&quot;77&quot;/&gt;&lt;top val=&quot;433&quot;/&gt;&lt;width val=&quot;241&quot;/&gt;&lt;height val=&quot;60&quot;/&gt;&lt;hasText val=&quot;1&quot;/&gt;&lt;/Image&gt;&lt;/ThreeDShapeInfo&gt;"/>
</p:tagLst>
</file>

<file path=ppt/tags/tag1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0&quot;/&gt;&lt;/TableIndex&gt;&lt;/ShapeTextInfo&gt;"/>
  <p:tag name="HTML_SHAPEINFO" val="&lt;ThreeDShapeInfo&gt;&lt;uuid val=&quot;&quot;/&gt;&lt;isInvalidForFieldText val=&quot;0&quot;/&gt;&lt;Image&gt;&lt;filename val=&quot;C:\Users\monc0003\AppData\Local\Temp\~Ca6B35\data\asimages\{2A95F254-A36E-477F-95BA-C9F71F2D60E9}_24.png&quot;/&gt;&lt;left val=&quot;25&quot;/&gt;&lt;top val=&quot;21&quot;/&gt;&lt;width val=&quot;669&quot;/&gt;&lt;height val=&quot;98&quot;/&gt;&lt;hasText val=&quot;1&quot;/&gt;&lt;/Image&gt;&lt;/ThreeDShapeInfo&gt;"/>
</p:tagLst>
</file>

<file path=ppt/tags/tag1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7&quot;/&gt;&lt;lineCharCount val=&quot;19&quot;/&gt;&lt;lineCharCount val=&quot;9&quot;/&gt;&lt;/TableIndex&gt;&lt;/ShapeTextInfo&gt;"/>
  <p:tag name="HTML_SHAPEINFO" val="&lt;ThreeDShapeInfo&gt;&lt;uuid val=&quot;&quot;/&gt;&lt;isInvalidForFieldText val=&quot;0&quot;/&gt;&lt;Image&gt;&lt;filename val=&quot;C:\Users\monc0003\AppData\Local\Temp\~Ca6B35\data\asimages\{F12953D5-4F09-45C1-BAF2-C7DFD6865FA1}_24.png&quot;/&gt;&lt;left val=&quot;547&quot;/&gt;&lt;top val=&quot;219&quot;/&gt;&lt;width val=&quot;178&quot;/&gt;&lt;height val=&quot;82&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HTML_SHAPEINFO" val="&lt;ThreeDShapeInfo&gt;&lt;uuid val=&quot;&quot;/&gt;&lt;isInvalidForFieldText val=&quot;0&quot;/&gt;&lt;Image&gt;&lt;filename val=&quot;C:\Users\monc0003\AppData\Local\Temp\~Ca6B35\data\asimages\{CC7A3A6F-B3F3-4CD7-B037-A9E8A0D30EFD}_25.png&quot;/&gt;&lt;left val=&quot;35&quot;/&gt;&lt;top val=&quot;21&quot;/&gt;&lt;width val=&quot;648&quot;/&gt;&lt;height val=&quot;98&quot;/&gt;&lt;hasText val=&quot;1&quot;/&gt;&lt;/Image&gt;&lt;/ThreeDShapeInfo&gt;"/>
</p:tagLst>
</file>

<file path=ppt/tags/tag121.xml><?xml version="1.0" encoding="utf-8"?>
<p:tagLst xmlns:a="http://schemas.openxmlformats.org/drawingml/2006/main" xmlns:r="http://schemas.openxmlformats.org/officeDocument/2006/relationships" xmlns:p="http://schemas.openxmlformats.org/presentationml/2006/main">
  <p:tag name="PRESENTER_SHAPEINFO" val="&lt;ThreeDShapeInfo&gt;&lt;uuid val=&quot;{92741894-12AD-489C-BE64-CBE1BEE4D51B}&quot;/&gt;&lt;isInvalidForFieldText val=&quot;0&quot;/&gt;&lt;Image&gt;&lt;filename val=&quot;C:\Users\monc0003\AppData\Local\Temp\~Ca6B35\data\asimages\{92741894-12AD-489C-BE64-CBE1BEE4D51B}_25.png&quot;/&gt;&lt;left val=&quot;-3&quot;/&gt;&lt;top val=&quot;128&quot;/&gt;&lt;width val=&quot;522&quot;/&gt;&lt;height val=&quot;325&quot;/&gt;&lt;hasText val=&quot;1&quot;/&gt;&lt;/Image&gt;&lt;/ThreeDShapeInfo&gt;"/>
</p:tagLst>
</file>

<file path=ppt/tags/tag1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9&quot;/&gt;&lt;lineCharCount val=&quot;15&quot;/&gt;&lt;/TableIndex&gt;&lt;/ShapeTextInfo&gt;"/>
  <p:tag name="HTML_SHAPEINFO" val="&lt;ThreeDShapeInfo&gt;&lt;uuid val=&quot;&quot;/&gt;&lt;isInvalidForFieldText val=&quot;0&quot;/&gt;&lt;Image&gt;&lt;filename val=&quot;C:\Users\monc0003\AppData\Local\Temp\~Ca6B35\data\asimages\{48944251-C87A-4B2D-BC9C-69949F91D3B1}_26.png&quot;/&gt;&lt;left val=&quot;35&quot;/&gt;&lt;top val=&quot;6&quot;/&gt;&lt;width val=&quot;648&quot;/&gt;&lt;height val=&quot;132&quot;/&gt;&lt;hasText val=&quot;1&quot;/&gt;&lt;/Image&gt;&lt;/ThreeDShapeInfo&gt;"/>
</p:tagLst>
</file>

<file path=ppt/tags/tag123.xml><?xml version="1.0" encoding="utf-8"?>
<p:tagLst xmlns:a="http://schemas.openxmlformats.org/drawingml/2006/main" xmlns:r="http://schemas.openxmlformats.org/officeDocument/2006/relationships" xmlns:p="http://schemas.openxmlformats.org/presentationml/2006/main">
  <p:tag name="PRESENTER_SHAPEINFO" val="&lt;ThreeDShapeInfo&gt;&lt;uuid val=&quot;{DF4284D3-9417-458E-A1D8-608BC047646B}&quot;/&gt;&lt;isInvalidForFieldText val=&quot;0&quot;/&gt;&lt;Image&gt;&lt;filename val=&quot;C:\Users\monc0003\AppData\Local\Temp\~Ca6B35\data\asimages\{DF4284D3-9417-458E-A1D8-608BC047646B}_26.png&quot;/&gt;&lt;left val=&quot;-4&quot;/&gt;&lt;top val=&quot;147&quot;/&gt;&lt;width val=&quot;383&quot;/&gt;&lt;height val=&quot;337&quot;/&gt;&lt;hasText val=&quot;1&quot;/&gt;&lt;/Image&gt;&lt;/ThreeDShapeInfo&gt;"/>
</p:tagLst>
</file>

<file path=ppt/tags/tag124.xml><?xml version="1.0" encoding="utf-8"?>
<p:tagLst xmlns:a="http://schemas.openxmlformats.org/drawingml/2006/main" xmlns:r="http://schemas.openxmlformats.org/officeDocument/2006/relationships" xmlns:p="http://schemas.openxmlformats.org/presentationml/2006/main">
  <p:tag name="PRESENTER_SHAPEINFO" val="&lt;ThreeDShapeInfo&gt;&lt;uuid val=&quot;{37C4014D-BCA4-4F8C-B3B5-E422FF78D739}&quot;/&gt;&lt;isInvalidForFieldText val=&quot;0&quot;/&gt;&lt;Image&gt;&lt;filename val=&quot;C:\Users\monc0003\AppData\Local\Temp\~Ca6B35\data\asimages\{37C4014D-BCA4-4F8C-B3B5-E422FF78D739}_26.png&quot;/&gt;&lt;left val=&quot;355&quot;/&gt;&lt;top val=&quot;147&quot;/&gt;&lt;width val=&quot;359&quot;/&gt;&lt;height val=&quot;340&quot;/&gt;&lt;hasText val=&quot;1&quot;/&gt;&lt;/Image&gt;&lt;/ThreeDShapeInfo&gt;"/>
</p:tagLst>
</file>

<file path=ppt/tags/tag1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AppData\Local\Temp\~Ca6B35\data\asimages\{D5031978-6145-4BF3-A49B-10C19B952CD4}_27.png&quot;/&gt;&lt;left val=&quot;35&quot;/&gt;&lt;top val=&quot;21&quot;/&gt;&lt;width val=&quot;648&quot;/&gt;&lt;height val=&quot;98&quot;/&gt;&lt;hasText val=&quot;1&quot;/&gt;&lt;/Image&gt;&lt;/ThreeDShapeInfo&gt;"/>
</p:tagLst>
</file>

<file path=ppt/tags/tag1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quot;/&gt;&lt;lineCharCount val=&quot;13&quot;/&gt;&lt;lineCharCount val=&quot;9&quot;/&gt;&lt;lineCharCount val=&quot;16&quot;/&gt;&lt;lineCharCount val=&quot;19&quot;/&gt;&lt;lineCharCount val=&quot;23&quot;/&gt;&lt;lineCharCount val=&quot;21&quot;/&gt;&lt;lineCharCount val=&quot;21&quot;/&gt;&lt;lineCharCount val=&quot;10&quot;/&gt;&lt;/TableIndex&gt;&lt;/ShapeTextInfo&gt;"/>
  <p:tag name="HTML_SHAPEINFO" val="&lt;ThreeDShapeInfo&gt;&lt;uuid val=&quot;&quot;/&gt;&lt;isInvalidForFieldText val=&quot;0&quot;/&gt;&lt;Image&gt;&lt;filename val=&quot;C:\Users\monc0003\AppData\Local\Temp\~Ca6B35\data\asimages\{CDCE552F-230E-4472-9EC0-202523F22BB3}_27.png&quot;/&gt;&lt;left val=&quot;-1&quot;/&gt;&lt;top val=&quot;125&quot;/&gt;&lt;width val=&quot;433&quot;/&gt;&lt;height val=&quot;363&quot;/&gt;&lt;hasText val=&quot;1&quot;/&gt;&lt;/Image&gt;&lt;/ThreeDShapeInfo&gt;"/>
</p:tagLst>
</file>

<file path=ppt/tags/tag1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 name="HTML_SHAPEINFO" val="&lt;ThreeDShapeInfo&gt;&lt;uuid val=&quot;&quot;/&gt;&lt;isInvalidForFieldText val=&quot;0&quot;/&gt;&lt;Image&gt;&lt;filename val=&quot;C:\Users\monc0003\AppData\Local\Temp\~Ca6B35\data\asimages\{F113FCBB-EA05-483B-B3B4-E9EB393F9DA2}_28.png&quot;/&gt;&lt;left val=&quot;35&quot;/&gt;&lt;top val=&quot;21&quot;/&gt;&lt;width val=&quot;648&quot;/&gt;&lt;height val=&quot;93&quot;/&gt;&lt;hasText val=&quot;1&quot;/&gt;&lt;/Image&gt;&lt;/ThreeDShapeInfo&gt;"/>
</p:tagLst>
</file>

<file path=ppt/tags/tag1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 name="HTML_SHAPEINFO" val="&lt;ThreeDShapeInfo&gt;&lt;uuid val=&quot;&quot;/&gt;&lt;isInvalidForFieldText val=&quot;0&quot;/&gt;&lt;Image&gt;&lt;filename val=&quot;C:\Users\monc0003\AppData\Local\Temp\~Ca6B35\data\asimages\{6322B314-4514-48F4-87F1-44A74AD6B495}_29.png&quot;/&gt;&lt;left val=&quot;35&quot;/&gt;&lt;top val=&quot;21&quot;/&gt;&lt;width val=&quot;648&quot;/&gt;&lt;height val=&quot;93&quot;/&gt;&lt;hasText val=&quot;1&quot;/&gt;&lt;/Image&gt;&lt;/ThreeDShapeInfo&gt;"/>
</p:tagLst>
</file>

<file path=ppt/tags/tag1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HTML_SHAPEINFO" val="&lt;ThreeDShapeInfo&gt;&lt;uuid val=&quot;&quot;/&gt;&lt;isInvalidForFieldText val=&quot;0&quot;/&gt;&lt;Image&gt;&lt;filename val=&quot;C:\Users\monc0003\AppData\Local\Temp\~Ca6B35\data\asimages\{EFD0B0EE-2E73-4673-93FA-D3638599F91C}_30.png&quot;/&gt;&lt;left val=&quot;35&quot;/&gt;&lt;top val=&quot;20&quot;/&gt;&lt;width val=&quot;648&quot;/&gt;&lt;height val=&quot;98&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PRESENTER_SHAPEINFO" val="&lt;ThreeDShapeInfo&gt;&lt;uuid val=&quot;{CF810568-A348-4287-B707-4D69F7263EC5}&quot;/&gt;&lt;isInvalidForFieldText val=&quot;0&quot;/&gt;&lt;Image&gt;&lt;filename val=&quot;C:\Users\monc0003\AppData\Local\Temp\~Ca6B35\data\asimages\{CF810568-A348-4287-B707-4D69F7263EC5}_30.png&quot;/&gt;&lt;left val=&quot;14&quot;/&gt;&lt;top val=&quot;126&quot;/&gt;&lt;width val=&quot;695&quot;/&gt;&lt;height val=&quot;318&quot;/&gt;&lt;hasText val=&quot;1&quot;/&gt;&lt;/Image&gt;&lt;/ThreeDShapeInfo&gt;"/>
</p:tagLst>
</file>

<file path=ppt/tags/tag1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 name="HTML_SHAPEINFO" val="&lt;ThreeDShapeInfo&gt;&lt;uuid val=&quot;&quot;/&gt;&lt;isInvalidForFieldText val=&quot;0&quot;/&gt;&lt;Image&gt;&lt;filename val=&quot;C:\Users\monc0003\AppData\Local\Temp\~Ca6B35\data\asimages\{E08F91DD-E2C2-4270-8713-565D86360FE6}_30.png&quot;/&gt;&lt;left val=&quot;328&quot;/&gt;&lt;top val=&quot;138&quot;/&gt;&lt;width val=&quot;61&quot;/&gt;&lt;height val=&quot;43&quot;/&gt;&lt;hasText val=&quot;1&quot;/&gt;&lt;/Image&gt;&lt;/ThreeDShapeInfo&gt;"/>
</p:tagLst>
</file>

<file path=ppt/tags/tag1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HTML_SHAPEINFO" val="&lt;ThreeDShapeInfo&gt;&lt;uuid val=&quot;&quot;/&gt;&lt;isInvalidForFieldText val=&quot;0&quot;/&gt;&lt;Image&gt;&lt;filename val=&quot;C:\Users\monc0003\AppData\Local\Temp\~Ca6B35\data\asimages\{EB930F44-49FD-4EF8-BDF5-B52F664E41AF}_31.png&quot;/&gt;&lt;left val=&quot;35&quot;/&gt;&lt;top val=&quot;20&quot;/&gt;&lt;width val=&quot;648&quot;/&gt;&lt;height val=&quot;98&quot;/&gt;&lt;hasText val=&quot;1&quot;/&gt;&lt;/Image&gt;&lt;/ThreeDShapeInfo&gt;"/>
</p:tagLst>
</file>

<file path=ppt/tags/tag133.xml><?xml version="1.0" encoding="utf-8"?>
<p:tagLst xmlns:a="http://schemas.openxmlformats.org/drawingml/2006/main" xmlns:r="http://schemas.openxmlformats.org/officeDocument/2006/relationships" xmlns:p="http://schemas.openxmlformats.org/presentationml/2006/main">
  <p:tag name="PRESENTER_SHAPEINFO" val="&lt;ThreeDShapeInfo&gt;&lt;uuid val=&quot;{FB2BE1BC-2FA8-4347-A577-8D5B0A3C4A3A}&quot;/&gt;&lt;isInvalidForFieldText val=&quot;0&quot;/&gt;&lt;Image&gt;&lt;filename val=&quot;C:\Users\monc0003\AppData\Local\Temp\~Ca6B35\data\asimages\{FB2BE1BC-2FA8-4347-A577-8D5B0A3C4A3A}_31.png&quot;/&gt;&lt;left val=&quot;156&quot;/&gt;&lt;top val=&quot;134&quot;/&gt;&lt;width val=&quot;504&quot;/&gt;&lt;height val=&quot;371&quot;/&gt;&lt;hasText val=&quot;1&quot;/&gt;&lt;/Image&gt;&lt;/ThreeDShapeInfo&gt;"/>
</p:tagLst>
</file>

<file path=ppt/tags/tag1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1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Lst>
</file>

<file path=ppt/tags/tag1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Lst>
</file>

<file path=ppt/tags/tag1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AppData\Local\Temp\~Ca6B35\data\asimages\{3070F3E2-EF5D-4C99-9B83-A21E0061FCA2}_32.png&quot;/&gt;&lt;left val=&quot;35&quot;/&gt;&lt;top val=&quot;21&quot;/&gt;&lt;width val=&quot;648&quot;/&gt;&lt;height val=&quot;98&quot;/&gt;&lt;hasText val=&quot;1&quot;/&gt;&lt;/Image&gt;&lt;/ThreeDShapeInfo&gt;"/>
</p:tagLst>
</file>

<file path=ppt/tags/tag1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quot;/&gt;&lt;lineCharCount val=&quot;13&quot;/&gt;&lt;lineCharCount val=&quot;9&quot;/&gt;&lt;lineCharCount val=&quot;16&quot;/&gt;&lt;lineCharCount val=&quot;19&quot;/&gt;&lt;lineCharCount val=&quot;23&quot;/&gt;&lt;lineCharCount val=&quot;21&quot;/&gt;&lt;lineCharCount val=&quot;21&quot;/&gt;&lt;lineCharCount val=&quot;10&quot;/&gt;&lt;/TableIndex&gt;&lt;/ShapeTextInfo&gt;"/>
  <p:tag name="HTML_SHAPEINFO" val="&lt;ThreeDShapeInfo&gt;&lt;uuid val=&quot;&quot;/&gt;&lt;isInvalidForFieldText val=&quot;0&quot;/&gt;&lt;Image&gt;&lt;filename val=&quot;C:\Users\monc0003\AppData\Local\Temp\~Ca6B35\data\asimages\{7EF8CD32-928C-4B4F-8947-3BCDFBE064D1}_32.png&quot;/&gt;&lt;left val=&quot;-1&quot;/&gt;&lt;top val=&quot;125&quot;/&gt;&lt;width val=&quot;433&quot;/&gt;&lt;height val=&quot;363&quot;/&gt;&lt;hasText val=&quot;1&quot;/&gt;&lt;/Image&gt;&lt;/ThreeDShapeInfo&gt;"/>
</p:tagLst>
</file>

<file path=ppt/tags/tag1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quot;/&gt;&lt;isInvalidForFieldText val=&quot;0&quot;/&gt;&lt;Image&gt;&lt;filename val=&quot;C:\Users\monc0003\AppData\Local\Temp\~Ca6B35\data\asimages\{F8713C2C-A11D-47CF-AD98-690D15094468}_33.png&quot;/&gt;&lt;left val=&quot;35&quot;/&gt;&lt;top val=&quot;20&quot;/&gt;&lt;width val=&quot;648&quot;/&gt;&lt;height val=&quot;93&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2&quot;/&gt;&lt;lineCharCount val=&quot;43&quot;/&gt;&lt;/TableIndex&gt;&lt;/ShapeTextInfo&gt;"/>
  <p:tag name="HTML_SHAPEINFO" val="&lt;ThreeDShapeInfo&gt;&lt;uuid val=&quot;&quot;/&gt;&lt;isInvalidForFieldText val=&quot;0&quot;/&gt;&lt;Image&gt;&lt;filename val=&quot;C:\Users\monc0003\AppData\Local\Temp\~Ca6B35\data\asimages\{A416CCE3-B0E2-450F-A134-43F946286155}_33.png&quot;/&gt;&lt;left val=&quot;331&quot;/&gt;&lt;top val=&quot;489&quot;/&gt;&lt;width val=&quot;388&quot;/&gt;&lt;height val=&quot;60&quot;/&gt;&lt;hasText val=&quot;1&quot;/&gt;&lt;/Image&gt;&lt;/ThreeDShapeInfo&gt;"/>
</p:tagLst>
</file>

<file path=ppt/tags/tag1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quot;/&gt;&lt;isInvalidForFieldText val=&quot;0&quot;/&gt;&lt;Image&gt;&lt;filename val=&quot;C:\Users\monc0003\AppData\Local\Temp\~Ca6B35\data\asimages\{01AB9212-7E2C-4DEC-B231-CEE191418103}_34.png&quot;/&gt;&lt;left val=&quot;35&quot;/&gt;&lt;top val=&quot;20&quot;/&gt;&lt;width val=&quot;648&quot;/&gt;&lt;height val=&quot;98&quot;/&gt;&lt;hasText val=&quot;1&quot;/&gt;&lt;/Image&gt;&lt;/ThreeDShapeInfo&gt;"/>
</p:tagLst>
</file>

<file path=ppt/tags/tag1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8&quot;/&gt;&lt;/TableIndex&gt;&lt;/ShapeTextInfo&gt;"/>
  <p:tag name="HTML_SHAPEINFO" val="&lt;ThreeDShapeInfo&gt;&lt;uuid val=&quot;&quot;/&gt;&lt;isInvalidForFieldText val=&quot;0&quot;/&gt;&lt;Image&gt;&lt;filename val=&quot;C:\Users\monc0003\AppData\Local\Temp\~Ca6B35\data\asimages\{5AEEBAC1-EF29-4ACE-A48B-54108AE7742A}_34.png&quot;/&gt;&lt;left val=&quot;295&quot;/&gt;&lt;top val=&quot;454&quot;/&gt;&lt;width val=&quot;416&quot;/&gt;&lt;height val=&quot;39&quot;/&gt;&lt;hasText val=&quot;1&quot;/&gt;&lt;/Image&gt;&lt;/ThreeDShapeInfo&gt;"/>
</p:tagLst>
</file>

<file path=ppt/tags/tag1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quot;/&gt;&lt;isInvalidForFieldText val=&quot;0&quot;/&gt;&lt;Image&gt;&lt;filename val=&quot;C:\Users\monc0003\AppData\Local\Temp\~Ca6B35\data\asimages\{6887FE6E-6198-48C2-A4DD-329894FBF15C}_35.png&quot;/&gt;&lt;left val=&quot;35&quot;/&gt;&lt;top val=&quot;21&quot;/&gt;&lt;width val=&quot;648&quot;/&gt;&lt;height val=&quot;98&quot;/&gt;&lt;hasText val=&quot;1&quot;/&gt;&lt;/Image&gt;&lt;/ThreeDShapeInfo&gt;"/>
</p:tagLst>
</file>

<file path=ppt/tags/tag144.xml><?xml version="1.0" encoding="utf-8"?>
<p:tagLst xmlns:a="http://schemas.openxmlformats.org/drawingml/2006/main" xmlns:r="http://schemas.openxmlformats.org/officeDocument/2006/relationships" xmlns:p="http://schemas.openxmlformats.org/presentationml/2006/main">
  <p:tag name="PRESENTER_SHAPEINFO" val="&lt;ThreeDShapeInfo&gt;&lt;uuid val=&quot;{7B436F12-AA5E-4CE6-8F88-189DD730E61D}&quot;/&gt;&lt;isInvalidForFieldText val=&quot;0&quot;/&gt;&lt;Image&gt;&lt;filename val=&quot;C:\Users\monc0003\AppData\Local\Temp\~Ca6B35\data\asimages\{7B436F12-AA5E-4CE6-8F88-189DD730E61D}_35.png&quot;/&gt;&lt;left val=&quot;105&quot;/&gt;&lt;top val=&quot;140&quot;/&gt;&lt;width val=&quot;524&quot;/&gt;&lt;height val=&quot;311&quot;/&gt;&lt;hasText val=&quot;1&quot;/&gt;&lt;/Image&gt;&lt;/ThreeDShapeInfo&gt;"/>
</p:tagLst>
</file>

<file path=ppt/tags/tag1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quot;/&gt;&lt;isInvalidForFieldText val=&quot;0&quot;/&gt;&lt;Image&gt;&lt;filename val=&quot;C:\Users\monc0003\AppData\Local\Temp\~Ca6B35\data\asimages\{4F32790D-1D5A-4EDE-BE67-7CE6BA777067}_36.png&quot;/&gt;&lt;left val=&quot;35&quot;/&gt;&lt;top val=&quot;20&quot;/&gt;&lt;width val=&quot;648&quot;/&gt;&lt;height val=&quot;98&quot;/&gt;&lt;hasText val=&quot;1&quot;/&gt;&lt;/Image&gt;&lt;/ThreeDShapeInfo&gt;"/>
</p:tagLst>
</file>

<file path=ppt/tags/tag1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HTML_SHAPEINFO" val="&lt;ThreeDShapeInfo&gt;&lt;uuid val=&quot;&quot;/&gt;&lt;isInvalidForFieldText val=&quot;0&quot;/&gt;&lt;Image&gt;&lt;filename val=&quot;C:\Users\monc0003\AppData\Local\Temp\~Ca6B35\data\asimages\{09873425-C592-440D-9886-ED02D0510F5B}_37.png&quot;/&gt;&lt;left val=&quot;35&quot;/&gt;&lt;top val=&quot;20&quot;/&gt;&lt;width val=&quot;648&quot;/&gt;&lt;height val=&quot;98&quot;/&gt;&lt;hasText val=&quot;1&quot;/&gt;&lt;/Image&gt;&lt;/ThreeDShapeInfo&gt;"/>
</p:tagLst>
</file>

<file path=ppt/tags/tag147.xml><?xml version="1.0" encoding="utf-8"?>
<p:tagLst xmlns:a="http://schemas.openxmlformats.org/drawingml/2006/main" xmlns:r="http://schemas.openxmlformats.org/officeDocument/2006/relationships" xmlns:p="http://schemas.openxmlformats.org/presentationml/2006/main">
  <p:tag name="PRESENTER_SHAPEINFO" val="&lt;ThreeDShapeInfo&gt;&lt;uuid val=&quot;{2C0169BD-F562-42C5-9D6D-2B4BA4F682ED}&quot;/&gt;&lt;isInvalidForFieldText val=&quot;0&quot;/&gt;&lt;Image&gt;&lt;filename val=&quot;C:\Users\monc0003\AppData\Local\Temp\~Ca6B35\data\asimages\{2C0169BD-F562-42C5-9D6D-2B4BA4F682ED}_37.png&quot;/&gt;&lt;left val=&quot;2&quot;/&gt;&lt;top val=&quot;165&quot;/&gt;&lt;width val=&quot;375&quot;/&gt;&lt;height val=&quot;263&quot;/&gt;&lt;hasText val=&quot;1&quot;/&gt;&lt;/Image&gt;&lt;/ThreeDShapeInfo&gt;"/>
</p:tagLst>
</file>

<file path=ppt/tags/tag1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 name="HTML_SHAPEINFO" val="&lt;ThreeDShapeInfo&gt;&lt;uuid val=&quot;&quot;/&gt;&lt;isInvalidForFieldText val=&quot;0&quot;/&gt;&lt;Image&gt;&lt;filename val=&quot;C:\Users\monc0003\AppData\Local\Temp\~Ca6B35\data\asimages\{E122E439-9C46-491B-ADAF-4CA9DAD9F041}_37.png&quot;/&gt;&lt;left val=&quot;193&quot;/&gt;&lt;top val=&quot;325&quot;/&gt;&lt;width val=&quot;66&quot;/&gt;&lt;height val=&quot;38&quot;/&gt;&lt;hasText val=&quot;1&quot;/&gt;&lt;/Image&gt;&lt;/ThreeDShapeInfo&gt;"/>
</p:tagLst>
</file>

<file path=ppt/tags/tag149.xml><?xml version="1.0" encoding="utf-8"?>
<p:tagLst xmlns:a="http://schemas.openxmlformats.org/drawingml/2006/main" xmlns:r="http://schemas.openxmlformats.org/officeDocument/2006/relationships" xmlns:p="http://schemas.openxmlformats.org/presentationml/2006/main">
  <p:tag name="PRESENTER_SHAPEINFO" val="&lt;ThreeDShapeInfo&gt;&lt;uuid val=&quot;{C185747F-1C7F-44E2-8336-5A57980C6D89}&quot;/&gt;&lt;isInvalidForFieldText val=&quot;0&quot;/&gt;&lt;Image&gt;&lt;filename val=&quot;C:\Users\monc0003\AppData\Local\Temp\~Ca6B35\data\asimages\{C185747F-1C7F-44E2-8336-5A57980C6D89}_37.png&quot;/&gt;&lt;left val=&quot;382&quot;/&gt;&lt;top val=&quot;165&quot;/&gt;&lt;width val=&quot;335&quot;/&gt;&lt;height val=&quot;260&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 name="HTML_SHAPEINFO" val="&lt;ThreeDShapeInfo&gt;&lt;uuid val=&quot;&quot;/&gt;&lt;isInvalidForFieldText val=&quot;0&quot;/&gt;&lt;Image&gt;&lt;filename val=&quot;C:\Users\monc0003\AppData\Local\Temp\~Ca6B35\data\asimages\{E7D763E5-DF8E-4426-B836-0BAC21256954}_37.png&quot;/&gt;&lt;left val=&quot;428&quot;/&gt;&lt;top val=&quot;326&quot;/&gt;&lt;width val=&quot;223&quot;/&gt;&lt;height val=&quot;38&quot;/&gt;&lt;hasText val=&quot;1&quot;/&gt;&lt;/Image&gt;&lt;/ThreeDShapeInfo&gt;"/>
</p:tagLst>
</file>

<file path=ppt/tags/tag1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 name="HTML_SHAPEINFO" val="&lt;ThreeDShapeInfo&gt;&lt;uuid val=&quot;&quot;/&gt;&lt;isInvalidForFieldText val=&quot;0&quot;/&gt;&lt;Image&gt;&lt;filename val=&quot;C:\Users\monc0003\AppData\Local\Temp\~Ca6B35\data\asimages\{80B4F428-B296-4EF2-AC78-4E603E1C6B50}_38.png&quot;/&gt;&lt;left val=&quot;35&quot;/&gt;&lt;top val=&quot;21&quot;/&gt;&lt;width val=&quot;648&quot;/&gt;&lt;height val=&quot;98&quot;/&gt;&lt;hasText val=&quot;1&quot;/&gt;&lt;/Image&gt;&lt;/ThreeDShapeInfo&gt;"/>
</p:tagLst>
</file>

<file path=ppt/tags/tag15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6B35\data\asimages\{76FC2FE9-0BEB-4E6D-8BC3-A576FF410C42}_38.png&quot;/&gt;&lt;left val=&quot;161&quot;/&gt;&lt;top val=&quot;111&quot;/&gt;&lt;width val=&quot;396&quot;/&gt;&lt;height val=&quot;375&quot;/&gt;&lt;hasText val=&quot;1&quot;/&gt;&lt;/Image&gt;&lt;/ThreeDShapeInfo&gt;"/>
</p:tagLst>
</file>

<file path=ppt/tags/tag1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9&quot;/&gt;&lt;lineCharCount val=&quot;21&quot;/&gt;&lt;/TableIndex&gt;&lt;/ShapeTextInfo&gt;"/>
  <p:tag name="HTML_SHAPEINFO" val="&lt;ThreeDShapeInfo&gt;&lt;uuid val=&quot;&quot;/&gt;&lt;isInvalidForFieldText val=&quot;0&quot;/&gt;&lt;Image&gt;&lt;filename val=&quot;C:\Users\monc0003\AppData\Local\Temp\~Ca6B35\data\asimages\{2A154B27-618C-45CE-A955-BD3C35F85F04}_38.png&quot;/&gt;&lt;left val=&quot;575&quot;/&gt;&lt;top val=&quot;241&quot;/&gt;&lt;width val=&quot;146&quot;/&gt;&lt;height val=&quot;47&quot;/&gt;&lt;hasText val=&quot;1&quot;/&gt;&lt;/Image&gt;&lt;/ThreeDShapeInfo&gt;"/>
</p:tagLst>
</file>

<file path=ppt/tags/tag1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Lst>
</file>

<file path=ppt/tags/tag1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Lst>
</file>

<file path=ppt/tags/tag1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164.xml><?xml version="1.0" encoding="utf-8"?>
<p:tagLst xmlns:a="http://schemas.openxmlformats.org/drawingml/2006/main" xmlns:r="http://schemas.openxmlformats.org/officeDocument/2006/relationships" xmlns:p="http://schemas.openxmlformats.org/presentationml/2006/main">
  <p:tag name="PRESENTER_SHAPEINFO" val="&lt;ThreeDShapeInfo&gt;&lt;uuid val=&quot;{B8ED4563-C36B-4BDE-AA5C-3022767F33B7}&quot;/&gt;&lt;isInvalidForFieldText val=&quot;0&quot;/&gt;&lt;Image&gt;&lt;filename val=&quot;C:\Users\monc0003\AppData\Local\Temp\~Ca6B35\data\asimages\{B8ED4563-C36B-4BDE-AA5C-3022767F33B7}_39.png&quot;/&gt;&lt;left val=&quot;454&quot;/&gt;&lt;top val=&quot;171&quot;/&gt;&lt;width val=&quot;275&quot;/&gt;&lt;height val=&quot;120&quot;/&gt;&lt;hasText val=&quot;1&quot;/&gt;&lt;/Image&gt;&lt;/ThreeDShapeInfo&gt;"/>
</p:tagLst>
</file>

<file path=ppt/tags/tag165.xml><?xml version="1.0" encoding="utf-8"?>
<p:tagLst xmlns:a="http://schemas.openxmlformats.org/drawingml/2006/main" xmlns:r="http://schemas.openxmlformats.org/officeDocument/2006/relationships" xmlns:p="http://schemas.openxmlformats.org/presentationml/2006/main">
  <p:tag name="PRESENTER_SHAPEINFO" val="&lt;ThreeDShapeInfo&gt;&lt;uuid val=&quot;{CD5E2E65-DD83-4C03-9FC2-5EF6C6D240D7}&quot;/&gt;&lt;isInvalidForFieldText val=&quot;0&quot;/&gt;&lt;Image&gt;&lt;filename val=&quot;C:\Users\monc0003\AppData\Local\Temp\~Ca6B35\data\asimages\{CD5E2E65-DD83-4C03-9FC2-5EF6C6D240D7}_39.png&quot;/&gt;&lt;left val=&quot;8&quot;/&gt;&lt;top val=&quot;35&quot;/&gt;&lt;width val=&quot;488&quot;/&gt;&lt;height val=&quot;444&quot;/&gt;&lt;hasText val=&quot;1&quot;/&gt;&lt;/Image&gt;&lt;/ThreeDShapeInfo&gt;"/>
</p:tagLst>
</file>

<file path=ppt/tags/tag1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1&quot;/&gt;&lt;lineCharCount val=&quot;12&quot;/&gt;&lt;/TableIndex&gt;&lt;/ShapeTextInfo&gt;"/>
  <p:tag name="HTML_SHAPEINFO" val="&lt;ThreeDShapeInfo&gt;&lt;uuid val=&quot;&quot;/&gt;&lt;isInvalidForFieldText val=&quot;0&quot;/&gt;&lt;Image&gt;&lt;filename val=&quot;C:\Users\monc0003\AppData\Local\Temp\~Ca6B35\data\asimages\{15C71D73-9480-43FA-93A4-18C9DDDEBB5F}_39.png&quot;/&gt;&lt;left val=&quot;35&quot;/&gt;&lt;top val=&quot;25&quot;/&gt;&lt;width val=&quot;648&quot;/&gt;&lt;height val=&quot;133&quot;/&gt;&lt;hasText val=&quot;1&quot;/&gt;&lt;/Image&gt;&lt;/ThreeDShapeInfo&gt;"/>
</p:tagLst>
</file>

<file path=ppt/tags/tag1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quot;/&gt;&lt;isInvalidForFieldText val=&quot;0&quot;/&gt;&lt;Image&gt;&lt;filename val=&quot;C:\Users\monc0003\AppData\Local\Temp\~Ca6B35\data\asimages\{BB10BA46-263E-46CF-9A9D-B2F35BF2F1A0}_39.png&quot;/&gt;&lt;left val=&quot;28&quot;/&gt;&lt;top val=&quot;151&quot;/&gt;&lt;width val=&quot;153&quot;/&gt;&lt;height val=&quot;51&quot;/&gt;&lt;hasText val=&quot;1&quot;/&gt;&lt;/Image&gt;&lt;/ThreeDShapeInfo&gt;"/>
</p:tagLst>
</file>

<file path=ppt/tags/tag1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AppData\Local\Temp\~Ca6B35\data\asimages\{81DA6887-0306-41C2-AC1A-39B8777E5F3D}_40.png&quot;/&gt;&lt;left val=&quot;35&quot;/&gt;&lt;top val=&quot;21&quot;/&gt;&lt;width val=&quot;648&quot;/&gt;&lt;height val=&quot;98&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quot;/&gt;&lt;lineCharCount val=&quot;13&quot;/&gt;&lt;lineCharCount val=&quot;9&quot;/&gt;&lt;lineCharCount val=&quot;16&quot;/&gt;&lt;lineCharCount val=&quot;19&quot;/&gt;&lt;lineCharCount val=&quot;23&quot;/&gt;&lt;lineCharCount val=&quot;21&quot;/&gt;&lt;lineCharCount val=&quot;21&quot;/&gt;&lt;lineCharCount val=&quot;10&quot;/&gt;&lt;/TableIndex&gt;&lt;/ShapeTextInfo&gt;"/>
  <p:tag name="HTML_SHAPEINFO" val="&lt;ThreeDShapeInfo&gt;&lt;uuid val=&quot;&quot;/&gt;&lt;isInvalidForFieldText val=&quot;0&quot;/&gt;&lt;Image&gt;&lt;filename val=&quot;C:\Users\monc0003\AppData\Local\Temp\~Ca6B35\data\asimages\{E79F9B5B-051F-4845-B7D4-C6C0C06E6111}_40.png&quot;/&gt;&lt;left val=&quot;-1&quot;/&gt;&lt;top val=&quot;125&quot;/&gt;&lt;width val=&quot;433&quot;/&gt;&lt;height val=&quot;363&quot;/&gt;&lt;hasText val=&quot;1&quot;/&gt;&lt;/Image&gt;&lt;/ThreeDShapeInfo&gt;"/>
</p:tagLst>
</file>

<file path=ppt/tags/tag1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quot;/&gt;&lt;isInvalidForFieldText val=&quot;0&quot;/&gt;&lt;Image&gt;&lt;filename val=&quot;C:\Users\monc0003\AppData\Local\Temp\~Ca6B35\data\asimages\{6E370903-CBD2-4071-8DE5-0608A15A2EF1}_41.png&quot;/&gt;&lt;left val=&quot;34&quot;/&gt;&lt;top val=&quot;21&quot;/&gt;&lt;width val=&quot;651&quot;/&gt;&lt;height val=&quot;93&quot;/&gt;&lt;hasText val=&quot;1&quot;/&gt;&lt;/Image&gt;&lt;/ThreeDShapeInfo&gt;"/>
</p:tagLst>
</file>

<file path=ppt/tags/tag172.xml><?xml version="1.0" encoding="utf-8"?>
<p:tagLst xmlns:a="http://schemas.openxmlformats.org/drawingml/2006/main" xmlns:r="http://schemas.openxmlformats.org/officeDocument/2006/relationships" xmlns:p="http://schemas.openxmlformats.org/presentationml/2006/main">
  <p:tag name="PRESENTER_SHAPEINFO" val="&lt;ThreeDShapeInfo&gt;&lt;uuid val=&quot;{604E07A0-1934-46A6-95BF-BACC21A3A347}&quot;/&gt;&lt;isInvalidForFieldText val=&quot;0&quot;/&gt;&lt;Image&gt;&lt;filename val=&quot;C:\Users\monc0003\AppData\Local\Temp\~Ca6B35\data\asimages\{604E07A0-1934-46A6-95BF-BACC21A3A347}_41.png&quot;/&gt;&lt;left val=&quot;2&quot;/&gt;&lt;top val=&quot;110&quot;/&gt;&lt;width val=&quot;731&quot;/&gt;&lt;height val=&quot;150&quot;/&gt;&lt;hasText val=&quot;1&quot;/&gt;&lt;/Image&gt;&lt;/ThreeDShapeInfo&gt;"/>
</p:tagLst>
</file>

<file path=ppt/tags/tag1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41&quot;/&gt;&lt;lineCharCount val=&quot;41&quot;/&gt;&lt;lineCharCount val=&quot;28&quot;/&gt;&lt;/TableIndex&gt;&lt;/ShapeTextInfo&gt;"/>
  <p:tag name="HTML_SHAPEINFO" val="&lt;ThreeDShapeInfo&gt;&lt;uuid val=&quot;&quot;/&gt;&lt;isInvalidForFieldText val=&quot;0&quot;/&gt;&lt;Image&gt;&lt;filename val=&quot;C:\Users\monc0003\AppData\Local\Temp\~Ca6B35\data\asimages\{F621F041-96F1-410A-A931-51B1028F21DA}_41.png&quot;/&gt;&lt;left val=&quot;27&quot;/&gt;&lt;top val=&quot;335&quot;/&gt;&lt;width val=&quot;659&quot;/&gt;&lt;height val=&quot;153&quot;/&gt;&lt;hasText val=&quot;1&quot;/&gt;&lt;/Image&gt;&lt;/ThreeDShapeInfo&gt;"/>
</p:tagLst>
</file>

<file path=ppt/tags/tag1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quot;/&gt;&lt;isInvalidForFieldText val=&quot;0&quot;/&gt;&lt;Image&gt;&lt;filename val=&quot;C:\Users\monc0003\AppData\Local\Temp\~Ca6B35\data\asimages\{D4158DE1-66AA-478A-A50E-324233E32EB2}_41.png&quot;/&gt;&lt;left val=&quot;67&quot;/&gt;&lt;top val=&quot;281&quot;/&gt;&lt;width val=&quot;174&quot;/&gt;&lt;height val=&quot;39&quot;/&gt;&lt;hasText val=&quot;1&quot;/&gt;&lt;/Image&gt;&lt;/ThreeDShapeInfo&gt;"/>
</p:tagLst>
</file>

<file path=ppt/tags/tag1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quot;/&gt;&lt;isInvalidForFieldText val=&quot;0&quot;/&gt;&lt;Image&gt;&lt;filename val=&quot;C:\Users\monc0003\AppData\Local\Temp\~Ca6B35\data\asimages\{926B0D41-BA1E-437A-8D30-FC581D9F4445}_41.png&quot;/&gt;&lt;left val=&quot;471&quot;/&gt;&lt;top val=&quot;278&quot;/&gt;&lt;width val=&quot;122&quot;/&gt;&lt;height val=&quot;39&quot;/&gt;&lt;hasText val=&quot;1&quot;/&gt;&lt;/Image&gt;&lt;/ThreeDShapeInfo&gt;"/>
</p:tagLst>
</file>

<file path=ppt/tags/tag1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quot;/&gt;&lt;isInvalidForFieldText val=&quot;0&quot;/&gt;&lt;Image&gt;&lt;filename val=&quot;C:\Users\monc0003\AppData\Local\Temp\~Ca6B35\data\asimages\{B84654C4-795B-4829-94E2-4F06AE0B8825}_42.png&quot;/&gt;&lt;left val=&quot;34&quot;/&gt;&lt;top val=&quot;21&quot;/&gt;&lt;width val=&quot;651&quot;/&gt;&lt;height val=&quot;93&quot;/&gt;&lt;hasText val=&quot;1&quot;/&gt;&lt;/Image&gt;&lt;/ThreeDShapeInfo&gt;"/>
</p:tagLst>
</file>

<file path=ppt/tags/tag177.xml><?xml version="1.0" encoding="utf-8"?>
<p:tagLst xmlns:a="http://schemas.openxmlformats.org/drawingml/2006/main" xmlns:r="http://schemas.openxmlformats.org/officeDocument/2006/relationships" xmlns:p="http://schemas.openxmlformats.org/presentationml/2006/main">
  <p:tag name="PRESENTER_SHAPEINFO" val="&lt;ThreeDShapeInfo&gt;&lt;uuid val=&quot;{30D5F071-FEDE-42B7-B216-03E560B3E69A}&quot;/&gt;&lt;isInvalidForFieldText val=&quot;0&quot;/&gt;&lt;Image&gt;&lt;filename val=&quot;C:\Users\monc0003\AppData\Local\Temp\~Ca6B35\data\asimages\{30D5F071-FEDE-42B7-B216-03E560B3E69A}_42.png&quot;/&gt;&lt;left val=&quot;32&quot;/&gt;&lt;top val=&quot;196&quot;/&gt;&lt;width val=&quot;345&quot;/&gt;&lt;height val=&quot;220&quot;/&gt;&lt;hasText val=&quot;1&quot;/&gt;&lt;/Image&gt;&lt;/ThreeDShapeInfo&gt;"/>
</p:tagLst>
</file>

<file path=ppt/tags/tag1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C:\Users\monc0003\AppData\Local\Temp\~Ca6B35\data\asimages\{191D4655-CA19-4C5F-9744-5255ECAD0010}_42.png&quot;/&gt;&lt;left val=&quot;296&quot;/&gt;&lt;top val=&quot;476&quot;/&gt;&lt;width val=&quot;98&quot;/&gt;&lt;height val=&quot;39&quot;/&gt;&lt;hasText val=&quot;1&quot;/&gt;&lt;/Image&gt;&lt;/ThreeDShapeInfo&gt;"/>
</p:tagLst>
</file>

<file path=ppt/tags/tag179.xml><?xml version="1.0" encoding="utf-8"?>
<p:tagLst xmlns:a="http://schemas.openxmlformats.org/drawingml/2006/main" xmlns:r="http://schemas.openxmlformats.org/officeDocument/2006/relationships" xmlns:p="http://schemas.openxmlformats.org/presentationml/2006/main">
  <p:tag name="PRESENTER_SHAPEINFO" val="&lt;ThreeDShapeInfo&gt;&lt;uuid val=&quot;{4B6D928E-8903-4C1E-9A24-4A72A4109941}&quot;/&gt;&lt;isInvalidForFieldText val=&quot;0&quot;/&gt;&lt;Image&gt;&lt;filename val=&quot;C:\Users\monc0003\AppData\Local\Temp\~Ca6B35\data\asimages\{4B6D928E-8903-4C1E-9A24-4A72A4109941}_42.png&quot;/&gt;&lt;left val=&quot;410&quot;/&gt;&lt;top val=&quot;127&quot;/&gt;&lt;width val=&quot;269&quot;/&gt;&lt;height val=&quot;292&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1&quot;/&gt;&lt;lineCharCount val=&quot;12&quot;/&gt;&lt;lineCharCount val=&quot;13&quot;/&gt;&lt;lineCharCount val=&quot;12&quot;/&gt;&lt;lineCharCount val=&quot;13&quot;/&gt;&lt;lineCharCount val=&quot;11&quot;/&gt;&lt;/TableIndex&gt;&lt;/ShapeTextInfo&gt;"/>
</p:tagLst>
</file>

<file path=ppt/tags/tag1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onc0003\AppData\Local\Temp\~Ca6B35\data\asimages\{49F161FA-28BE-4FBF-8AA2-8C6A867179B4}_42.png&quot;/&gt;&lt;left val=&quot;562&quot;/&gt;&lt;top val=&quot;454&quot;/&gt;&lt;width val=&quot;124&quot;/&gt;&lt;height val=&quot;38&quot;/&gt;&lt;hasText val=&quot;1&quot;/&gt;&lt;/Image&gt;&lt;/ThreeDShapeInfo&gt;"/>
</p:tagLst>
</file>

<file path=ppt/tags/tag1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3&quot;/&gt;&lt;lineCharCount val=&quot;10&quot;/&gt;&lt;lineCharCount val=&quot;8&quot;/&gt;&lt;/TableIndex&gt;&lt;/ShapeTextInfo&gt;"/>
  <p:tag name="HTML_SHAPEINFO" val="&lt;ThreeDShapeInfo&gt;&lt;uuid val=&quot;&quot;/&gt;&lt;isInvalidForFieldText val=&quot;0&quot;/&gt;&lt;Image&gt;&lt;filename val=&quot;C:\Users\monc0003\AppData\Local\Temp\~Ca6B35\data\asimages\{CC502A7D-0BA8-472E-B7D4-32B0DD6ABF13}_42.png&quot;/&gt;&lt;left val=&quot;55&quot;/&gt;&lt;top val=&quot;106&quot;/&gt;&lt;width val=&quot;396&quot;/&gt;&lt;height val=&quot;109&quot;/&gt;&lt;hasText val=&quot;1&quot;/&gt;&lt;/Image&gt;&lt;/ThreeDShapeInfo&gt;"/>
</p:tagLst>
</file>

<file path=ppt/tags/tag1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quot;/&gt;&lt;isInvalidForFieldText val=&quot;0&quot;/&gt;&lt;Image&gt;&lt;filename val=&quot;C:\Users\monc0003\AppData\Local\Temp\~Ca6B35\data\asimages\{211C445F-C650-4FCE-9EBE-17EB00737419}_43.png&quot;/&gt;&lt;left val=&quot;34&quot;/&gt;&lt;top val=&quot;21&quot;/&gt;&lt;width val=&quot;651&quot;/&gt;&lt;height val=&quot;93&quot;/&gt;&lt;hasText val=&quot;1&quot;/&gt;&lt;/Image&gt;&lt;/ThreeDShapeInfo&gt;"/>
</p:tagLst>
</file>

<file path=ppt/tags/tag1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2&quot;/&gt;&lt;lineCharCount val=&quot;16&quot;/&gt;&lt;lineCharCount val=&quot;12&quot;/&gt;&lt;lineCharCount val=&quot;21&quot;/&gt;&lt;lineCharCount val=&quot;16&quot;/&gt;&lt;lineCharCount val=&quot;20&quot;/&gt;&lt;lineCharCount val=&quot;9&quot;/&gt;&lt;lineCharCount val=&quot;14&quot;/&gt;&lt;lineCharCount val=&quot;10&quot;/&gt;&lt;/TableIndex&gt;&lt;/ShapeTextInfo&gt;"/>
  <p:tag name="HTML_SHAPEINFO" val="&lt;ThreeDShapeInfo&gt;&lt;uuid val=&quot;&quot;/&gt;&lt;isInvalidForFieldText val=&quot;0&quot;/&gt;&lt;Image&gt;&lt;filename val=&quot;C:\Users\monc0003\AppData\Local\Temp\~Ca6B35\data\asimages\{2DA9D6FE-BA0F-4081-93C1-F3401CE182BC}_43.png&quot;/&gt;&lt;left val=&quot;0&quot;/&gt;&lt;top val=&quot;121&quot;/&gt;&lt;width val=&quot;341&quot;/&gt;&lt;height val=&quot;360&quot;/&gt;&lt;hasText val=&quot;1&quot;/&gt;&lt;/Image&gt;&lt;/ThreeDShapeInfo&gt;"/>
</p:tagLst>
</file>

<file path=ppt/tags/tag184.xml><?xml version="1.0" encoding="utf-8"?>
<p:tagLst xmlns:a="http://schemas.openxmlformats.org/drawingml/2006/main" xmlns:r="http://schemas.openxmlformats.org/officeDocument/2006/relationships" xmlns:p="http://schemas.openxmlformats.org/presentationml/2006/main">
  <p:tag name="PRESENTER_SHAPEINFO" val="&lt;ThreeDShapeInfo&gt;&lt;uuid val=&quot;{3FD51FA9-CFA2-40BE-94E5-2F82BB7E8635}&quot;/&gt;&lt;isInvalidForFieldText val=&quot;0&quot;/&gt;&lt;Image&gt;&lt;filename val=&quot;C:\Users\monc0003\AppData\Local\Temp\~Ca6B35\data\asimages\{3FD51FA9-CFA2-40BE-94E5-2F82BB7E8635}_43.png&quot;/&gt;&lt;left val=&quot;314&quot;/&gt;&lt;top val=&quot;134&quot;/&gt;&lt;width val=&quot;419&quot;/&gt;&lt;height val=&quot;311&quot;/&gt;&lt;hasText val=&quot;1&quot;/&gt;&lt;/Image&gt;&lt;/ThreeDShapeInfo&gt;"/>
</p:tagLst>
</file>

<file path=ppt/tags/tag1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5&quot;/&gt;&lt;lineCharCount val=&quot;12&quot;/&gt;&lt;/TableIndex&gt;&lt;/ShapeTextInfo&gt;"/>
  <p:tag name="HTML_SHAPEINFO" val="&lt;ThreeDShapeInfo&gt;&lt;uuid val=&quot;&quot;/&gt;&lt;isInvalidForFieldText val=&quot;0&quot;/&gt;&lt;Image&gt;&lt;filename val=&quot;C:\Users\monc0003\AppData\Local\Temp\~Ca6B35\data\asimages\{CB705537-6699-4DA3-BD54-85FB4DB6E57E}_44.png&quot;/&gt;&lt;left val=&quot;35&quot;/&gt;&lt;top val=&quot;6&quot;/&gt;&lt;width val=&quot;648&quot;/&gt;&lt;height val=&quot;132&quot;/&gt;&lt;hasText val=&quot;1&quot;/&gt;&lt;/Image&gt;&lt;/ThreeDShapeInfo&gt;"/>
</p:tagLst>
</file>

<file path=ppt/tags/tag1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5&quot;/&gt;&lt;lineCharCount val=&quot;12&quot;/&gt;&lt;/TableIndex&gt;&lt;/ShapeTextInfo&gt;"/>
  <p:tag name="HTML_SHAPEINFO" val="&lt;ThreeDShapeInfo&gt;&lt;uuid val=&quot;&quot;/&gt;&lt;isInvalidForFieldText val=&quot;0&quot;/&gt;&lt;Image&gt;&lt;filename val=&quot;C:\Users\monc0003\AppData\Local\Temp\~Ca6B35\data\asimages\{78395378-6226-4FD4-80DB-CFB73367BF30}_45.png&quot;/&gt;&lt;left val=&quot;35&quot;/&gt;&lt;top val=&quot;6&quot;/&gt;&lt;width val=&quot;648&quot;/&gt;&lt;height val=&quot;132&quot;/&gt;&lt;hasText val=&quot;1&quot;/&gt;&lt;/Image&gt;&lt;/ThreeDShapeInfo&gt;"/>
</p:tagLst>
</file>

<file path=ppt/tags/tag187.xml><?xml version="1.0" encoding="utf-8"?>
<p:tagLst xmlns:a="http://schemas.openxmlformats.org/drawingml/2006/main" xmlns:r="http://schemas.openxmlformats.org/officeDocument/2006/relationships" xmlns:p="http://schemas.openxmlformats.org/presentationml/2006/main">
  <p:tag name="PRESENTER_SHAPEINFO" val="&lt;ThreeDShapeInfo&gt;&lt;uuid val=&quot;{0F2C414F-156B-476D-A55E-7D7BB2B841E4}&quot;/&gt;&lt;isInvalidForFieldText val=&quot;0&quot;/&gt;&lt;Image&gt;&lt;filename val=&quot;C:\Users\monc0003\AppData\Local\Temp\~Ca6B35\data\asimages\{0F2C414F-156B-476D-A55E-7D7BB2B841E4}_45.png&quot;/&gt;&lt;left val=&quot;222&quot;/&gt;&lt;top val=&quot;188&quot;/&gt;&lt;width val=&quot;293&quot;/&gt;&lt;height val=&quot;275&quot;/&gt;&lt;hasText val=&quot;1&quot;/&gt;&lt;/Image&gt;&lt;/ThreeDShapeInfo&gt;"/>
</p:tagLst>
</file>

<file path=ppt/tags/tag1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AppData\Local\Temp\~Ca6B35\data\asimages\{E2B78E55-3841-4DB1-94F7-58FB132D2342}_45.png&quot;/&gt;&lt;left val=&quot;331&quot;/&gt;&lt;top val=&quot;400&quot;/&gt;&lt;width val=&quot;71&quot;/&gt;&lt;height val=&quot;38&quot;/&gt;&lt;hasText val=&quot;1&quot;/&gt;&lt;/Image&gt;&lt;/ThreeDShapeInfo&gt;"/>
</p:tagLst>
</file>

<file path=ppt/tags/tag189.xml><?xml version="1.0" encoding="utf-8"?>
<p:tagLst xmlns:a="http://schemas.openxmlformats.org/drawingml/2006/main" xmlns:r="http://schemas.openxmlformats.org/officeDocument/2006/relationships" xmlns:p="http://schemas.openxmlformats.org/presentationml/2006/main">
  <p:tag name="PRESENTER_SHAPEINFO" val="&lt;ThreeDShapeInfo&gt;&lt;uuid val=&quot;{5D3245D1-19B0-4E45-8870-41CC3603B861}&quot;/&gt;&lt;isInvalidForFieldText val=&quot;0&quot;/&gt;&lt;Image&gt;&lt;filename val=&quot;C:\Users\monc0003\AppData\Local\Temp\~Ca6B35\data\asimages\{5D3245D1-19B0-4E45-8870-41CC3603B861}_45.png&quot;/&gt;&lt;left val=&quot;-15&quot;/&gt;&lt;top val=&quot;96&quot;/&gt;&lt;width val=&quot;281&quot;/&gt;&lt;height val=&quot;302&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1&quot;/&gt;&lt;lineCharCount val=&quot;12&quot;/&gt;&lt;lineCharCount val=&quot;13&quot;/&gt;&lt;lineCharCount val=&quot;12&quot;/&gt;&lt;lineCharCount val=&quot;13&quot;/&gt;&lt;lineCharCount val=&quot;11&quot;/&gt;&lt;/TableIndex&gt;&lt;/ShapeTextInfo&gt;"/>
</p:tagLst>
</file>

<file path=ppt/tags/tag1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quot;/&gt;&lt;isInvalidForFieldText val=&quot;0&quot;/&gt;&lt;Image&gt;&lt;filename val=&quot;C:\Users\monc0003\AppData\Local\Temp\~Ca6B35\data\asimages\{B123E616-8E95-42B0-95EC-3A1C6C49F7F7}_45.png&quot;/&gt;&lt;left val=&quot;545&quot;/&gt;&lt;top val=&quot;477&quot;/&gt;&lt;width val=&quot;120&quot;/&gt;&lt;height val=&quot;38&quot;/&gt;&lt;hasText val=&quot;1&quot;/&gt;&lt;/Image&gt;&lt;/ThreeDShapeInfo&gt;"/>
</p:tagLst>
</file>

<file path=ppt/tags/tag1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Lst>
</file>

<file path=ppt/tags/tag1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C:\Users\monc0003\AppData\Local\Temp\~Ca6B35\data\asimages\{B769CDFB-F994-4D2F-AAC4-DE373BE2F89B}_46.png&quot;/&gt;&lt;left val=&quot;35&quot;/&gt;&lt;top val=&quot;21&quot;/&gt;&lt;width val=&quot;648&quot;/&gt;&lt;height val=&quot;98&quot;/&gt;&lt;hasText val=&quot;1&quot;/&gt;&lt;/Image&gt;&lt;/ThreeDShapeInfo&gt;"/>
</p:tagLst>
</file>

<file path=ppt/tags/tag1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C:\Users\monc0003\AppData\Local\Temp\~Ca6B35\data\asimages\{44AC2848-F226-4ED0-9559-CA737375B458}_47.png&quot;/&gt;&lt;left val=&quot;35&quot;/&gt;&lt;top val=&quot;21&quot;/&gt;&lt;width val=&quot;648&quot;/&gt;&lt;height val=&quot;98&quot;/&gt;&lt;hasText val=&quot;1&quot;/&gt;&lt;/Image&gt;&lt;/ThreeDShapeInfo&gt;"/>
</p:tagLst>
</file>

<file path=ppt/tags/tag1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3&quot;/&gt;&lt;lineCharCount val=&quot;15&quot;/&gt;&lt;lineCharCount val=&quot;7&quot;/&gt;&lt;lineCharCount val=&quot;8&quot;/&gt;&lt;lineCharCount val=&quot;14&quot;/&gt;&lt;lineCharCount val=&quot;10&quot;/&gt;&lt;lineCharCount val=&quot;1&quot;/&gt;&lt;/TableIndex&gt;&lt;/ShapeTextInfo&gt;"/>
  <p:tag name="HTML_SHAPEINFO" val="&lt;ThreeDShapeInfo&gt;&lt;uuid val=&quot;&quot;/&gt;&lt;isInvalidForFieldText val=&quot;0&quot;/&gt;&lt;Image&gt;&lt;filename val=&quot;C:\Users\monc0003\AppData\Local\Temp\~Ca6B35\data\asimages\{7D626D10-B6BA-4664-AB97-AF1567451144}_47.png&quot;/&gt;&lt;left val=&quot;11&quot;/&gt;&lt;top val=&quot;135&quot;/&gt;&lt;width val=&quot;312&quot;/&gt;&lt;height val=&quot;347&quot;/&gt;&lt;hasText val=&quot;1&quot;/&gt;&lt;/Image&gt;&lt;/ThreeDShapeInfo&gt;"/>
</p:tagLst>
</file>

<file path=ppt/tags/tag1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AppData\Local\Temp\~Ca6B35\data\asimages\{C6F15FFC-1302-462E-8209-43E1A7DBC21D}_47.png&quot;/&gt;&lt;left val=&quot;559&quot;/&gt;&lt;top val=&quot;421&quot;/&gt;&lt;width val=&quot;88&quot;/&gt;&lt;height val=&quot;39&quot;/&gt;&lt;hasText val=&quot;1&quot;/&gt;&lt;/Image&gt;&lt;/ThreeDShapeInfo&gt;"/>
</p:tagLst>
</file>

<file path=ppt/tags/tag1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 name="HTML_SHAPEINFO" val="&lt;ThreeDShapeInfo&gt;&lt;uuid val=&quot;&quot;/&gt;&lt;isInvalidForFieldText val=&quot;0&quot;/&gt;&lt;Image&gt;&lt;filename val=&quot;C:\Users\monc0003\AppData\Local\Temp\~Ca6B35\data\asimages\{B68E7E75-834B-4AD1-AC6C-D4219563423A}_48.png&quot;/&gt;&lt;left val=&quot;35&quot;/&gt;&lt;top val=&quot;21&quot;/&gt;&lt;width val=&quot;648&quot;/&gt;&lt;height val=&quot;98&quot;/&gt;&lt;hasText val=&quot;1&quot;/&gt;&lt;/Image&gt;&lt;/ThreeDShapeInfo&gt;"/>
</p:tagLst>
</file>

<file path=ppt/tags/tag197.xml><?xml version="1.0" encoding="utf-8"?>
<p:tagLst xmlns:a="http://schemas.openxmlformats.org/drawingml/2006/main" xmlns:r="http://schemas.openxmlformats.org/officeDocument/2006/relationships" xmlns:p="http://schemas.openxmlformats.org/presentationml/2006/main">
  <p:tag name="PRESENTER_SHAPEINFO" val="&lt;ThreeDShapeInfo&gt;&lt;uuid val=&quot;{DA819FAD-D500-4898-B95A-F2A39F38AD14}&quot;/&gt;&lt;isInvalidForFieldText val=&quot;0&quot;/&gt;&lt;Image&gt;&lt;filename val=&quot;C:\Users\monc0003\AppData\Local\Temp\~Ca6B35\data\asimages\{DA819FAD-D500-4898-B95A-F2A39F38AD14}_48.png&quot;/&gt;&lt;left val=&quot;194&quot;/&gt;&lt;top val=&quot;95&quot;/&gt;&lt;width val=&quot;346&quot;/&gt;&lt;height val=&quot;446&quot;/&gt;&lt;hasText val=&quot;1&quot;/&gt;&lt;/Image&gt;&lt;/ThreeDShapeInfo&gt;"/>
</p:tagLst>
</file>

<file path=ppt/tags/tag1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AppData\Local\Temp\~Ca6B35\data\asimages\{1E955248-755F-41E5-AB58-9877BF10781F}_49.png&quot;/&gt;&lt;left val=&quot;35&quot;/&gt;&lt;top val=&quot;21&quot;/&gt;&lt;width val=&quot;648&quot;/&gt;&lt;height val=&quot;98&quot;/&gt;&lt;hasText val=&quot;1&quot;/&gt;&lt;/Image&gt;&lt;/ThreeDShapeInfo&gt;"/>
</p:tagLst>
</file>

<file path=ppt/tags/tag1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quot;/&gt;&lt;lineCharCount val=&quot;13&quot;/&gt;&lt;lineCharCount val=&quot;9&quot;/&gt;&lt;lineCharCount val=&quot;16&quot;/&gt;&lt;lineCharCount val=&quot;19&quot;/&gt;&lt;lineCharCount val=&quot;23&quot;/&gt;&lt;lineCharCount val=&quot;21&quot;/&gt;&lt;lineCharCount val=&quot;21&quot;/&gt;&lt;lineCharCount val=&quot;10&quot;/&gt;&lt;/TableIndex&gt;&lt;/ShapeTextInfo&gt;"/>
  <p:tag name="HTML_SHAPEINFO" val="&lt;ThreeDShapeInfo&gt;&lt;uuid val=&quot;&quot;/&gt;&lt;isInvalidForFieldText val=&quot;0&quot;/&gt;&lt;Image&gt;&lt;filename val=&quot;C:\Users\monc0003\AppData\Local\Temp\~Ca6B35\data\asimages\{88DDD761-0607-4301-BD00-BD71C893ECA4}_49.png&quot;/&gt;&lt;left val=&quot;-1&quot;/&gt;&lt;top val=&quot;125&quot;/&gt;&lt;width val=&quot;433&quot;/&gt;&lt;height val=&quot;363&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2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monc0003\AppData\Local\Temp\~Ca6B35\data\asimages\{A8030EF2-2AEF-4308-B882-5052C4EC3710}_50.png&quot;/&gt;&lt;left val=&quot;35&quot;/&gt;&lt;top val=&quot;21&quot;/&gt;&lt;width val=&quot;648&quot;/&gt;&lt;height val=&quot;98&quot;/&gt;&lt;hasText val=&quot;1&quot;/&gt;&lt;/Image&gt;&lt;/ThreeDShapeInfo&gt;"/>
</p:tagLst>
</file>

<file path=ppt/tags/tag2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3&quot;/&gt;&lt;lineCharCount val=&quot;14&quot;/&gt;&lt;lineCharCount val=&quot;1&quot;/&gt;&lt;lineCharCount val=&quot;16&quot;/&gt;&lt;lineCharCount val=&quot;15&quot;/&gt;&lt;lineCharCount val=&quot;5&quot;/&gt;&lt;/TableIndex&gt;&lt;/ShapeTextInfo&gt;"/>
  <p:tag name="HTML_SHAPEINFO" val="&lt;ThreeDShapeInfo&gt;&lt;uuid val=&quot;&quot;/&gt;&lt;isInvalidForFieldText val=&quot;0&quot;/&gt;&lt;Image&gt;&lt;filename val=&quot;C:\Users\monc0003\AppData\Local\Temp\~Ca6B35\data\asimages\{613D5265-3921-4B14-B353-B261959148EE}_50.png&quot;/&gt;&lt;left val=&quot;18&quot;/&gt;&lt;top val=&quot;150&quot;/&gt;&lt;width val=&quot;290&quot;/&gt;&lt;height val=&quot;297&quot;/&gt;&lt;hasText val=&quot;1&quot;/&gt;&lt;/Image&gt;&lt;/ThreeDShapeInfo&gt;"/>
</p:tagLst>
</file>

<file path=ppt/tags/tag2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monc0003\AppData\Local\Temp\~Ca6B35\data\asimages\{40370BED-59E4-4C00-A36F-72F9FB22FF42}_51.png&quot;/&gt;&lt;left val=&quot;35&quot;/&gt;&lt;top val=&quot;21&quot;/&gt;&lt;width val=&quot;648&quot;/&gt;&lt;height val=&quot;98&quot;/&gt;&lt;hasText val=&quot;1&quot;/&gt;&lt;/Image&gt;&lt;/ThreeDShapeInfo&gt;"/>
</p:tagLst>
</file>

<file path=ppt/tags/tag2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quot;/&gt;&lt;lineCharCount val=&quot;1&quot;/&gt;&lt;lineCharCount val=&quot;16&quot;/&gt;&lt;lineCharCount val=&quot;1&quot;/&gt;&lt;lineCharCount val=&quot;12&quot;/&gt;&lt;/TableIndex&gt;&lt;/ShapeTextInfo&gt;"/>
  <p:tag name="HTML_SHAPEINFO" val="&lt;ThreeDShapeInfo&gt;&lt;uuid val=&quot;&quot;/&gt;&lt;isInvalidForFieldText val=&quot;0&quot;/&gt;&lt;Image&gt;&lt;filename val=&quot;C:\Users\monc0003\AppData\Local\Temp\~Ca6B35\data\asimages\{418E10EE-7F69-4D7E-BFCB-830FB9076288}_51.png&quot;/&gt;&lt;left val=&quot;12&quot;/&gt;&lt;top val=&quot;125&quot;/&gt;&lt;width val=&quot;311&quot;/&gt;&lt;height val=&quot;357&quot;/&gt;&lt;hasText val=&quot;1&quot;/&gt;&lt;/Image&gt;&lt;/ThreeDShapeInfo&gt;"/>
</p:tagLst>
</file>

<file path=ppt/tags/tag204.xml><?xml version="1.0" encoding="utf-8"?>
<p:tagLst xmlns:a="http://schemas.openxmlformats.org/drawingml/2006/main" xmlns:r="http://schemas.openxmlformats.org/officeDocument/2006/relationships" xmlns:p="http://schemas.openxmlformats.org/presentationml/2006/main">
  <p:tag name="PRESENTER_SHAPEINFO" val="&lt;ThreeDShapeInfo&gt;&lt;uuid val=&quot;{7F23F007-152B-47B2-95C2-7C2310FCF68F}&quot;/&gt;&lt;isInvalidForFieldText val=&quot;0&quot;/&gt;&lt;Image&gt;&lt;filename val=&quot;C:\Users\monc0003\AppData\Local\Temp\~Ca6B35\data\asimages\{7F23F007-152B-47B2-95C2-7C2310FCF68F}_51.png&quot;/&gt;&lt;left val=&quot;308&quot;/&gt;&lt;top val=&quot;134&quot;/&gt;&lt;width val=&quot;419&quot;/&gt;&lt;height val=&quot;339&quot;/&gt;&lt;hasText val=&quot;1&quot;/&gt;&lt;/Image&gt;&lt;/ThreeDShapeInfo&gt;"/>
</p:tagLst>
</file>

<file path=ppt/tags/tag2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 name="HTML_SHAPEINFO" val="&lt;ThreeDShapeInfo&gt;&lt;uuid val=&quot;&quot;/&gt;&lt;isInvalidForFieldText val=&quot;0&quot;/&gt;&lt;Image&gt;&lt;filename val=&quot;C:\Users\monc0003\AppData\Local\Temp\~Ca6B35\data\asimages\{9760C588-99B7-4FF9-B305-00002C9E3DA6}_52.png&quot;/&gt;&lt;left val=&quot;35&quot;/&gt;&lt;top val=&quot;21&quot;/&gt;&lt;width val=&quot;648&quot;/&gt;&lt;height val=&quot;98&quot;/&gt;&lt;hasText val=&quot;1&quot;/&gt;&lt;/Image&gt;&lt;/ThreeDShapeInfo&gt;"/>
</p:tagLst>
</file>

<file path=ppt/tags/tag2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7&quot;/&gt;&lt;lineCharCount val=&quot;17&quot;/&gt;&lt;lineCharCount val=&quot;16&quot;/&gt;&lt;lineCharCount val=&quot;17&quot;/&gt;&lt;lineCharCount val=&quot;18&quot;/&gt;&lt;lineCharCount val=&quot;4&quot;/&gt;&lt;/TableIndex&gt;&lt;/ShapeTextInfo&gt;"/>
  <p:tag name="HTML_SHAPEINFO" val="&lt;ThreeDShapeInfo&gt;&lt;uuid val=&quot;&quot;/&gt;&lt;isInvalidForFieldText val=&quot;0&quot;/&gt;&lt;Image&gt;&lt;filename val=&quot;C:\Users\monc0003\AppData\Local\Temp\~Ca6B35\data\asimages\{61B07415-AA41-4800-96B2-0F045AFEFC51}_52.png&quot;/&gt;&lt;left val=&quot;360&quot;/&gt;&lt;top val=&quot;155&quot;/&gt;&lt;width val=&quot;328&quot;/&gt;&lt;height val=&quot;300&quot;/&gt;&lt;hasText val=&quot;1&quot;/&gt;&lt;/Image&gt;&lt;/ThreeDShapeInfo&gt;"/>
</p:tagLst>
</file>

<file path=ppt/tags/tag2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 name="HTML_SHAPEINFO" val="&lt;ThreeDShapeInfo&gt;&lt;uuid val=&quot;&quot;/&gt;&lt;isInvalidForFieldText val=&quot;0&quot;/&gt;&lt;Image&gt;&lt;filename val=&quot;C:\Users\monc0003\AppData\Local\Temp\~Ca6B35\data\asimages\{7730ADB2-F4F3-482C-9459-E29B233CE624}_53.png&quot;/&gt;&lt;left val=&quot;35&quot;/&gt;&lt;top val=&quot;21&quot;/&gt;&lt;width val=&quot;648&quot;/&gt;&lt;height val=&quot;98&quot;/&gt;&lt;hasText val=&quot;1&quot;/&gt;&lt;/Image&gt;&lt;/ThreeDShapeInfo&gt;"/>
</p:tagLst>
</file>

<file path=ppt/tags/tag2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3&quot;/&gt;&lt;lineCharCount val=&quot;15&quot;/&gt;&lt;lineCharCount val=&quot;5&quot;/&gt;&lt;lineCharCount val=&quot;1&quot;/&gt;&lt;lineCharCount val=&quot;13&quot;/&gt;&lt;lineCharCount val=&quot;15&quot;/&gt;&lt;/TableIndex&gt;&lt;/ShapeTextInfo&gt;"/>
  <p:tag name="HTML_SHAPEINFO" val="&lt;ThreeDShapeInfo&gt;&lt;uuid val=&quot;&quot;/&gt;&lt;isInvalidForFieldText val=&quot;0&quot;/&gt;&lt;Image&gt;&lt;filename val=&quot;C:\Users\monc0003\AppData\Local\Temp\~Ca6B35\data\asimages\{7182E868-5072-4251-AEB5-CB7580AFBBA6}_53.png&quot;/&gt;&lt;left val=&quot;6&quot;/&gt;&lt;top val=&quot;149&quot;/&gt;&lt;width val=&quot;294&quot;/&gt;&lt;height val=&quot;312&quot;/&gt;&lt;hasText val=&quot;1&quot;/&gt;&lt;/Image&gt;&lt;/ThreeDShapeInfo&gt;"/>
</p:tagLst>
</file>

<file path=ppt/tags/tag2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HTML_SHAPEINFO" val="&lt;ThreeDShapeInfo&gt;&lt;uuid val=&quot;&quot;/&gt;&lt;isInvalidForFieldText val=&quot;0&quot;/&gt;&lt;Image&gt;&lt;filename val=&quot;C:\Users\monc0003\AppData\Local\Temp\~Ca6B35\data\asimages\{2ECE5D51-58B3-4D99-8F5C-A7D949F62F54}_54.png&quot;/&gt;&lt;left val=&quot;35&quot;/&gt;&lt;top val=&quot;21&quot;/&gt;&lt;width val=&quot;648&quot;/&gt;&lt;height val=&quot;98&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10.xml><?xml version="1.0" encoding="utf-8"?>
<p:tagLst xmlns:a="http://schemas.openxmlformats.org/drawingml/2006/main" xmlns:r="http://schemas.openxmlformats.org/officeDocument/2006/relationships" xmlns:p="http://schemas.openxmlformats.org/presentationml/2006/main">
  <p:tag name="PRESENTER_SHAPEINFO" val="&lt;ThreeDShapeInfo&gt;&lt;uuid val=&quot;{488843AB-8D77-419B-9032-012C41E939B3}&quot;/&gt;&lt;isInvalidForFieldText val=&quot;0&quot;/&gt;&lt;Image&gt;&lt;filename val=&quot;C:\Users\monc0003\AppData\Local\Temp\~Ca6B35\data\asimages\{488843AB-8D77-419B-9032-012C41E939B3}_54.png&quot;/&gt;&lt;left val=&quot;2&quot;/&gt;&lt;top val=&quot;128&quot;/&gt;&lt;width val=&quot;377&quot;/&gt;&lt;height val=&quot;345&quot;/&gt;&lt;hasText val=&quot;1&quot;/&gt;&lt;/Image&gt;&lt;/ThreeDShapeInfo&gt;"/>
</p:tagLst>
</file>

<file path=ppt/tags/tag211.xml><?xml version="1.0" encoding="utf-8"?>
<p:tagLst xmlns:a="http://schemas.openxmlformats.org/drawingml/2006/main" xmlns:r="http://schemas.openxmlformats.org/officeDocument/2006/relationships" xmlns:p="http://schemas.openxmlformats.org/presentationml/2006/main">
  <p:tag name="PRESENTER_SHAPEINFO" val="&lt;ThreeDShapeInfo&gt;&lt;uuid val=&quot;{13276F86-F557-4B7F-BCDF-897A20B9A7EB}&quot;/&gt;&lt;isInvalidForFieldText val=&quot;0&quot;/&gt;&lt;Image&gt;&lt;filename val=&quot;C:\Users\monc0003\AppData\Local\Temp\~Ca6B35\data\asimages\{13276F86-F557-4B7F-BCDF-897A20B9A7EB}_54.png&quot;/&gt;&lt;left val=&quot;345&quot;/&gt;&lt;top val=&quot;128&quot;/&gt;&lt;width val=&quot;386&quot;/&gt;&lt;height val=&quot;345&quot;/&gt;&lt;hasText val=&quot;1&quot;/&gt;&lt;/Image&gt;&lt;/ThreeDShapeInfo&gt;"/>
</p:tagLst>
</file>

<file path=ppt/tags/tag2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AppData\Local\Temp\~Ca6B35\data\asimages\{F72755A5-9EE8-4508-A748-A470874232CB}_55.png&quot;/&gt;&lt;left val=&quot;35&quot;/&gt;&lt;top val=&quot;21&quot;/&gt;&lt;width val=&quot;450&quot;/&gt;&lt;height val=&quot;98&quot;/&gt;&lt;hasText val=&quot;1&quot;/&gt;&lt;/Image&gt;&lt;/ThreeDShapeInfo&gt;"/>
</p:tagLst>
</file>

<file path=ppt/tags/tag2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1&quot;/&gt;&lt;lineCharCount val=&quot;43&quot;/&gt;&lt;lineCharCount val=&quot;38&quot;/&gt;&lt;lineCharCount val=&quot;40&quot;/&gt;&lt;lineCharCount val=&quot;38&quot;/&gt;&lt;lineCharCount val=&quot;30&quot;/&gt;&lt;/TableIndex&gt;&lt;/ShapeTextInfo&gt;"/>
  <p:tag name="HTML_SHAPEINFO" val="&lt;ThreeDShapeInfo&gt;&lt;uuid val=&quot;&quot;/&gt;&lt;isInvalidForFieldText val=&quot;0&quot;/&gt;&lt;Image&gt;&lt;filename val=&quot;C:\Users\monc0003\AppData\Local\Temp\~Ca6B35\data\asimages\{9677D5B9-3D65-4F39-8948-71902A6D89A5}_55.png&quot;/&gt;&lt;left val=&quot;6&quot;/&gt;&lt;top val=&quot;149&quot;/&gt;&lt;width val=&quot;695&quot;/&gt;&lt;height val=&quot;363&quot;/&gt;&lt;hasText val=&quot;1&quot;/&gt;&lt;/Image&gt;&lt;/ThreeDShapeInfo&gt;"/>
</p:tagLst>
</file>

<file path=ppt/tags/tag2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AppData\Local\Temp\~Ca6B35\data\asimages\{AF7E426A-4241-43EF-A9BD-EBDB5DA5B571}_56.png&quot;/&gt;&lt;left val=&quot;35&quot;/&gt;&lt;top val=&quot;21&quot;/&gt;&lt;width val=&quot;648&quot;/&gt;&lt;height val=&quot;98&quot;/&gt;&lt;hasText val=&quot;1&quot;/&gt;&lt;/Image&gt;&lt;/ThreeDShapeInfo&gt;"/>
</p:tagLst>
</file>

<file path=ppt/tags/tag2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quot;/&gt;&lt;lineCharCount val=&quot;13&quot;/&gt;&lt;lineCharCount val=&quot;9&quot;/&gt;&lt;lineCharCount val=&quot;16&quot;/&gt;&lt;lineCharCount val=&quot;19&quot;/&gt;&lt;lineCharCount val=&quot;23&quot;/&gt;&lt;lineCharCount val=&quot;21&quot;/&gt;&lt;lineCharCount val=&quot;21&quot;/&gt;&lt;lineCharCount val=&quot;10&quot;/&gt;&lt;/TableIndex&gt;&lt;/ShapeTextInfo&gt;"/>
  <p:tag name="HTML_SHAPEINFO" val="&lt;ThreeDShapeInfo&gt;&lt;uuid val=&quot;&quot;/&gt;&lt;isInvalidForFieldText val=&quot;0&quot;/&gt;&lt;Image&gt;&lt;filename val=&quot;C:\Users\monc0003\AppData\Local\Temp\~Ca6B35\data\asimages\{2923C86F-164F-414D-98EB-7D0419ACC313}_56.png&quot;/&gt;&lt;left val=&quot;-1&quot;/&gt;&lt;top val=&quot;125&quot;/&gt;&lt;width val=&quot;433&quot;/&gt;&lt;height val=&quot;363&quot;/&gt;&lt;hasText val=&quot;1&quot;/&gt;&lt;/Image&gt;&lt;/ThreeDShapeInfo&gt;"/>
</p:tagLst>
</file>

<file path=ppt/tags/tag2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onc0003\AppData\Local\Temp\~Ca6B35\data\asimages\{AEF1F19B-8A6C-4DBF-835D-50CC96EC1386}_57.png&quot;/&gt;&lt;left val=&quot;35&quot;/&gt;&lt;top val=&quot;21&quot;/&gt;&lt;width val=&quot;648&quot;/&gt;&lt;height val=&quot;98&quot;/&gt;&lt;hasText val=&quot;1&quot;/&gt;&lt;/Image&gt;&lt;/ThreeDShapeInfo&gt;"/>
</p:tagLst>
</file>

<file path=ppt/tags/tag2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20&quot;/&gt;&lt;lineCharCount val=&quot;1&quot;/&gt;&lt;lineCharCount val=&quot;12&quot;/&gt;&lt;lineCharCount val=&quot;10&quot;/&gt;&lt;lineCharCount val=&quot;1&quot;/&gt;&lt;lineCharCount val=&quot;8&quot;/&gt;&lt;lineCharCount val=&quot;1&quot;/&gt;&lt;/TableIndex&gt;&lt;/ShapeTextInfo&gt;"/>
  <p:tag name="HTML_SHAPEINFO" val="&lt;ThreeDShapeInfo&gt;&lt;uuid val=&quot;&quot;/&gt;&lt;isInvalidForFieldText val=&quot;0&quot;/&gt;&lt;Image&gt;&lt;filename val=&quot;C:\Users\monc0003\AppData\Local\Temp\~Ca6B35\data\asimages\{2C79F904-E584-47FF-AE46-678AA899647F}_57.png&quot;/&gt;&lt;left val=&quot;0&quot;/&gt;&lt;top val=&quot;119&quot;/&gt;&lt;width val=&quot;321&quot;/&gt;&lt;height val=&quot;363&quot;/&gt;&lt;hasText val=&quot;1&quot;/&gt;&lt;/Image&gt;&lt;/ThreeDShapeInfo&gt;"/>
</p:tagLst>
</file>

<file path=ppt/tags/tag2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monc0003\AppData\Local\Temp\~Ca6B35\data\asimages\{5CB2662A-7853-4636-AD79-FB821B10DDBA}_59.png&quot;/&gt;&lt;left val=&quot;35&quot;/&gt;&lt;top val=&quot;21&quot;/&gt;&lt;width val=&quot;648&quot;/&gt;&lt;height val=&quot;98&quot;/&gt;&lt;hasText val=&quot;1&quot;/&gt;&lt;/Image&gt;&lt;/ThreeDShapeInfo&gt;"/>
</p:tagLst>
</file>

<file path=ppt/tags/tag2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6&quot;/&gt;&lt;/TableIndex&gt;&lt;/ShapeTextInfo&gt;"/>
  <p:tag name="HTML_SHAPEINFO" val="&lt;ThreeDShapeInfo&gt;&lt;uuid val=&quot;&quot;/&gt;&lt;isInvalidForFieldText val=&quot;0&quot;/&gt;&lt;Image&gt;&lt;filename val=&quot;C:\Users\monc0003\AppData\Local\Temp\~Ca6B35\data\asimages\{34907F0E-AAC3-4E98-B63D-1D855C60BB8B}_59.png&quot;/&gt;&lt;left val=&quot;35&quot;/&gt;&lt;top val=&quot;119&quot;/&gt;&lt;width val=&quot;648&quot;/&gt;&lt;height val=&quot;363&quot;/&gt;&lt;hasText val=&quot;1&quot;/&gt;&lt;/Image&gt;&lt;/ThreeDShape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0&quot;/&gt;&lt;lineCharCount val=&quot;16&quot;/&gt;&lt;/TableIndex&gt;&lt;/ShapeTextInfo&gt;"/>
  <p:tag name="HTML_SHAPEINFO" val="&lt;ThreeDShapeInfo&gt;&lt;uuid val=&quot;&quot;/&gt;&lt;isInvalidForFieldText val=&quot;0&quot;/&gt;&lt;Image&gt;&lt;filename val=&quot;C:\Users\monc0003\AppData\Local\Temp\~Ca6B35\data\asimages\{B166ADAD-F50C-4BC4-8ACB-6E4B91070CCA}_60.png&quot;/&gt;&lt;left val=&quot;35&quot;/&gt;&lt;top val=&quot;6&quot;/&gt;&lt;width val=&quot;648&quot;/&gt;&lt;height val=&quot;132&quot;/&gt;&lt;hasText val=&quot;1&quot;/&gt;&lt;/Image&gt;&lt;/ThreeDShapeInfo&gt;"/>
</p:tagLst>
</file>

<file path=ppt/tags/tag2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0&quot;/&gt;&lt;lineCharCount val=&quot;16&quot;/&gt;&lt;/TableIndex&gt;&lt;/ShapeTextInfo&gt;"/>
  <p:tag name="HTML_SHAPEINFO" val="&lt;ThreeDShapeInfo&gt;&lt;uuid val=&quot;&quot;/&gt;&lt;isInvalidForFieldText val=&quot;0&quot;/&gt;&lt;Image&gt;&lt;filename val=&quot;C:\Users\monc0003\AppData\Local\Temp\~Ca6B35\data\asimages\{1144AD42-1414-4D44-9269-B85D0D598093}_61.png&quot;/&gt;&lt;left val=&quot;35&quot;/&gt;&lt;top val=&quot;6&quot;/&gt;&lt;width val=&quot;648&quot;/&gt;&lt;height val=&quot;132&quot;/&gt;&lt;hasText val=&quot;1&quot;/&gt;&lt;/Image&gt;&lt;/ThreeDShapeInfo&gt;"/>
</p:tagLst>
</file>

<file path=ppt/tags/tag2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quot;/&gt;&lt;isInvalidForFieldText val=&quot;0&quot;/&gt;&lt;Image&gt;&lt;filename val=&quot;C:\Users\monc0003\AppData\Local\Temp\~Ca6B35\data\asimages\{EF3B6D29-9F38-4864-9BAE-D63CC25D39FE}_62.png&quot;/&gt;&lt;left val=&quot;35&quot;/&gt;&lt;top val=&quot;21&quot;/&gt;&lt;width val=&quot;648&quot;/&gt;&lt;height val=&quot;98&quot;/&gt;&lt;hasText val=&quot;1&quot;/&gt;&lt;/Image&gt;&lt;/ThreeDShapeInfo&gt;"/>
</p:tagLst>
</file>

<file path=ppt/tags/tag2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1&quot;/&gt;&lt;lineCharCount val=&quot;23&quot;/&gt;&lt;lineCharCount val=&quot;25&quot;/&gt;&lt;lineCharCount val=&quot;17&quot;/&gt;&lt;/TableIndex&gt;&lt;/ShapeTextInfo&gt;"/>
  <p:tag name="HTML_SHAPEINFO" val="&lt;ThreeDShapeInfo&gt;&lt;uuid val=&quot;&quot;/&gt;&lt;isInvalidForFieldText val=&quot;0&quot;/&gt;&lt;Image&gt;&lt;filename val=&quot;C:\Users\monc0003\AppData\Local\Temp\~Ca6B35\data\asimages\{CDEC451F-D7AC-487D-9570-7A704640B583}_62.png&quot;/&gt;&lt;left val=&quot;35&quot;/&gt;&lt;top val=&quot;191&quot;/&gt;&lt;width val=&quot;648&quot;/&gt;&lt;height val=&quot;291&quot;/&gt;&lt;hasText val=&quot;1&quot;/&gt;&lt;/Image&gt;&lt;/ThreeDShapeInfo&gt;"/>
</p:tagLst>
</file>

<file path=ppt/tags/tag2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AppData\Local\Temp\~Ca6B35\data\asimages\{38D97939-569E-42E0-959D-4FA372C286BD}_63.png&quot;/&gt;&lt;left val=&quot;35&quot;/&gt;&lt;top val=&quot;21&quot;/&gt;&lt;width val=&quot;648&quot;/&gt;&lt;height val=&quot;98&quot;/&gt;&lt;hasText val=&quot;1&quot;/&gt;&lt;/Image&gt;&lt;/ThreeDShapeInfo&gt;"/>
</p:tagLst>
</file>

<file path=ppt/tags/tag2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quot;/&gt;&lt;lineCharCount val=&quot;13&quot;/&gt;&lt;lineCharCount val=&quot;9&quot;/&gt;&lt;lineCharCount val=&quot;16&quot;/&gt;&lt;lineCharCount val=&quot;19&quot;/&gt;&lt;lineCharCount val=&quot;23&quot;/&gt;&lt;lineCharCount val=&quot;21&quot;/&gt;&lt;lineCharCount val=&quot;21&quot;/&gt;&lt;lineCharCount val=&quot;10&quot;/&gt;&lt;/TableIndex&gt;&lt;/ShapeTextInfo&gt;"/>
  <p:tag name="HTML_SHAPEINFO" val="&lt;ThreeDShapeInfo&gt;&lt;uuid val=&quot;&quot;/&gt;&lt;isInvalidForFieldText val=&quot;0&quot;/&gt;&lt;Image&gt;&lt;filename val=&quot;C:\Users\monc0003\AppData\Local\Temp\~Ca6B35\data\asimages\{D261ACA9-EDFB-4A7F-9561-51988B9EE9DB}_63.png&quot;/&gt;&lt;left val=&quot;-1&quot;/&gt;&lt;top val=&quot;125&quot;/&gt;&lt;width val=&quot;433&quot;/&gt;&lt;height val=&quot;363&quot;/&gt;&lt;hasText val=&quot;1&quot;/&gt;&lt;/Image&gt;&lt;/ThreeDShapeInfo&gt;"/>
</p:tagLst>
</file>

<file path=ppt/tags/tag2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36&quot;/&gt;&lt;lineCharCount val=&quot;33&quot;/&gt;&lt;lineCharCount val=&quot;40&quot;/&gt;&lt;lineCharCount val=&quot;34&quot;/&gt;&lt;/TableIndex&gt;&lt;/ShapeTextInfo&gt;"/>
  <p:tag name="HTML_SHAPEINFO" val="&lt;ThreeDShapeInfo&gt;&lt;uuid val=&quot;&quot;/&gt;&lt;isInvalidForFieldText val=&quot;0&quot;/&gt;&lt;Image&gt;&lt;filename val=&quot;C:\Users\monc0003\Desktop\Cultural WM\data\asimages\{7082F241-10BD-45DD-ABCB-3B18BE535027}_27.png&quot;/&gt;&lt;left val=&quot;17&quot;/&gt;&lt;top val=&quot;65&quot;/&gt;&lt;width val=&quot;690&quot;/&gt;&lt;height val=&quot;217&quot;/&gt;&lt;hasText val=&quot;1&quot;/&gt;&lt;/Image&gt;&lt;/ThreeDShapeInfo&gt;"/>
</p:tagLst>
</file>

<file path=ppt/tags/tag2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41&quot;/&gt;&lt;lineCharCount val=&quot;39&quot;/&gt;&lt;lineCharCount val=&quot;38&quot;/&gt;&lt;lineCharCount val=&quot;35&quot;/&gt;&lt;lineCharCount val=&quot;18&quot;/&gt;&lt;/TableIndex&gt;&lt;/ShapeTextInfo&gt;"/>
  <p:tag name="HTML_SHAPEINFO" val="&lt;TextEffect&gt;&lt;Image&gt;&lt;filename val=&quot;C:\Users\monc0003\Desktop\Cultural WM\data\asimages\{79712951-3A45-4BEE-8F7D-AD555368E66E}_1.png_crop.png&quot;/&gt;&lt;left val=&quot;44&quot;/&gt;&lt;top val=&quot;71&quot;/&gt;&lt;width val=&quot;630&quot;/&gt;&lt;height val=&quot;199&quot;/&gt;&lt;hasText val=&quot;1&quot;/&gt;&lt;paraId val=&quot;1&quot;/&gt;&lt;/Image&gt;&lt;/TextEffect&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quot;/&gt;&lt;isInvalidForFieldText val=&quot;0&quot;/&gt;&lt;Image&gt;&lt;filename val=&quot;C:\Users\monc0003\AppData\Local\Temp\~Ca6B35\data\asimages\{1E2E1056-1A5B-421F-AE12-8BBAC04031C2}_1.png&quot;/&gt;&lt;left val=&quot;29&quot;/&gt;&lt;top val=&quot;0&quot;/&gt;&lt;width val=&quot;648&quot;/&gt;&lt;height val=&quot;93&quot;/&gt;&lt;hasText val=&quot;1&quot;/&gt;&lt;/Image&gt;&lt;/ThreeDShape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quot;/&gt;&lt;isInvalidForFieldText val=&quot;0&quot;/&gt;&lt;Image&gt;&lt;filename val=&quot;C:\Users\monc0003\AppData\Local\Temp\~Ca6B35\data\asimages\{F2613530-2906-4CB6-B8F9-FCC739324CCB}_1.png&quot;/&gt;&lt;left val=&quot;35&quot;/&gt;&lt;top val=&quot;419&quot;/&gt;&lt;width val=&quot;648&quot;/&gt;&lt;height val=&quot;93&quot;/&gt;&lt;hasText val=&quot;1&quot;/&gt;&lt;/Image&gt;&lt;/ThreeDShape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28&quot;/&gt;&lt;lineCharCount val=&quot;26&quot;/&gt;&lt;lineCharCount val=&quot;26&quot;/&gt;&lt;lineCharCount val=&quot;27&quot;/&gt;&lt;lineCharCount val=&quot;27&quot;/&gt;&lt;lineCharCount val=&quot;24&quot;/&gt;&lt;lineCharCount val=&quot;12&quot;/&gt;&lt;/TableIndex&gt;&lt;/ShapeTextInfo&gt;"/>
  <p:tag name="HTML_SHAPEINFO" val="&lt;ThreeDShapeInfo&gt;&lt;uuid val=&quot;&quot;/&gt;&lt;isInvalidForFieldText val=&quot;0&quot;/&gt;&lt;Image&gt;&lt;filename val=&quot;C:\Users\monc0003\Desktop\Cultural WM\data\asimages\{9F6F3D20-913B-46E5-9DD0-A4DBB9EFA1F3}_1.png&quot;/&gt;&lt;left val=&quot;162&quot;/&gt;&lt;top val=&quot;135&quot;/&gt;&lt;width val=&quot;401&quot;/&gt;&lt;height val=&quot;298&quot;/&gt;&lt;hasText val=&quot;1&quot;/&gt;&lt;/Image&gt;&lt;/ThreeDShape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8&quot;/&gt;&lt;lineCharCount val=&quot;17&quot;/&gt;&lt;lineCharCount val=&quot;14&quot;/&gt;&lt;lineCharCount val=&quot;18&quot;/&gt;&lt;lineCharCount val=&quot;14&quot;/&gt;&lt;/TableIndex&gt;&lt;/ShapeTextInfo&gt;"/>
  <p:tag name="HTML_SHAPEINFO" val="&lt;ThreeDShapeInfo&gt;&lt;uuid val=&quot;&quot;/&gt;&lt;isInvalidForFieldText val=&quot;0&quot;/&gt;&lt;Image&gt;&lt;filename val=&quot;C:\Users\monc0003\Desktop\Cultural WM\data\asimages\{3AFC03DF-C21D-4428-BB06-E8CED5F2A74D}_1.png&quot;/&gt;&lt;left val=&quot;203&quot;/&gt;&lt;top val=&quot;161&quot;/&gt;&lt;width val=&quot;313&quot;/&gt;&lt;height val=&quot;249&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AppData\Local\Temp\~Ca6B35\data\asimages\{F26C09D1-6F45-4447-81C0-0A67F2D573D6}_2.png&quot;/&gt;&lt;left val=&quot;35&quot;/&gt;&lt;top val=&quot;21&quot;/&gt;&lt;width val=&quot;648&quot;/&gt;&lt;height val=&quot;98&quot;/&gt;&lt;hasText val=&quot;1&quot;/&gt;&lt;/Image&gt;&lt;/ThreeDShape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quot;/&gt;&lt;lineCharCount val=&quot;13&quot;/&gt;&lt;lineCharCount val=&quot;9&quot;/&gt;&lt;lineCharCount val=&quot;16&quot;/&gt;&lt;lineCharCount val=&quot;19&quot;/&gt;&lt;lineCharCount val=&quot;23&quot;/&gt;&lt;lineCharCount val=&quot;21&quot;/&gt;&lt;lineCharCount val=&quot;21&quot;/&gt;&lt;lineCharCount val=&quot;10&quot;/&gt;&lt;/TableIndex&gt;&lt;/ShapeTextInfo&gt;"/>
  <p:tag name="HTML_SHAPEINFO" val="&lt;ThreeDShapeInfo&gt;&lt;uuid val=&quot;&quot;/&gt;&lt;isInvalidForFieldText val=&quot;0&quot;/&gt;&lt;Image&gt;&lt;filename val=&quot;C:\Users\monc0003\AppData\Local\Temp\~Ca6B35\data\asimages\{E55F86F8-8D09-49FB-B5C3-4C9F80CC6523}_2.png&quot;/&gt;&lt;left val=&quot;-1&quot;/&gt;&lt;top val=&quot;125&quot;/&gt;&lt;width val=&quot;433&quot;/&gt;&lt;height val=&quot;363&quot;/&gt;&lt;hasText val=&quot;1&quot;/&gt;&lt;/Image&gt;&lt;/ThreeDShapeInfo&gt;"/>
</p:tagLst>
</file>

<file path=ppt/tags/tag32.xml><?xml version="1.0" encoding="utf-8"?>
<p:tagLst xmlns:a="http://schemas.openxmlformats.org/drawingml/2006/main" xmlns:r="http://schemas.openxmlformats.org/officeDocument/2006/relationships" xmlns:p="http://schemas.openxmlformats.org/presentationml/2006/main">
  <p:tag name="PRESENTER_SHAPEINFO" val="&lt;ThreeDShapeInfo&gt;&lt;uuid val=&quot;{0422257C-A391-406B-9FC1-B49AC07774C9}&quot;/&gt;&lt;isInvalidForFieldText val=&quot;0&quot;/&gt;&lt;Image&gt;&lt;filename val=&quot;C:\Users\monc0003\AppData\Local\Temp\~Ca6B35\data\asimages\{0422257C-A391-406B-9FC1-B49AC07774C9}_3.png&quot;/&gt;&lt;left val=&quot;366&quot;/&gt;&lt;top val=&quot;85&quot;/&gt;&lt;width val=&quot;313&quot;/&gt;&lt;height val=&quot;246&quot;/&gt;&lt;hasText val=&quot;1&quot;/&gt;&lt;/Image&gt;&lt;/ThreeDShapeInfo&gt;"/>
</p:tagLst>
</file>

<file path=ppt/tags/tag33.xml><?xml version="1.0" encoding="utf-8"?>
<p:tagLst xmlns:a="http://schemas.openxmlformats.org/drawingml/2006/main" xmlns:r="http://schemas.openxmlformats.org/officeDocument/2006/relationships" xmlns:p="http://schemas.openxmlformats.org/presentationml/2006/main">
  <p:tag name="PRESENTER_SHAPEINFO" val="&lt;ThreeDShapeInfo&gt;&lt;uuid val=&quot;{92AF85AB-BCA5-4A45-A0E9-F32EAEDB41A4}&quot;/&gt;&lt;isInvalidForFieldText val=&quot;0&quot;/&gt;&lt;Image&gt;&lt;filename val=&quot;C:\Users\monc0003\AppData\Local\Temp\~Ca6B35\data\asimages\{92AF85AB-BCA5-4A45-A0E9-F32EAEDB41A4}_3.png&quot;/&gt;&lt;left val=&quot;366&quot;/&gt;&lt;top val=&quot;274&quot;/&gt;&lt;width val=&quot;314&quot;/&gt;&lt;height val=&quot;241&quot;/&gt;&lt;hasText val=&quot;1&quot;/&gt;&lt;/Image&gt;&lt;/ThreeDShape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HTML_SHAPEINFO" val="&lt;ThreeDShapeInfo&gt;&lt;uuid val=&quot;&quot;/&gt;&lt;isInvalidForFieldText val=&quot;0&quot;/&gt;&lt;Image&gt;&lt;filename val=&quot;C:\Users\monc0003\AppData\Local\Temp\~Ca6B35\data\asimages\{99B48E84-6F58-4B02-9427-DB0F11EF92DC}_3.png&quot;/&gt;&lt;left val=&quot;29&quot;/&gt;&lt;top val=&quot;3&quot;/&gt;&lt;width val=&quot;648&quot;/&gt;&lt;height val=&quot;93&quot;/&gt;&lt;hasText val=&quot;1&quot;/&gt;&lt;/Image&gt;&lt;/ThreeDShapeInfo&gt;"/>
</p:tagLst>
</file>

<file path=ppt/tags/tag35.xml><?xml version="1.0" encoding="utf-8"?>
<p:tagLst xmlns:a="http://schemas.openxmlformats.org/drawingml/2006/main" xmlns:r="http://schemas.openxmlformats.org/officeDocument/2006/relationships" xmlns:p="http://schemas.openxmlformats.org/presentationml/2006/main">
  <p:tag name="PRESENTER_SHAPEINFO" val="&lt;ThreeDShapeInfo&gt;&lt;uuid val=&quot;{EF5D3A1B-C9CE-4376-9038-19619391DB6A}&quot;/&gt;&lt;isInvalidForFieldText val=&quot;0&quot;/&gt;&lt;Image&gt;&lt;filename val=&quot;C:\Users\monc0003\AppData\Local\Temp\~Ca6B35\data\asimages\{EF5D3A1B-C9CE-4376-9038-19619391DB6A}_3.png&quot;/&gt;&lt;left val=&quot;23&quot;/&gt;&lt;top val=&quot;85&quot;/&gt;&lt;width val=&quot;313&quot;/&gt;&lt;height val=&quot;248&quot;/&gt;&lt;hasText val=&quot;1&quot;/&gt;&lt;/Image&gt;&lt;/ThreeDShapeInfo&gt;"/>
</p:tagLst>
</file>

<file path=ppt/tags/tag36.xml><?xml version="1.0" encoding="utf-8"?>
<p:tagLst xmlns:a="http://schemas.openxmlformats.org/drawingml/2006/main" xmlns:r="http://schemas.openxmlformats.org/officeDocument/2006/relationships" xmlns:p="http://schemas.openxmlformats.org/presentationml/2006/main">
  <p:tag name="PRESENTER_SHAPEINFO" val="&lt;ThreeDShapeInfo&gt;&lt;uuid val=&quot;{A495B57B-4CBB-4DE3-92E4-EC88CB923EA2}&quot;/&gt;&lt;isInvalidForFieldText val=&quot;0&quot;/&gt;&lt;Image&gt;&lt;filename val=&quot;C:\Users\monc0003\AppData\Local\Temp\~Ca6B35\data\asimages\{A495B57B-4CBB-4DE3-92E4-EC88CB923EA2}_3.png&quot;/&gt;&lt;left val=&quot;23&quot;/&gt;&lt;top val=&quot;272&quot;/&gt;&lt;width val=&quot;313&quot;/&gt;&lt;height val=&quot;240&quot;/&gt;&lt;hasText val=&quot;1&quot;/&gt;&lt;/Image&gt;&lt;/ThreeDShape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7&quot;/&gt;&lt;lineCharCount val=&quot;17&quot;/&gt;&lt;/TableIndex&gt;&lt;/ShapeTextInfo&gt;"/>
  <p:tag name="HTML_SHAPEINFO" val="&lt;ThreeDShapeInfo&gt;&lt;uuid val=&quot;&quot;/&gt;&lt;isInvalidForFieldText val=&quot;0&quot;/&gt;&lt;Image&gt;&lt;filename val=&quot;C:\Users\monc0003\AppData\Local\Temp\~Ca6B35\data\asimages\{EE73F519-6155-483A-B857-962D85716186}_3.png&quot;/&gt;&lt;left val=&quot;424&quot;/&gt;&lt;top val=&quot;299&quot;/&gt;&lt;width val=&quot;181&quot;/&gt;&lt;height val=&quot;67&quot;/&gt;&lt;hasText val=&quot;1&quot;/&gt;&lt;/Image&gt;&lt;/ThreeDShape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quot;/&gt;&lt;lineCharCount val=&quot;14&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quot;/&gt;&lt;lineCharCount val=&quot;16&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6&quot;/&gt;&lt;lineCharCount val=&quot;19&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HTML_SHAPEINFO" val="&lt;ThreeDShapeInfo&gt;&lt;uuid val=&quot;&quot;/&gt;&lt;isInvalidForFieldText val=&quot;0&quot;/&gt;&lt;Image&gt;&lt;filename val=&quot;C:\Users\monc0003\AppData\Local\Temp\~Ca6B35\data\asimages\{A72A72E0-1794-4A91-B72F-30D4298EC34F}_4.png&quot;/&gt;&lt;left val=&quot;35&quot;/&gt;&lt;top val=&quot;21&quot;/&gt;&lt;width val=&quot;648&quot;/&gt;&lt;height val=&quot;98&quot;/&gt;&lt;hasText val=&quot;1&quot;/&gt;&lt;/Image&gt;&lt;/ThreeDShapeInfo&gt;"/>
</p:tagLst>
</file>

<file path=ppt/tags/tag42.xml><?xml version="1.0" encoding="utf-8"?>
<p:tagLst xmlns:a="http://schemas.openxmlformats.org/drawingml/2006/main" xmlns:r="http://schemas.openxmlformats.org/officeDocument/2006/relationships" xmlns:p="http://schemas.openxmlformats.org/presentationml/2006/main">
  <p:tag name="PRESENTER_SHAPEINFO" val="&lt;ThreeDShapeInfo&gt;&lt;uuid val=&quot;{793AF8BF-4AFE-4E35-A3F0-CACF50196DC8}&quot;/&gt;&lt;isInvalidForFieldText val=&quot;0&quot;/&gt;&lt;Image&gt;&lt;filename val=&quot;C:\Users\monc0003\AppData\Local\Temp\~Ca6B35\data\asimages\{793AF8BF-4AFE-4E35-A3F0-CACF50196DC8}_4.png&quot;/&gt;&lt;left val=&quot;22&quot;/&gt;&lt;top val=&quot;110&quot;/&gt;&lt;width val=&quot;694&quot;/&gt;&lt;height val=&quot;412&quot;/&gt;&lt;hasText val=&quot;1&quot;/&gt;&lt;/Image&gt;&lt;/ThreeDShapeInfo&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0&quot;/&gt;&lt;lineCharCount val=&quot;17&quot;/&gt;&lt;/TableIndex&gt;&lt;/ShapeTextInfo&gt;"/>
  <p:tag name="HTML_SHAPEINFO" val="&lt;ThreeDShapeInfo&gt;&lt;uuid val=&quot;&quot;/&gt;&lt;isInvalidForFieldText val=&quot;0&quot;/&gt;&lt;Image&gt;&lt;filename val=&quot;C:\Users\monc0003\AppData\Local\Temp\~Ca6B35\data\asimages\{33F6928E-A307-4EC6-8C7C-ED44F3C6D711}_4.png&quot;/&gt;&lt;left val=&quot;252&quot;/&gt;&lt;top val=&quot;144&quot;/&gt;&lt;width val=&quot;215&quot;/&gt;&lt;height val=&quot;93&quot;/&gt;&lt;hasText val=&quot;1&quot;/&gt;&lt;/Image&gt;&lt;/ThreeDShape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8&quot;/&gt;&lt;lineCharCount val=&quot;21&quot;/&gt;&lt;lineCharCount val=&quot;11&quot;/&gt;&lt;lineCharCount val=&quot;8&quot;/&gt;&lt;/TableIndex&gt;&lt;/ShapeTextInfo&gt;"/>
  <p:tag name="HTML_SHAPEINFO" val="&lt;ThreeDShapeInfo&gt;&lt;uuid val=&quot;&quot;/&gt;&lt;isInvalidForFieldText val=&quot;0&quot;/&gt;&lt;Image&gt;&lt;filename val=&quot;C:\Users\monc0003\AppData\Local\Temp\~Ca6B35\data\asimages\{356FA7D2-C4E0-4590-B5D6-6CB780F2B4C7}_5.png&quot;/&gt;&lt;left val=&quot;13&quot;/&gt;&lt;top val=&quot;17&quot;/&gt;&lt;width val=&quot;404&quot;/&gt;&lt;height val=&quot;228&quot;/&gt;&lt;hasText val=&quot;1&quot;/&gt;&lt;/Image&gt;&lt;/ThreeDShape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3&quot;/&gt;&lt;lineCharCount val=&quot;14&quot;/&gt;&lt;/TableIndex&gt;&lt;/ShapeTextInfo&gt;"/>
  <p:tag name="HTML_SHAPEINFO" val="&lt;ThreeDShapeInfo&gt;&lt;uuid val=&quot;&quot;/&gt;&lt;isInvalidForFieldText val=&quot;0&quot;/&gt;&lt;Image&gt;&lt;filename val=&quot;C:\Users\monc0003\AppData\Local\Temp\~Ca6B35\data\asimages\{20766AA7-A61F-45EA-AC79-BE70DC37F2CF}_5.png&quot;/&gt;&lt;left val=&quot;17&quot;/&gt;&lt;top val=&quot;251&quot;/&gt;&lt;width val=&quot;362&quot;/&gt;&lt;height val=&quot;192&quot;/&gt;&lt;hasText val=&quot;1&quot;/&gt;&lt;/Image&gt;&lt;/ThreeDShapeInfo&gt;"/>
</p:tagLst>
</file>

<file path=ppt/tags/tag46.xml><?xml version="1.0" encoding="utf-8"?>
<p:tagLst xmlns:a="http://schemas.openxmlformats.org/drawingml/2006/main" xmlns:r="http://schemas.openxmlformats.org/officeDocument/2006/relationships" xmlns:p="http://schemas.openxmlformats.org/presentationml/2006/main">
  <p:tag name="PRESENTER_SHAPEINFO" val="&lt;ThreeDShapeInfo&gt;&lt;uuid val=&quot;{2E0EC0A9-958B-4C52-90A5-CBE263515C93}&quot;/&gt;&lt;isInvalidForFieldText val=&quot;0&quot;/&gt;&lt;Image&gt;&lt;filename val=&quot;C:\Users\monc0003\AppData\Local\Temp\~Ca6B35\data\asimages\{2E0EC0A9-958B-4C52-90A5-CBE263515C93}_5.png&quot;/&gt;&lt;left val=&quot;386&quot;/&gt;&lt;top val=&quot;14&quot;/&gt;&lt;width val=&quot;354&quot;/&gt;&lt;height val=&quot;507&quot;/&gt;&lt;hasText val=&quot;1&quot;/&gt;&lt;/Image&gt;&lt;/ThreeDShape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6&quot;/&gt;&lt;lineCharCount val=&quot;16&quot;/&gt;&lt;lineCharCount val=&quot;15&quot;/&gt;&lt;/TableIndex&gt;&lt;/ShapeTextInfo&gt;"/>
  <p:tag name="HTML_SHAPEINFO" val="&lt;ThreeDShapeInfo&gt;&lt;uuid val=&quot;&quot;/&gt;&lt;isInvalidForFieldText val=&quot;0&quot;/&gt;&lt;Image&gt;&lt;filename val=&quot;C:\Users\monc0003\AppData\Local\Temp\~Ca6B35\data\asimages\{F5722419-A55B-4EB4-9C3B-9DB7813E1233}_6.png&quot;/&gt;&lt;left val=&quot;17&quot;/&gt;&lt;top val=&quot;239&quot;/&gt;&lt;width val=&quot;312&quot;/&gt;&lt;height val=&quot;270&quot;/&gt;&lt;hasText val=&quot;1&quot;/&gt;&lt;/Image&gt;&lt;/ThreeDShapeInfo&gt;"/>
</p:tagLst>
</file>

<file path=ppt/tags/tag48.xml><?xml version="1.0" encoding="utf-8"?>
<p:tagLst xmlns:a="http://schemas.openxmlformats.org/drawingml/2006/main" xmlns:r="http://schemas.openxmlformats.org/officeDocument/2006/relationships" xmlns:p="http://schemas.openxmlformats.org/presentationml/2006/main">
  <p:tag name="PRESENTER_SHAPEINFO" val="&lt;ThreeDShapeInfo&gt;&lt;uuid val=&quot;{A897608E-64C3-49A2-8FCF-C7FD52E751BD}&quot;/&gt;&lt;isInvalidForFieldText val=&quot;0&quot;/&gt;&lt;Image&gt;&lt;filename val=&quot;C:\Users\monc0003\AppData\Local\Temp\~Ca6B35\data\asimages\{A897608E-64C3-49A2-8FCF-C7FD52E751BD}_6.png&quot;/&gt;&lt;left val=&quot;386&quot;/&gt;&lt;top val=&quot;14&quot;/&gt;&lt;width val=&quot;354&quot;/&gt;&lt;height val=&quot;498&quot;/&gt;&lt;hasText val=&quot;1&quot;/&gt;&lt;/Image&gt;&lt;/ThreeDShape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8&quot;/&gt;&lt;lineCharCount val=&quot;21&quot;/&gt;&lt;lineCharCount val=&quot;11&quot;/&gt;&lt;lineCharCount val=&quot;8&quot;/&gt;&lt;/TableIndex&gt;&lt;/ShapeTextInfo&gt;"/>
  <p:tag name="HTML_SHAPEINFO" val="&lt;ThreeDShapeInfo&gt;&lt;uuid val=&quot;&quot;/&gt;&lt;isInvalidForFieldText val=&quot;0&quot;/&gt;&lt;Image&gt;&lt;filename val=&quot;C:\Users\monc0003\AppData\Local\Temp\~Ca6B35\data\asimages\{526E1BAE-AD2B-41CA-ABC7-B877C4FAC884}_6.png&quot;/&gt;&lt;left val=&quot;13&quot;/&gt;&lt;top val=&quot;17&quot;/&gt;&lt;width val=&quot;404&quot;/&gt;&lt;height val=&quot;228&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9&quot;/&gt;&lt;lineCharCount val=&quot;10&quot;/&gt;&lt;/TableIndex&gt;&lt;/ShapeTextInfo&gt;"/>
  <p:tag name="HTML_SHAPEINFO" val="&lt;ThreeDShapeInfo&gt;&lt;uuid val=&quot;&quot;/&gt;&lt;isInvalidForFieldText val=&quot;0&quot;/&gt;&lt;Image&gt;&lt;filename val=&quot;C:\Users\monc0003\AppData\Local\Temp\~Ca6B35\data\asimages\{9D03C16E-EEF7-473E-8769-024847D0867B}_7.png&quot;/&gt;&lt;left val=&quot;35&quot;/&gt;&lt;top val=&quot;6&quot;/&gt;&lt;width val=&quot;648&quot;/&gt;&lt;height val=&quot;132&quot;/&gt;&lt;hasText val=&quot;1&quot;/&gt;&lt;/Image&gt;&lt;/ThreeDShape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8&quot;/&gt;&lt;/TableIndex&gt;&lt;/ShapeTextInfo&gt;"/>
  <p:tag name="HTML_SHAPEINFO" val="&lt;ThreeDShapeInfo&gt;&lt;uuid val=&quot;&quot;/&gt;&lt;isInvalidForFieldText val=&quot;0&quot;/&gt;&lt;Image&gt;&lt;filename val=&quot;C:\Users\monc0003\AppData\Local\Temp\~Ca6B35\data\asimages\{91B64029-4D7B-4A57-9ABE-32CFB7681A13}_7.png&quot;/&gt;&lt;left val=&quot;41&quot;/&gt;&lt;top val=&quot;136&quot;/&gt;&lt;width val=&quot;630&quot;/&gt;&lt;height val=&quot;364&quot;/&gt;&lt;hasText val=&quot;1&quot;/&gt;&lt;/Image&gt;&lt;/ThreeDShapeInfo&gt;"/>
</p:tagLst>
</file>

<file path=ppt/tags/tag52.xml><?xml version="1.0" encoding="utf-8"?>
<p:tagLst xmlns:a="http://schemas.openxmlformats.org/drawingml/2006/main" xmlns:r="http://schemas.openxmlformats.org/officeDocument/2006/relationships" xmlns:p="http://schemas.openxmlformats.org/presentationml/2006/main">
  <p:tag name="PRESENTER_SHAPEINFO" val="&lt;ThreeDShapeInfo&gt;&lt;uuid val=&quot;{956D5001-AD89-4D42-A0A0-1E1715A9F037}&quot;/&gt;&lt;isInvalidForFieldText val=&quot;0&quot;/&gt;&lt;Image&gt;&lt;filename val=&quot;C:\Users\monc0003\AppData\Local\Temp\~Ca6B35\data\asimages\{956D5001-AD89-4D42-A0A0-1E1715A9F037}_7.png&quot;/&gt;&lt;left val=&quot;7&quot;/&gt;&lt;top val=&quot;188&quot;/&gt;&lt;width val=&quot;371&quot;/&gt;&lt;height val=&quot;345&quot;/&gt;&lt;hasText val=&quot;1&quot;/&gt;&lt;/Image&gt;&lt;/ThreeDShapeInfo&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quot;/&gt;&lt;isInvalidForFieldText val=&quot;0&quot;/&gt;&lt;Image&gt;&lt;filename val=&quot;C:\Users\monc0003\AppData\Local\Temp\~Ca6B35\data\asimages\{C02E1CFC-249B-4884-95F2-B90B6752B760}_7.png&quot;/&gt;&lt;left val=&quot;112&quot;/&gt;&lt;top val=&quot;450&quot;/&gt;&lt;width val=&quot;144&quot;/&gt;&lt;height val=&quot;68&quot;/&gt;&lt;hasText val=&quot;1&quot;/&gt;&lt;/Image&gt;&lt;/ThreeDShapeInfo&gt;"/>
</p:tagLst>
</file>

<file path=ppt/tags/tag54.xml><?xml version="1.0" encoding="utf-8"?>
<p:tagLst xmlns:a="http://schemas.openxmlformats.org/drawingml/2006/main" xmlns:r="http://schemas.openxmlformats.org/officeDocument/2006/relationships" xmlns:p="http://schemas.openxmlformats.org/presentationml/2006/main">
  <p:tag name="PRESENTER_SHAPEINFO" val="&lt;ThreeDShapeInfo&gt;&lt;uuid val=&quot;{78D3CF54-3998-4369-9732-9784C46BB118}&quot;/&gt;&lt;isInvalidForFieldText val=&quot;0&quot;/&gt;&lt;Image&gt;&lt;filename val=&quot;C:\Users\monc0003\AppData\Local\Temp\~Ca6B35\data\asimages\{78D3CF54-3998-4369-9732-9784C46BB118}_7.png&quot;/&gt;&lt;left val=&quot;362&quot;/&gt;&lt;top val=&quot;188&quot;/&gt;&lt;width val=&quot;359&quot;/&gt;&lt;height val=&quot;343&quot;/&gt;&lt;hasText val=&quot;1&quot;/&gt;&lt;/Image&gt;&lt;/ThreeDShapeInfo&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 name="HTML_SHAPEINFO" val="&lt;ThreeDShapeInfo&gt;&lt;uuid val=&quot;&quot;/&gt;&lt;isInvalidForFieldText val=&quot;0&quot;/&gt;&lt;Image&gt;&lt;filename val=&quot;C:\Users\monc0003\AppData\Local\Temp\~Ca6B35\data\asimages\{795F41E2-EFA2-41CD-8F93-5ED095C738CF}_7.png&quot;/&gt;&lt;left val=&quot;469&quot;/&gt;&lt;top val=&quot;447&quot;/&gt;&lt;width val=&quot;128&quot;/&gt;&lt;height val=&quot;68&quot;/&gt;&lt;hasText val=&quot;1&quot;/&gt;&lt;/Image&gt;&lt;/ThreeDShapeInfo&gt;"/>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quot;/&gt;&lt;isInvalidForFieldText val=&quot;0&quot;/&gt;&lt;Image&gt;&lt;filename val=&quot;C:\Users\monc0003\AppData\Local\Temp\~Ca6B35\data\asimages\{C5129E59-C15E-46C9-B249-BAD54B26A1E2}_8.png&quot;/&gt;&lt;left val=&quot;407&quot;/&gt;&lt;top val=&quot;29&quot;/&gt;&lt;width val=&quot;294&quot;/&gt;&lt;height val=&quot;98&quot;/&gt;&lt;hasText val=&quot;1&quot;/&gt;&lt;/Image&gt;&lt;/ThreeDShapeInfo&gt;"/>
</p:tagLst>
</file>

<file path=ppt/tags/tag57.xml><?xml version="1.0" encoding="utf-8"?>
<p:tagLst xmlns:a="http://schemas.openxmlformats.org/drawingml/2006/main" xmlns:r="http://schemas.openxmlformats.org/officeDocument/2006/relationships" xmlns:p="http://schemas.openxmlformats.org/presentationml/2006/main">
  <p:tag name="PRESENTER_SHAPEINFO" val="&lt;ThreeDShapeInfo&gt;&lt;uuid val=&quot;{C734EA3E-1A0C-4B8A-AB57-F1FF11EF51FF}&quot;/&gt;&lt;isInvalidForFieldText val=&quot;0&quot;/&gt;&lt;Image&gt;&lt;filename val=&quot;C:\Users\monc0003\AppData\Local\Temp\~Ca6B35\data\asimages\{C734EA3E-1A0C-4B8A-AB57-F1FF11EF51FF}_8.png&quot;/&gt;&lt;left val=&quot;-11&quot;/&gt;&lt;top val=&quot;28&quot;/&gt;&lt;width val=&quot;335&quot;/&gt;&lt;height val=&quot;390&quot;/&gt;&lt;hasText val=&quot;1&quot;/&gt;&lt;/Image&gt;&lt;/ThreeDShape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 name="HTML_SHAPEINFO" val="&lt;ThreeDShapeInfo&gt;&lt;uuid val=&quot;&quot;/&gt;&lt;isInvalidForFieldText val=&quot;0&quot;/&gt;&lt;Image&gt;&lt;filename val=&quot;C:\Users\monc0003\AppData\Local\Temp\~Ca6B35\data\asimages\{8A28C36F-D5AF-4B92-AC0A-4487B022E0F1}_8.png&quot;/&gt;&lt;left val=&quot;25&quot;/&gt;&lt;top val=&quot;67&quot;/&gt;&lt;width val=&quot;99&quot;/&gt;&lt;height val=&quot;76&quot;/&gt;&lt;hasText val=&quot;1&quot;/&gt;&lt;/Image&gt;&lt;/ThreeDShapeInfo&gt;"/>
</p:tagLst>
</file>

<file path=ppt/tags/tag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7&quot;/&gt;&lt;lineCharCount val=&quot;17&quot;/&gt;&lt;lineCharCount val=&quot;17&quot;/&gt;&lt;lineCharCount val=&quot;11&quot;/&gt;&lt;lineCharCount val=&quot;13&quot;/&gt;&lt;lineCharCount val=&quot;18&quot;/&gt;&lt;lineCharCount val=&quot;17&quot;/&gt;&lt;lineCharCount val=&quot;15&quot;/&gt;&lt;/TableIndex&gt;&lt;/ShapeTextInfo&gt;"/>
  <p:tag name="HTML_SHAPEINFO" val="&lt;ThreeDShapeInfo&gt;&lt;uuid val=&quot;&quot;/&gt;&lt;isInvalidForFieldText val=&quot;0&quot;/&gt;&lt;Image&gt;&lt;filename val=&quot;C:\Users\monc0003\AppData\Local\Temp\~Ca6B35\data\asimages\{2E5ECFEA-DEAC-41AC-8F25-9E65E6C3224E}_8.png&quot;/&gt;&lt;left val=&quot;425&quot;/&gt;&lt;top val=&quot;125&quot;/&gt;&lt;width val=&quot;276&quot;/&gt;&lt;height val=&quot;336&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INFO" val="&lt;ThreeDShapeInfo&gt;&lt;uuid val=&quot;{CDDA8656-D95A-4BCF-B4F4-AFD00CB0381A}&quot;/&gt;&lt;isInvalidForFieldText val=&quot;0&quot;/&gt;&lt;Image&gt;&lt;filename val=&quot;C:\Users\monc0003\AppData\Local\Temp\~Ca6B35\data\asimages\{CDDA8656-D95A-4BCF-B4F4-AFD00CB0381A}_8.png&quot;/&gt;&lt;left val=&quot;65&quot;/&gt;&lt;top val=&quot;195&quot;/&gt;&lt;width val=&quot;376&quot;/&gt;&lt;height val=&quot;299&quot;/&gt;&lt;hasText val=&quot;1&quot;/&gt;&lt;/Image&gt;&lt;/ThreeDShape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Lst>
</file>

<file path=ppt/tags/tag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0&quot;/&gt;&lt;lineCharCount val=&quot;17&quot;/&gt;&lt;/TableIndex&gt;&lt;/ShapeTextInfo&gt;"/>
  <p:tag name="HTML_SHAPEINFO" val="&lt;ThreeDShapeInfo&gt;&lt;uuid val=&quot;&quot;/&gt;&lt;isInvalidForFieldText val=&quot;0&quot;/&gt;&lt;Image&gt;&lt;filename val=&quot;C:\Users\monc0003\AppData\Local\Temp\~Ca6B35\data\asimages\{BC7BE891-DDDA-4311-AB25-714F02A749D2}_9.png&quot;/&gt;&lt;left val=&quot;29&quot;/&gt;&lt;top val=&quot;9&quot;/&gt;&lt;width val=&quot;648&quot;/&gt;&lt;height val=&quot;133&quot;/&gt;&lt;hasText val=&quot;1&quot;/&gt;&lt;/Image&gt;&lt;/ThreeDShapeInfo&gt;"/>
</p:tagLst>
</file>

<file path=ppt/tags/tag82.xml><?xml version="1.0" encoding="utf-8"?>
<p:tagLst xmlns:a="http://schemas.openxmlformats.org/drawingml/2006/main" xmlns:r="http://schemas.openxmlformats.org/officeDocument/2006/relationships" xmlns:p="http://schemas.openxmlformats.org/presentationml/2006/main">
  <p:tag name="PRESENTER_SHAPEINFO" val="&lt;ThreeDShapeInfo&gt;&lt;uuid val=&quot;{F8A55DA9-EEB1-4903-BA71-0955BC75AAA2}&quot;/&gt;&lt;isInvalidForFieldText val=&quot;0&quot;/&gt;&lt;Image&gt;&lt;filename val=&quot;C:\Users\monc0003\AppData\Local\Temp\~Ca6B35\data\asimages\{F8A55DA9-EEB1-4903-BA71-0955BC75AAA2}_9.png&quot;/&gt;&lt;left val=&quot;362&quot;/&gt;&lt;top val=&quot;122&quot;/&gt;&lt;width val=&quot;371&quot;/&gt;&lt;height val=&quot;290&quot;/&gt;&lt;hasText val=&quot;1&quot;/&gt;&lt;/Image&gt;&lt;/ThreeDShapeInfo&gt;"/>
</p:tagLst>
</file>

<file path=ppt/tags/tag83.xml><?xml version="1.0" encoding="utf-8"?>
<p:tagLst xmlns:a="http://schemas.openxmlformats.org/drawingml/2006/main" xmlns:r="http://schemas.openxmlformats.org/officeDocument/2006/relationships" xmlns:p="http://schemas.openxmlformats.org/presentationml/2006/main">
  <p:tag name="PRESENTER_SHAPEINFO" val="&lt;ThreeDShapeInfo&gt;&lt;uuid val=&quot;{3AC65300-9D1C-407E-A567-E92DAF876479}&quot;/&gt;&lt;isInvalidForFieldText val=&quot;0&quot;/&gt;&lt;Image&gt;&lt;filename val=&quot;C:\Users\monc0003\AppData\Local\Temp\~Ca6B35\data\asimages\{3AC65300-9D1C-407E-A567-E92DAF876479}_9.png&quot;/&gt;&lt;left val=&quot;2&quot;/&gt;&lt;top val=&quot;121&quot;/&gt;&lt;width val=&quot;371&quot;/&gt;&lt;height val=&quot;290&quot;/&gt;&lt;hasText val=&quot;1&quot;/&gt;&lt;/Image&gt;&lt;/ThreeDShapeInfo&gt;"/>
</p:tagLst>
</file>

<file path=ppt/tags/tag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5&quot;/&gt;&lt;lineCharCount val=&quot;38&quot;/&gt;&lt;/TableIndex&gt;&lt;/ShapeTextInfo&gt;"/>
  <p:tag name="HTML_SHAPEINFO" val="&lt;ThreeDShapeInfo&gt;&lt;uuid val=&quot;&quot;/&gt;&lt;isInvalidForFieldText val=&quot;0&quot;/&gt;&lt;Image&gt;&lt;filename val=&quot;C:\Users\monc0003\AppData\Local\Temp\~Ca6B35\data\asimages\{8DB7EE25-A031-489D-ADBC-EBAB162684B0}_9.png&quot;/&gt;&lt;left val=&quot;42&quot;/&gt;&lt;top val=&quot;401&quot;/&gt;&lt;width val=&quot;695&quot;/&gt;&lt;height val=&quot;106&quot;/&gt;&lt;hasText val=&quot;1&quot;/&gt;&lt;/Image&gt;&lt;/ThreeDShapeInfo&gt;"/>
</p:tagLst>
</file>

<file path=ppt/tags/tag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AppData\Local\Temp\~Ca6B35\data\asimages\{CAFE379F-64B3-46AA-8DF3-51620E8E1389}_10.png&quot;/&gt;&lt;left val=&quot;35&quot;/&gt;&lt;top val=&quot;21&quot;/&gt;&lt;width val=&quot;648&quot;/&gt;&lt;height val=&quot;98&quot;/&gt;&lt;hasText val=&quot;1&quot;/&gt;&lt;/Image&gt;&lt;/ThreeDShapeInfo&gt;"/>
</p:tagLst>
</file>

<file path=ppt/tags/tag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quot;/&gt;&lt;lineCharCount val=&quot;13&quot;/&gt;&lt;lineCharCount val=&quot;9&quot;/&gt;&lt;lineCharCount val=&quot;16&quot;/&gt;&lt;lineCharCount val=&quot;19&quot;/&gt;&lt;lineCharCount val=&quot;23&quot;/&gt;&lt;lineCharCount val=&quot;21&quot;/&gt;&lt;lineCharCount val=&quot;21&quot;/&gt;&lt;lineCharCount val=&quot;10&quot;/&gt;&lt;/TableIndex&gt;&lt;/ShapeTextInfo&gt;"/>
  <p:tag name="HTML_SHAPEINFO" val="&lt;ThreeDShapeInfo&gt;&lt;uuid val=&quot;&quot;/&gt;&lt;isInvalidForFieldText val=&quot;0&quot;/&gt;&lt;Image&gt;&lt;filename val=&quot;C:\Users\monc0003\AppData\Local\Temp\~Ca6B35\data\asimages\{B9D3A955-3F5D-4324-806D-7E040AC986A3}_10.png&quot;/&gt;&lt;left val=&quot;-1&quot;/&gt;&lt;top val=&quot;125&quot;/&gt;&lt;width val=&quot;433&quot;/&gt;&lt;height val=&quot;363&quot;/&gt;&lt;hasText val=&quot;1&quot;/&gt;&lt;/Image&gt;&lt;/ThreeDShapeInfo&gt;"/>
</p:tagLst>
</file>

<file path=ppt/tags/tag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monc0003\AppData\Local\Temp\~Ca6B35\data\asimages\{51C59B7A-0F2F-4B1D-8FE0-88C10326C964}_11.png&quot;/&gt;&lt;left val=&quot;35&quot;/&gt;&lt;top val=&quot;21&quot;/&gt;&lt;width val=&quot;648&quot;/&gt;&lt;height val=&quot;98&quot;/&gt;&lt;hasText val=&quot;1&quot;/&gt;&lt;/Image&gt;&lt;/ThreeDShapeInfo&gt;"/>
</p:tagLst>
</file>

<file path=ppt/tags/tag88.xml><?xml version="1.0" encoding="utf-8"?>
<p:tagLst xmlns:a="http://schemas.openxmlformats.org/drawingml/2006/main" xmlns:r="http://schemas.openxmlformats.org/officeDocument/2006/relationships" xmlns:p="http://schemas.openxmlformats.org/presentationml/2006/main">
  <p:tag name="PRESENTER_SHAPEINFO" val="&lt;ThreeDShapeInfo&gt;&lt;uuid val=&quot;{7E09E1A8-F1E6-4AB6-A465-0BF207726C80}&quot;/&gt;&lt;isInvalidForFieldText val=&quot;0&quot;/&gt;&lt;Image&gt;&lt;filename val=&quot;C:\Users\monc0003\AppData\Local\Temp\~Ca6B35\data\asimages\{7E09E1A8-F1E6-4AB6-A465-0BF207726C80}_11.png&quot;/&gt;&lt;left val=&quot;-3&quot;/&gt;&lt;top val=&quot;164&quot;/&gt;&lt;width val=&quot;411&quot;/&gt;&lt;height val=&quot;251&quot;/&gt;&lt;hasText val=&quot;1&quot;/&gt;&lt;/Image&gt;&lt;/ThreeDShapeInfo&gt;"/>
</p:tagLst>
</file>

<file path=ppt/tags/tag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3&quot;/&gt;&lt;lineCharCount val=&quot;6&quot;/&gt;&lt;lineCharCount val=&quot;19&quot;/&gt;&lt;lineCharCount val=&quot;14&quot;/&gt;&lt;lineCharCount val=&quot;13&quot;/&gt;&lt;lineCharCount val=&quot;8&quot;/&gt;&lt;lineCharCount val=&quot;15&quot;/&gt;&lt;lineCharCount val=&quot;14&quot;/&gt;&lt;lineCharCount val=&quot;10&quot;/&gt;&lt;/TableIndex&gt;&lt;/ShapeTextInfo&gt;"/>
  <p:tag name="HTML_SHAPEINFO" val="&lt;ThreeDShapeInfo&gt;&lt;uuid val=&quot;&quot;/&gt;&lt;isInvalidForFieldText val=&quot;0&quot;/&gt;&lt;Image&gt;&lt;filename val=&quot;C:\Users\monc0003\AppData\Local\Temp\~Ca6B35\data\asimages\{FA2C8843-BED0-491E-BE20-E66C289826C7}_11.png&quot;/&gt;&lt;left val=&quot;396&quot;/&gt;&lt;top val=&quot;133&quot;/&gt;&lt;width val=&quot;315&quot;/&gt;&lt;height val=&quot;360&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quot;/&gt;&lt;isInvalidForFieldText val=&quot;0&quot;/&gt;&lt;Image&gt;&lt;filename val=&quot;C:\Users\monc0003\AppData\Local\Temp\~Ca6B35\data\asimages\{5E4F61FB-DD8B-433B-B899-17167F012074}_12.png&quot;/&gt;&lt;left val=&quot;35&quot;/&gt;&lt;top val=&quot;11&quot;/&gt;&lt;width val=&quot;342&quot;/&gt;&lt;height val=&quot;98&quot;/&gt;&lt;hasText val=&quot;1&quot;/&gt;&lt;/Image&gt;&lt;/ThreeDShapeInfo&gt;"/>
</p:tagLst>
</file>

<file path=ppt/tags/tag91.xml><?xml version="1.0" encoding="utf-8"?>
<p:tagLst xmlns:a="http://schemas.openxmlformats.org/drawingml/2006/main" xmlns:r="http://schemas.openxmlformats.org/officeDocument/2006/relationships" xmlns:p="http://schemas.openxmlformats.org/presentationml/2006/main">
  <p:tag name="PRESENTER_SHAPEINFO" val="&lt;ThreeDShapeInfo&gt;&lt;uuid val=&quot;{43DC0A31-10A4-4986-8CA1-B7E6CC79399C}&quot;/&gt;&lt;isInvalidForFieldText val=&quot;0&quot;/&gt;&lt;Image&gt;&lt;filename val=&quot;C:\Users\monc0003\AppData\Local\Temp\~Ca6B35\data\asimages\{43DC0A31-10A4-4986-8CA1-B7E6CC79399C}_12.png&quot;/&gt;&lt;left val=&quot;404&quot;/&gt;&lt;top val=&quot;5&quot;/&gt;&lt;width val=&quot;307&quot;/&gt;&lt;height val=&quot;507&quot;/&gt;&lt;hasText val=&quot;1&quot;/&gt;&lt;/Image&gt;&lt;/ThreeDShapeInfo&gt;"/>
</p:tagLst>
</file>

<file path=ppt/tags/tag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9&quot;/&gt;&lt;lineCharCount val=&quot;15&quot;/&gt;&lt;lineCharCount val=&quot;12&quot;/&gt;&lt;lineCharCount val=&quot;15&quot;/&gt;&lt;lineCharCount val=&quot;9&quot;/&gt;&lt;lineCharCount val=&quot;15&quot;/&gt;&lt;/TableIndex&gt;&lt;/ShapeTextInfo&gt;"/>
  <p:tag name="HTML_SHAPEINFO" val="&lt;ThreeDShapeInfo&gt;&lt;uuid val=&quot;&quot;/&gt;&lt;isInvalidForFieldText val=&quot;0&quot;/&gt;&lt;Image&gt;&lt;filename val=&quot;C:\Users\monc0003\AppData\Local\Temp\~Ca6B35\data\asimages\{B35F54D1-F1A1-4EE1-B7F0-59FC1DA6F323}_12.png&quot;/&gt;&lt;left val=&quot;24&quot;/&gt;&lt;top val=&quot;119&quot;/&gt;&lt;width val=&quot;356&quot;/&gt;&lt;height val=&quot;363&quot;/&gt;&lt;hasText val=&quot;1&quot;/&gt;&lt;/Image&gt;&lt;/ThreeDShapeInfo&gt;"/>
</p:tagLst>
</file>

<file path=ppt/tags/tag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0&quot;/&gt;&lt;/TableIndex&gt;&lt;/ShapeTextInfo&gt;"/>
  <p:tag name="HTML_SHAPEINFO" val="&lt;ThreeDShapeInfo&gt;&lt;uuid val=&quot;&quot;/&gt;&lt;isInvalidForFieldText val=&quot;0&quot;/&gt;&lt;Image&gt;&lt;filename val=&quot;C:\Users\monc0003\AppData\Local\Temp\~Ca6B35\data\asimages\{ED4D99AB-EF61-40EC-9E38-6BA13398D40E}_13.png&quot;/&gt;&lt;left val=&quot;22&quot;/&gt;&lt;top val=&quot;21&quot;/&gt;&lt;width val=&quot;675&quot;/&gt;&lt;height val=&quot;98&quot;/&gt;&lt;hasText val=&quot;1&quot;/&gt;&lt;/Image&gt;&lt;/ThreeDShapeInfo&gt;"/>
</p:tagLst>
</file>

<file path=ppt/tags/tag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TableIndex row=&quot;1&quot; col=&quot;2&quot;&gt;&lt;linesCount val=&quot;1&quot;/&gt;&lt;lineCharCount val=&quot;26&quot;/&gt;&lt;/TableIndex&gt;&lt;TableIndex row=&quot;2&quot; col=&quot;1&quot;&gt;&lt;linesCount val=&quot;2&quot;/&gt;&lt;lineCharCount val=&quot;14&quot;/&gt;&lt;lineCharCount val=&quot;12&quot;/&gt;&lt;/TableIndex&gt;&lt;TableIndex row=&quot;2&quot; col=&quot;2&quot;&gt;&lt;linesCount val=&quot;1&quot;/&gt;&lt;lineCharCount val=&quot;18&quot;/&gt;&lt;/TableIndex&gt;&lt;TableIndex row=&quot;3&quot; col=&quot;1&quot;&gt;&lt;linesCount val=&quot;1&quot;/&gt;&lt;lineCharCount val=&quot;3&quot;/&gt;&lt;/TableIndex&gt;&lt;TableIndex row=&quot;3&quot; col=&quot;2&quot;&gt;&lt;linesCount val=&quot;1&quot;/&gt;&lt;lineCharCount val=&quot;18&quot;/&gt;&lt;/TableIndex&gt;&lt;TableIndex row=&quot;4&quot; col=&quot;1&quot;&gt;&lt;linesCount val=&quot;1&quot;/&gt;&lt;lineCharCount val=&quot;18&quot;/&gt;&lt;/TableIndex&gt;&lt;TableIndex row=&quot;4&quot; col=&quot;2&quot;&gt;&lt;linesCount val=&quot;1&quot;/&gt;&lt;lineCharCount val=&quot;18&quot;/&gt;&lt;/TableIndex&gt;&lt;TableIndex row=&quot;5&quot; col=&quot;1&quot;&gt;&lt;linesCount val=&quot;1&quot;/&gt;&lt;lineCharCount val=&quot;18&quot;/&gt;&lt;/TableIndex&gt;&lt;TableIndex row=&quot;5&quot; col=&quot;2&quot;&gt;&lt;linesCount val=&quot;1&quot;/&gt;&lt;lineCharCount val=&quot;18&quot;/&gt;&lt;/TableIndex&gt;&lt;TableIndex row=&quot;6&quot; col=&quot;1&quot;&gt;&lt;linesCount val=&quot;1&quot;/&gt;&lt;lineCharCount val=&quot;14&quot;/&gt;&lt;/TableIndex&gt;&lt;TableIndex row=&quot;6&quot; col=&quot;2&quot;&gt;&lt;linesCount val=&quot;1&quot;/&gt;&lt;lineCharCount val=&quot;18&quot;/&gt;&lt;/TableIndex&gt;&lt;/ShapeTextInfo&gt;"/>
  <p:tag name="HTML_SHAPEINFO" val="&lt;ThreeDShapeInfo&gt;&lt;uuid val=&quot;&quot;/&gt;&lt;isInvalidForFieldText val=&quot;0&quot;/&gt;&lt;Image&gt;&lt;filename val=&quot;C:\Users\monc0003\AppData\Local\Temp\~Ca6B35\data\asimages\{90E36F37-EBAA-464C-9037-8D52471F22B0}_13.png&quot;/&gt;&lt;left val=&quot;35&quot;/&gt;&lt;top val=&quot;164&quot;/&gt;&lt;width val=&quot;650&quot;/&gt;&lt;height val=&quot;260&quot;/&gt;&lt;hasText val=&quot;1&quot;/&gt;&lt;/Image&gt;&lt;/ThreeDShapeInfo&gt;"/>
</p:tagLst>
</file>

<file path=ppt/tags/tag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quot;/&gt;&lt;isInvalidForFieldText val=&quot;0&quot;/&gt;&lt;Image&gt;&lt;filename val=&quot;C:\Users\monc0003\AppData\Local\Temp\~Ca6B35\data\asimages\{091735E1-CE8D-4314-B44A-C4CAB34DF6B6}_14.png&quot;/&gt;&lt;left val=&quot;35&quot;/&gt;&lt;top val=&quot;21&quot;/&gt;&lt;width val=&quot;648&quot;/&gt;&lt;height val=&quot;98&quot;/&gt;&lt;hasText val=&quot;1&quot;/&gt;&lt;/Image&gt;&lt;/ThreeDShapeInfo&gt;"/>
</p:tagLst>
</file>

<file path=ppt/tags/tag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quot;/&gt;&lt;isInvalidForFieldText val=&quot;0&quot;/&gt;&lt;Image&gt;&lt;filename val=&quot;C:\Users\monc0003\AppData\Local\Temp\~Ca6B35\data\asimages\{6A1BE08A-118A-4C29-B69B-AB56BECA86D8}_15.png&quot;/&gt;&lt;left val=&quot;35&quot;/&gt;&lt;top val=&quot;21&quot;/&gt;&lt;width val=&quot;648&quot;/&gt;&lt;height val=&quot;98&quot;/&gt;&lt;hasText val=&quot;1&quot;/&gt;&lt;/Image&gt;&lt;/ThreeDShapeInfo&gt;"/>
</p:tagLst>
</file>

<file path=ppt/tags/tag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HTML_SHAPEINFO" val="&lt;ThreeDShapeInfo&gt;&lt;uuid val=&quot;&quot;/&gt;&lt;isInvalidForFieldText val=&quot;0&quot;/&gt;&lt;Image&gt;&lt;filename val=&quot;C:\Users\monc0003\AppData\Local\Temp\~Ca6B35\data\asimages\{CB026633-5FB3-44BB-BC83-C524BA38D5E4}_16.png&quot;/&gt;&lt;left val=&quot;35&quot;/&gt;&lt;top val=&quot;21&quot;/&gt;&lt;width val=&quot;648&quot;/&gt;&lt;height val=&quot;98&quot;/&gt;&lt;hasText val=&quot;1&quot;/&gt;&lt;/Image&gt;&lt;/ThreeDShapeInfo&gt;"/>
</p:tagLst>
</file>

<file path=ppt/tags/tag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3&quot;/&gt;&lt;lineCharCount val=&quot;15&quot;/&gt;&lt;lineCharCount val=&quot;8&quot;/&gt;&lt;lineCharCount val=&quot;11&quot;/&gt;&lt;lineCharCount val=&quot;14&quot;/&gt;&lt;lineCharCount val=&quot;17&quot;/&gt;&lt;lineCharCount val=&quot;19&quot;/&gt;&lt;lineCharCount val=&quot;9&quot;/&gt;&lt;/TableIndex&gt;&lt;/ShapeTextInfo&gt;"/>
  <p:tag name="HTML_SHAPEINFO" val="&lt;ThreeDShapeInfo&gt;&lt;uuid val=&quot;&quot;/&gt;&lt;isInvalidForFieldText val=&quot;0&quot;/&gt;&lt;Image&gt;&lt;filename val=&quot;C:\Users\monc0003\AppData\Local\Temp\~Ca6B35\data\asimages\{F03CEC43-4B68-4793-AAA2-7706EEB6A589}_16.png&quot;/&gt;&lt;left val=&quot;401&quot;/&gt;&lt;top val=&quot;119&quot;/&gt;&lt;width val=&quot;334&quot;/&gt;&lt;height val=&quot;375&quot;/&gt;&lt;hasText val=&quot;1&quot;/&gt;&lt;/Image&gt;&lt;/ThreeDShapeInfo&gt;"/>
</p:tagLst>
</file>

<file path=ppt/tags/tag99.xml><?xml version="1.0" encoding="utf-8"?>
<p:tagLst xmlns:a="http://schemas.openxmlformats.org/drawingml/2006/main" xmlns:r="http://schemas.openxmlformats.org/officeDocument/2006/relationships" xmlns:p="http://schemas.openxmlformats.org/presentationml/2006/main">
  <p:tag name="PRESENTER_SHAPEINFO" val="&lt;ThreeDShapeInfo&gt;&lt;uuid val=&quot;{3D4E9233-D04E-44BF-B6AC-E18A6F773800}&quot;/&gt;&lt;isInvalidForFieldText val=&quot;0&quot;/&gt;&lt;Image&gt;&lt;filename val=&quot;C:\Users\monc0003\AppData\Local\Temp\~Ca6B35\data\asimages\{3D4E9233-D04E-44BF-B6AC-E18A6F773800}_16.png&quot;/&gt;&lt;left val=&quot;2&quot;/&gt;&lt;top val=&quot;152&quot;/&gt;&lt;width val=&quot;397&quot;/&gt;&lt;height val=&quot;280&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15104</TotalTime>
  <Words>6734</Words>
  <Application>Microsoft Office PowerPoint</Application>
  <PresentationFormat>On-screen Show (4:3)</PresentationFormat>
  <Paragraphs>528</Paragraphs>
  <Slides>65</Slides>
  <Notes>63</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65</vt:i4>
      </vt:variant>
    </vt:vector>
  </HeadingPairs>
  <TitlesOfParts>
    <vt:vector size="68" baseType="lpstr">
      <vt:lpstr>Arial</vt:lpstr>
      <vt:lpstr>Calibri</vt:lpstr>
      <vt:lpstr>Office Theme</vt:lpstr>
      <vt:lpstr>Small Grains</vt:lpstr>
      <vt:lpstr>Small Grains</vt:lpstr>
      <vt:lpstr>Small Grains in the Midwest</vt:lpstr>
      <vt:lpstr>Small Grains in the Midwest</vt:lpstr>
      <vt:lpstr>Why Include Small Grains in Transition to Organic Systems?</vt:lpstr>
      <vt:lpstr>Why Include Small Grains in Transition to Organic Systems?</vt:lpstr>
      <vt:lpstr>Small Grains Competitiveness with Weeds</vt:lpstr>
      <vt:lpstr>Allelopathy</vt:lpstr>
      <vt:lpstr>Soil Organic Matter Building  with Small Grains</vt:lpstr>
      <vt:lpstr>Small Grains</vt:lpstr>
      <vt:lpstr>Planting Small Grains</vt:lpstr>
      <vt:lpstr>Row Spacing</vt:lpstr>
      <vt:lpstr>High Seeding Rates for Organic</vt:lpstr>
      <vt:lpstr>Spring Grains –  Seeding Date</vt:lpstr>
      <vt:lpstr>Fall Grains – Seeding Date</vt:lpstr>
      <vt:lpstr>Variety Selection</vt:lpstr>
      <vt:lpstr>Alternative Establishment Strategies: Underseeding</vt:lpstr>
      <vt:lpstr>Alternative Establishment Strategies: Underseeding/Nurse Crop</vt:lpstr>
      <vt:lpstr>Alternative Establishment Strategies: Double/Cross Planting</vt:lpstr>
      <vt:lpstr>Small Grains</vt:lpstr>
      <vt:lpstr>Tine Weeder in Small Grains</vt:lpstr>
      <vt:lpstr>Rotary Hoe in Small Grains</vt:lpstr>
      <vt:lpstr>Timing of Mechanical Weeding</vt:lpstr>
      <vt:lpstr>Test Weeding Implements First!</vt:lpstr>
      <vt:lpstr>Perennial Weeds</vt:lpstr>
      <vt:lpstr>Crop Rotation for  Pest Management</vt:lpstr>
      <vt:lpstr>Small Grains</vt:lpstr>
      <vt:lpstr>Managing Diseases with Rotation</vt:lpstr>
      <vt:lpstr>Managing Diseases with Rotation</vt:lpstr>
      <vt:lpstr>Fungal Diseases</vt:lpstr>
      <vt:lpstr>Fungal Diseases</vt:lpstr>
      <vt:lpstr>Small Grains</vt:lpstr>
      <vt:lpstr>Insect Pests</vt:lpstr>
      <vt:lpstr>Wheat Stem Sawfly </vt:lpstr>
      <vt:lpstr>Wheat Stem Sawfly </vt:lpstr>
      <vt:lpstr>Hessian Fly</vt:lpstr>
      <vt:lpstr>Aphids and Mites</vt:lpstr>
      <vt:lpstr>Integrated Pest Management</vt:lpstr>
      <vt:lpstr>Integrated Pest Management for Small Grains</vt:lpstr>
      <vt:lpstr>Small Grains</vt:lpstr>
      <vt:lpstr>Organic Soil Fertility Management</vt:lpstr>
      <vt:lpstr>Organic Soil Fertility Management</vt:lpstr>
      <vt:lpstr>Organic Soil Fertility Management</vt:lpstr>
      <vt:lpstr>Green Manures or Legumes  in Rotation</vt:lpstr>
      <vt:lpstr>Green Manures or Legumes  in Rotation</vt:lpstr>
      <vt:lpstr>Phosphorus</vt:lpstr>
      <vt:lpstr>Phosphorus Fertilizers</vt:lpstr>
      <vt:lpstr>Rotating for Phosphorus</vt:lpstr>
      <vt:lpstr>Small Grains</vt:lpstr>
      <vt:lpstr>Harvesting for Forage</vt:lpstr>
      <vt:lpstr>Harvesting for Forage</vt:lpstr>
      <vt:lpstr>Harvesting Small Grains</vt:lpstr>
      <vt:lpstr>Harvesting Small Grains</vt:lpstr>
      <vt:lpstr>Quality Control</vt:lpstr>
      <vt:lpstr>Storage</vt:lpstr>
      <vt:lpstr>Small Grains</vt:lpstr>
      <vt:lpstr>Grain Quality</vt:lpstr>
      <vt:lpstr>Selling Organic Grain</vt:lpstr>
      <vt:lpstr>Alternative Small Grain Crops “Ancient Grains”</vt:lpstr>
      <vt:lpstr>Alternative Small Grain Crops “Ancient Grains”</vt:lpstr>
      <vt:lpstr>Conclusions</vt:lpstr>
      <vt:lpstr>Small Grains</vt:lpstr>
      <vt:lpstr>PowerPoint Presentation</vt:lpstr>
      <vt:lpstr>References</vt:lpstr>
      <vt:lpstr>References (cont.)</vt:lpstr>
    </vt:vector>
  </TitlesOfParts>
  <Company>University of Minnesota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Kristine M Moncada</dc:creator>
  <cp:lastModifiedBy>Kristine M Moncada</cp:lastModifiedBy>
  <cp:revision>940</cp:revision>
  <dcterms:created xsi:type="dcterms:W3CDTF">2015-03-12T19:27:19Z</dcterms:created>
  <dcterms:modified xsi:type="dcterms:W3CDTF">2018-06-26T18:02:59Z</dcterms:modified>
</cp:coreProperties>
</file>