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4.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6.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8.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9.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1.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3.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4.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5.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6.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7.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8.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19.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20.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21.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22.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23.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24.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25.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6.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27.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28.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29.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30.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31.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32.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33.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34.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notesSlides/notesSlide35.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36.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37.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504" r:id="rId2"/>
    <p:sldId id="579" r:id="rId3"/>
    <p:sldId id="657" r:id="rId4"/>
    <p:sldId id="653" r:id="rId5"/>
    <p:sldId id="671" r:id="rId6"/>
    <p:sldId id="668" r:id="rId7"/>
    <p:sldId id="516" r:id="rId8"/>
    <p:sldId id="698" r:id="rId9"/>
    <p:sldId id="672" r:id="rId10"/>
    <p:sldId id="673" r:id="rId11"/>
    <p:sldId id="688" r:id="rId12"/>
    <p:sldId id="674" r:id="rId13"/>
    <p:sldId id="675" r:id="rId14"/>
    <p:sldId id="699" r:id="rId15"/>
    <p:sldId id="659" r:id="rId16"/>
    <p:sldId id="643" r:id="rId17"/>
    <p:sldId id="644" r:id="rId18"/>
    <p:sldId id="654" r:id="rId19"/>
    <p:sldId id="685" r:id="rId20"/>
    <p:sldId id="700" r:id="rId21"/>
    <p:sldId id="652" r:id="rId22"/>
    <p:sldId id="679" r:id="rId23"/>
    <p:sldId id="680" r:id="rId24"/>
    <p:sldId id="681" r:id="rId25"/>
    <p:sldId id="697" r:id="rId26"/>
    <p:sldId id="683" r:id="rId27"/>
    <p:sldId id="682" r:id="rId28"/>
    <p:sldId id="701" r:id="rId29"/>
    <p:sldId id="676" r:id="rId30"/>
    <p:sldId id="677" r:id="rId31"/>
    <p:sldId id="656" r:id="rId32"/>
    <p:sldId id="686" r:id="rId33"/>
    <p:sldId id="655" r:id="rId34"/>
    <p:sldId id="684" r:id="rId35"/>
    <p:sldId id="687" r:id="rId36"/>
    <p:sldId id="702" r:id="rId37"/>
    <p:sldId id="689" r:id="rId38"/>
    <p:sldId id="690" r:id="rId39"/>
    <p:sldId id="703" r:id="rId40"/>
  </p:sldIdLst>
  <p:sldSz cx="9144000" cy="6858000" type="screen4x3"/>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e M Moncada" initials="KMM" lastIdx="79" clrIdx="0">
    <p:extLst/>
  </p:cmAuthor>
  <p:cmAuthor id="2" name="Gigi B Digiacomo" initials="GBD" lastIdx="12" clrIdx="1"/>
  <p:cmAuthor id="3" name="Gigi DiGiacomo" initials="RD" lastIdx="2" clrIdx="2"/>
  <p:cmAuthor id="4" name="Family" initials="F" lastIdx="12" clrIdx="3"/>
  <p:cmAuthor id="5" name="Adria Fernandez" initials="AF" lastIdx="10" clrIdx="4">
    <p:extLst>
      <p:ext uri="{19B8F6BF-5375-455C-9EA6-DF929625EA0E}">
        <p15:presenceInfo xmlns:p15="http://schemas.microsoft.com/office/powerpoint/2012/main" userId="8ea00ba421c2cce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outline"/>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8258"/>
    <a:srgbClr val="CCE2A5"/>
    <a:srgbClr val="A7B150"/>
    <a:srgbClr val="B19A8D"/>
    <a:srgbClr val="C2BBF0"/>
    <a:srgbClr val="C6A0CA"/>
    <a:srgbClr val="800000"/>
    <a:srgbClr val="FAEAA8"/>
    <a:srgbClr val="F8E180"/>
    <a:srgbClr val="9A7B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45" autoAdjust="0"/>
    <p:restoredTop sz="68325" autoAdjust="0"/>
  </p:normalViewPr>
  <p:slideViewPr>
    <p:cSldViewPr snapToGrid="0" snapToObjects="1">
      <p:cViewPr varScale="1">
        <p:scale>
          <a:sx n="50" d="100"/>
          <a:sy n="50" d="100"/>
        </p:scale>
        <p:origin x="1032" y="43"/>
      </p:cViewPr>
      <p:guideLst>
        <p:guide orient="horz" pos="2184"/>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C4A6E12-41AE-8C40-BAD6-18BD1F98448E}" type="datetimeFigureOut">
              <a:rPr lang="en-US" smtClean="0"/>
              <a:pPr/>
              <a:t>6/26/2018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866E4D5-C95F-6447-B1A6-51C5DAFDCE7B}" type="slidenum">
              <a:rPr lang="en-US" smtClean="0"/>
              <a:pPr/>
              <a:t>‹#›</a:t>
            </a:fld>
            <a:endParaRPr lang="en-US"/>
          </a:p>
        </p:txBody>
      </p:sp>
    </p:spTree>
    <p:extLst>
      <p:ext uri="{BB962C8B-B14F-4D97-AF65-F5344CB8AC3E}">
        <p14:creationId xmlns:p14="http://schemas.microsoft.com/office/powerpoint/2010/main" val="10970869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AE66BE-791C-41E0-B860-D0765BCA0DFE}" type="datetimeFigureOut">
              <a:rPr lang="en-US" smtClean="0"/>
              <a:pPr/>
              <a:t>6/26/2018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08847-16BB-4EEE-A0D2-583A44F23D8A}" type="slidenum">
              <a:rPr lang="en-US" smtClean="0"/>
              <a:pPr/>
              <a:t>‹#›</a:t>
            </a:fld>
            <a:endParaRPr lang="en-US"/>
          </a:p>
        </p:txBody>
      </p:sp>
    </p:spTree>
    <p:extLst>
      <p:ext uri="{BB962C8B-B14F-4D97-AF65-F5344CB8AC3E}">
        <p14:creationId xmlns:p14="http://schemas.microsoft.com/office/powerpoint/2010/main" val="173910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Welcome to our module “Growing and Marketing a New Crop”.
</a:t>
            </a:r>
            <a:r>
              <a:rPr lang="en-US" b="1" dirty="0" smtClean="0"/>
              <a:t>Image</a:t>
            </a:r>
            <a:r>
              <a:rPr lang="en-US" dirty="0" smtClean="0"/>
              <a:t>: Carmen </a:t>
            </a:r>
            <a:r>
              <a:rPr lang="en-US" dirty="0" err="1" smtClean="0"/>
              <a:t>Fernholz</a:t>
            </a:r>
            <a:r>
              <a:rPr lang="en-US" dirty="0" smtClean="0"/>
              <a:t>
</a:t>
            </a: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1</a:t>
            </a:fld>
            <a:endParaRPr lang="en-US" dirty="0"/>
          </a:p>
        </p:txBody>
      </p:sp>
    </p:spTree>
    <p:extLst>
      <p:ext uri="{BB962C8B-B14F-4D97-AF65-F5344CB8AC3E}">
        <p14:creationId xmlns:p14="http://schemas.microsoft.com/office/powerpoint/2010/main" val="3875497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 important factor in choosing a new crop is making sure it will thrive in the conditions on your farm.</a:t>
            </a:r>
          </a:p>
          <a:p>
            <a:r>
              <a:rPr lang="en-US" dirty="0" smtClean="0"/>
              <a:t>  </a:t>
            </a:r>
          </a:p>
          <a:p>
            <a:r>
              <a:rPr lang="en-US" b="1" dirty="0" smtClean="0"/>
              <a:t>Image</a:t>
            </a:r>
            <a:r>
              <a:rPr lang="en-US" dirty="0" smtClean="0"/>
              <a:t>: David L. Hansen,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10</a:t>
            </a:fld>
            <a:endParaRPr lang="en-US"/>
          </a:p>
        </p:txBody>
      </p:sp>
    </p:spTree>
    <p:extLst>
      <p:ext uri="{BB962C8B-B14F-4D97-AF65-F5344CB8AC3E}">
        <p14:creationId xmlns:p14="http://schemas.microsoft.com/office/powerpoint/2010/main" val="1307361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Just like corn and soybean, all crops have specific conditions that will optimize their growth.  They may vary in their temperature and moisture requirements, relative maturity, and nutrient requirements. For example if you are planning to overwinter a crop such as alfalfa or winter wheat, you will need to determine whether it will survive the long Minnesota winters. 
</a:t>
            </a:r>
            <a:r>
              <a:rPr lang="en-US" b="1" dirty="0" smtClean="0"/>
              <a:t>Image</a:t>
            </a:r>
            <a:r>
              <a:rPr lang="en-US" dirty="0" smtClean="0"/>
              <a:t>: Midwestern Regional Climate Center</a:t>
            </a:r>
            <a:r>
              <a:rPr lang="en-US" baseline="0" dirty="0" smtClean="0"/>
              <a:t> - </a:t>
            </a:r>
            <a:r>
              <a:rPr lang="en-US" dirty="0" smtClean="0"/>
              <a:t>http://mrcc.illinois.edu/CLIMATE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11</a:t>
            </a:fld>
            <a:endParaRPr lang="en-US"/>
          </a:p>
        </p:txBody>
      </p:sp>
    </p:spTree>
    <p:extLst>
      <p:ext uri="{BB962C8B-B14F-4D97-AF65-F5344CB8AC3E}">
        <p14:creationId xmlns:p14="http://schemas.microsoft.com/office/powerpoint/2010/main" val="4238834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New crops may require additional preparation before including them in your operation.  pH may need to be adjusted with lime and organic fertilizers may need to be incorporated to optimize yields.  Please watch our module on Soil Fertility for more information.
</a:t>
            </a:r>
            <a:r>
              <a:rPr lang="en-US" b="1" dirty="0" smtClean="0"/>
              <a:t>Image</a:t>
            </a:r>
            <a:r>
              <a:rPr lang="en-US" dirty="0" smtClean="0"/>
              <a:t>: Kristine </a:t>
            </a:r>
            <a:r>
              <a:rPr lang="en-US" dirty="0" err="1" smtClean="0"/>
              <a:t>Moncada</a:t>
            </a:r>
            <a:r>
              <a:rPr lang="en-US" dirty="0" smtClean="0"/>
              <a:t>,</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12</a:t>
            </a:fld>
            <a:endParaRPr lang="en-US"/>
          </a:p>
        </p:txBody>
      </p:sp>
    </p:spTree>
    <p:extLst>
      <p:ext uri="{BB962C8B-B14F-4D97-AF65-F5344CB8AC3E}">
        <p14:creationId xmlns:p14="http://schemas.microsoft.com/office/powerpoint/2010/main" val="682384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It’s important to make sure that your crop will yield well and that you have the knowledge and skill needed to grow it. That’s why it’s a good idea to talk with other farmers and Extension educators first and then take your crop for a “test run”.  We strongly suggest doing a bit of your own on-farm research by growing field-scale plots, maybe even testing a few varieties over more than one year. Be sure to take notes about weather conditions, inputs, and yield. You will want some record of what worked and what didn’t when making a final decision.</a:t>
            </a:r>
          </a:p>
          <a:p>
            <a:endParaRPr lang="en-US" dirty="0" smtClean="0"/>
          </a:p>
          <a:p>
            <a:r>
              <a:rPr lang="en-US" b="1" dirty="0" smtClean="0"/>
              <a:t>Image</a:t>
            </a:r>
            <a:r>
              <a:rPr lang="en-US" dirty="0" smtClean="0"/>
              <a:t>: </a:t>
            </a:r>
            <a:r>
              <a:rPr lang="en-US" dirty="0" err="1" smtClean="0"/>
              <a:t>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13</a:t>
            </a:fld>
            <a:endParaRPr lang="en-US"/>
          </a:p>
        </p:txBody>
      </p:sp>
    </p:spTree>
    <p:extLst>
      <p:ext uri="{BB962C8B-B14F-4D97-AF65-F5344CB8AC3E}">
        <p14:creationId xmlns:p14="http://schemas.microsoft.com/office/powerpoint/2010/main" val="1734772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Next let’s talk about markets. If you can’t sell the new crop you’re considering – or use it on farm - you probably shouldn’t grow it! </a:t>
            </a:r>
          </a:p>
          <a:p>
            <a:endParaRPr lang="en-US" dirty="0" smtClean="0"/>
          </a:p>
          <a:p>
            <a:r>
              <a:rPr lang="en-US" b="1" dirty="0" smtClean="0"/>
              <a:t>Image</a:t>
            </a:r>
            <a:r>
              <a:rPr lang="en-US" dirty="0" smtClean="0"/>
              <a:t>: David L. Hansen,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14</a:t>
            </a:fld>
            <a:endParaRPr lang="en-US" dirty="0"/>
          </a:p>
        </p:txBody>
      </p:sp>
    </p:spTree>
    <p:extLst>
      <p:ext uri="{BB962C8B-B14F-4D97-AF65-F5344CB8AC3E}">
        <p14:creationId xmlns:p14="http://schemas.microsoft.com/office/powerpoint/2010/main" val="2510302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a:t>
            </a:r>
            <a:r>
              <a:rPr lang="en-US" baseline="0" dirty="0" smtClean="0"/>
              <a:t>: As you might imagine, markets for some crops are quite small. (See the Marketing module for our discussion of liquidity). Therefore finding buyers for alternative commodities can be difficult and may not bring much, if any, premium even when certified organic. This is why so many transitioning and newly certified organic farmers consider it challenging to identify markets for rotation crops and small grains. The best way to overcome this hurdle is to spend more time connecting with buyers. You may even uncover an opportunity to supply a new niche market!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Image</a:t>
            </a:r>
            <a:r>
              <a:rPr lang="en-US" baseline="0" dirty="0" smtClean="0"/>
              <a:t>:  Kristine </a:t>
            </a:r>
            <a:r>
              <a:rPr lang="en-US" baseline="0" dirty="0" err="1" smtClean="0"/>
              <a:t>Moncada</a:t>
            </a:r>
            <a:r>
              <a:rPr lang="en-US" baseline="0" dirty="0" smtClean="0"/>
              <a:t>, University of Minnesota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15</a:t>
            </a:fld>
            <a:endParaRPr lang="en-US"/>
          </a:p>
        </p:txBody>
      </p:sp>
    </p:spTree>
    <p:extLst>
      <p:ext uri="{BB962C8B-B14F-4D97-AF65-F5344CB8AC3E}">
        <p14:creationId xmlns:p14="http://schemas.microsoft.com/office/powerpoint/2010/main" val="1230627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One of the first things you’ll notice when going organic, is that there are far fewer processing facilities and grain elevators that handle organic products. As a result, finding buyers for transitioning and organic crops – especially small grains, forages, and legumes – can be difficult. Many transitioning and newly certified organic farmers find themselves looking to brokers, specialized marketing groups, farmer cooperatives, and trade shows for help with selling grain and lining up buyers. Some farmers are beginning to participate in emerging electronic auctions, like the one operated by </a:t>
            </a:r>
            <a:r>
              <a:rPr lang="en-US" dirty="0" err="1" smtClean="0"/>
              <a:t>Mercaris</a:t>
            </a:r>
            <a:r>
              <a:rPr lang="en-US" dirty="0" smtClean="0"/>
              <a:t>, to market their rotation crops. </a:t>
            </a:r>
          </a:p>
          <a:p>
            <a:endParaRPr lang="en-US" dirty="0" smtClean="0"/>
          </a:p>
          <a:p>
            <a:r>
              <a:rPr lang="en-US" b="1" dirty="0" smtClean="0"/>
              <a:t>Image</a:t>
            </a:r>
            <a:r>
              <a:rPr lang="en-US" dirty="0" smtClean="0"/>
              <a:t>: </a:t>
            </a:r>
            <a:r>
              <a:rPr lang="en-US" dirty="0" err="1" smtClean="0"/>
              <a:t>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16</a:t>
            </a:fld>
            <a:endParaRPr lang="en-US"/>
          </a:p>
        </p:txBody>
      </p:sp>
    </p:spTree>
    <p:extLst>
      <p:ext uri="{BB962C8B-B14F-4D97-AF65-F5344CB8AC3E}">
        <p14:creationId xmlns:p14="http://schemas.microsoft.com/office/powerpoint/2010/main" val="4244350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One of the best ways to identify organic buyers is by visiting trade shows in your state or region. Trade shows, usually held in conjunction with skill-building workshops and other conference events, are well attended by organic buyers who sometimes offer contracts for transitional and/or non-GMO grain in addition to forward contracts for organic grains and oilseeds. We’ve listed a few of the more well-known conferences in the Upper Midwest here and strongly suggest attending one or more shows as you explore transitional and organic markets. </a:t>
            </a:r>
          </a:p>
          <a:p>
            <a:endParaRPr lang="en-US" dirty="0" smtClean="0"/>
          </a:p>
          <a:p>
            <a:r>
              <a:rPr lang="en-US" b="1" dirty="0" smtClean="0"/>
              <a:t>Image</a:t>
            </a:r>
            <a:r>
              <a:rPr lang="en-US" dirty="0" smtClean="0"/>
              <a:t>: Midwest</a:t>
            </a:r>
            <a:r>
              <a:rPr lang="en-US" baseline="0" dirty="0" smtClean="0"/>
              <a:t> Organic and Sustainable Education Service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17</a:t>
            </a:fld>
            <a:endParaRPr lang="en-US"/>
          </a:p>
        </p:txBody>
      </p:sp>
    </p:spTree>
    <p:extLst>
      <p:ext uri="{BB962C8B-B14F-4D97-AF65-F5344CB8AC3E}">
        <p14:creationId xmlns:p14="http://schemas.microsoft.com/office/powerpoint/2010/main" val="226300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When talking with buyers about a new crop, you’ll want to ask four basic questions: 1) Do you offer contracts or buy cash only? (If you are unfamiliar with these options, see our Marketing module). Next, be sure to ask what price the buyer is offering and how many bushels or tons they might be interested in purchasing. You’ll need to know this information when considering how much to plant. Finally, ask when the buyer might take delivery. In other words, will you be expected to store the crop after harvest? All of this information is needed to explore the financial feasibility of your new crop. </a:t>
            </a:r>
          </a:p>
          <a:p>
            <a:endParaRPr lang="en-US" dirty="0" smtClean="0"/>
          </a:p>
          <a:p>
            <a:r>
              <a:rPr lang="en-US" b="1" dirty="0" smtClean="0"/>
              <a:t>Image</a:t>
            </a:r>
            <a:r>
              <a:rPr lang="en-US" dirty="0" smtClean="0"/>
              <a:t>: </a:t>
            </a:r>
            <a:r>
              <a:rPr lang="en-US" dirty="0" err="1" smtClean="0"/>
              <a:t>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18</a:t>
            </a:fld>
            <a:endParaRPr lang="en-US"/>
          </a:p>
        </p:txBody>
      </p:sp>
    </p:spTree>
    <p:extLst>
      <p:ext uri="{BB962C8B-B14F-4D97-AF65-F5344CB8AC3E}">
        <p14:creationId xmlns:p14="http://schemas.microsoft.com/office/powerpoint/2010/main" val="115083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a:t>
            </a:r>
            <a:r>
              <a:rPr lang="en-US" baseline="0" dirty="0" smtClean="0"/>
              <a:t>: After doing some market research, you should be able to judge whether there’s a viable market for your new crop. If the answer is “yes,” put your new crop through one last important feasibility test. Explore your finances and examine enterprise budgets.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Image</a:t>
            </a:r>
            <a:r>
              <a:rPr lang="en-US" baseline="0" dirty="0" smtClean="0"/>
              <a:t>: Sean McGuire, gratisography.com</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19</a:t>
            </a:fld>
            <a:endParaRPr lang="en-US"/>
          </a:p>
        </p:txBody>
      </p:sp>
    </p:spTree>
    <p:extLst>
      <p:ext uri="{BB962C8B-B14F-4D97-AF65-F5344CB8AC3E}">
        <p14:creationId xmlns:p14="http://schemas.microsoft.com/office/powerpoint/2010/main" val="3093938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Organic certification rules require that organic farmers plant a rotation of crops to replenish their soil and build organic matter. How do you know which crop or rotation of crops are good for your farm and your business? In this module we’ll offer a few tips on how best to evaluate new rotation crops by looking at soils and climate, market, and finance conditions. 
</a:t>
            </a:r>
            <a:r>
              <a:rPr lang="en-US" b="1" dirty="0" smtClean="0"/>
              <a:t>Image</a:t>
            </a:r>
            <a:r>
              <a:rPr lang="en-US" dirty="0" smtClean="0"/>
              <a:t>: David L. Hansen,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a:t>
            </a:fld>
            <a:endParaRPr lang="en-US" dirty="0"/>
          </a:p>
        </p:txBody>
      </p:sp>
    </p:spTree>
    <p:extLst>
      <p:ext uri="{BB962C8B-B14F-4D97-AF65-F5344CB8AC3E}">
        <p14:creationId xmlns:p14="http://schemas.microsoft.com/office/powerpoint/2010/main" val="77790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this next section we’ll take a look at how to develop an enterprise budget for your new crop and calculate potential profit. After all, farmers, like most business owners, can’t afford to lose money. Even if planting a crop purely for it’s soil building capacity, your goals should include breaking even on that enterprise.
</a:t>
            </a:r>
            <a:r>
              <a:rPr lang="en-US" b="1" dirty="0" smtClean="0"/>
              <a:t>Image</a:t>
            </a:r>
            <a:r>
              <a:rPr lang="en-US" dirty="0" smtClean="0"/>
              <a:t>: David L. Hansen,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20</a:t>
            </a:fld>
            <a:endParaRPr lang="en-US" dirty="0"/>
          </a:p>
        </p:txBody>
      </p:sp>
    </p:spTree>
    <p:extLst>
      <p:ext uri="{BB962C8B-B14F-4D97-AF65-F5344CB8AC3E}">
        <p14:creationId xmlns:p14="http://schemas.microsoft.com/office/powerpoint/2010/main" val="3629792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aseline="0" dirty="0" smtClean="0"/>
              <a:t>: An enterprise budget can help you determine whether or not your new crop will turn a profit, break even, or lose money. An enterprise budget lists your income and expenses. Your profit or loss is simply calculated by subtracting direct and overhead expenses from gross income. Let’s take a closer look at how the enterprise budget works using an example.</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21</a:t>
            </a:fld>
            <a:endParaRPr lang="en-US"/>
          </a:p>
        </p:txBody>
      </p:sp>
    </p:spTree>
    <p:extLst>
      <p:ext uri="{BB962C8B-B14F-4D97-AF65-F5344CB8AC3E}">
        <p14:creationId xmlns:p14="http://schemas.microsoft.com/office/powerpoint/2010/main" val="3093938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For our example we will calculate the income potential of organic oats. We begin by calculating total crop return per acre - by multiplying expected yield by expected value. In this case, the expected organic oat yield is 47.75 bushels per acre. The expected value is $6.33 per bushel. Multiplying these together produces a gross return of $302.26 per acre. Next, we add in any additional income such as government payments and crop insurance which, in this example, is equal to $44.87. Adding crop returns and other income together, we arrive at gross income per acre which is equal to $347.13. 
</a:t>
            </a:r>
            <a:r>
              <a:rPr lang="en-US" b="1" dirty="0" smtClean="0"/>
              <a:t>Image</a:t>
            </a:r>
            <a:r>
              <a:rPr lang="en-US" dirty="0" smtClean="0"/>
              <a:t>:</a:t>
            </a:r>
            <a:r>
              <a:rPr lang="en-US" baseline="0" dirty="0" smtClean="0"/>
              <a:t> </a:t>
            </a:r>
            <a:r>
              <a:rPr lang="en-US" baseline="0" dirty="0" err="1" smtClean="0"/>
              <a:t>Pixabay</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22</a:t>
            </a:fld>
            <a:endParaRPr lang="en-US"/>
          </a:p>
        </p:txBody>
      </p:sp>
    </p:spTree>
    <p:extLst>
      <p:ext uri="{BB962C8B-B14F-4D97-AF65-F5344CB8AC3E}">
        <p14:creationId xmlns:p14="http://schemas.microsoft.com/office/powerpoint/2010/main" val="3093938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Next, draft a list of all input expenses – the direct or variable costs associated with growing your new crop. In this example, notice that we’ve included obvious costs such as seed, fertilizer, fuel and oil, land rent, and hired labor. However, don’t forget to include the costs associated with organic certification fees and hauling and trucking – these could be more than you’re used to with conventional crops. When added together, total direct costs per acre equal $212.27. 
</a:t>
            </a:r>
            <a:r>
              <a:rPr lang="en-US" b="1" dirty="0" smtClean="0"/>
              <a:t>Image</a:t>
            </a:r>
            <a:r>
              <a:rPr lang="en-US" dirty="0" smtClean="0"/>
              <a:t>:</a:t>
            </a:r>
            <a:r>
              <a:rPr lang="en-US" baseline="0" dirty="0" smtClean="0"/>
              <a:t> </a:t>
            </a:r>
            <a:r>
              <a:rPr lang="en-US" baseline="0" dirty="0" err="1" smtClean="0"/>
              <a:t>Pixabay</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23</a:t>
            </a:fld>
            <a:endParaRPr lang="en-US"/>
          </a:p>
        </p:txBody>
      </p:sp>
    </p:spTree>
    <p:extLst>
      <p:ext uri="{BB962C8B-B14F-4D97-AF65-F5344CB8AC3E}">
        <p14:creationId xmlns:p14="http://schemas.microsoft.com/office/powerpoint/2010/main" val="3093938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a:t>
            </a:r>
            <a:r>
              <a:rPr lang="en-US" baseline="0" dirty="0" smtClean="0"/>
              <a:t> </a:t>
            </a:r>
            <a:r>
              <a:rPr lang="en-US" dirty="0" smtClean="0"/>
              <a:t>Finally, you’ll want to factor in overhead costs to get an accurate estimate of new crop returns. Overhead costs are those expenses incurred, such as farm insurance and property taxes, regardless of whether you take on a new crop. Overhead expenses are distributed proportionately across all crop enterprises. In the example here, overhead expenses total $131.55 per acre. </a:t>
            </a:r>
          </a:p>
          <a:p>
            <a:r>
              <a:rPr lang="en-US" dirty="0" smtClean="0"/>
              <a:t>
</a:t>
            </a:r>
            <a:r>
              <a:rPr lang="en-US" b="1" dirty="0" smtClean="0"/>
              <a:t>Image</a:t>
            </a:r>
            <a:r>
              <a:rPr lang="en-US" dirty="0" smtClean="0"/>
              <a:t>:</a:t>
            </a:r>
            <a:r>
              <a:rPr lang="en-US" baseline="0" dirty="0" smtClean="0"/>
              <a:t> </a:t>
            </a:r>
            <a:r>
              <a:rPr lang="en-US" baseline="0" dirty="0" err="1" smtClean="0"/>
              <a:t>Pixabay</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24</a:t>
            </a:fld>
            <a:endParaRPr lang="en-US"/>
          </a:p>
        </p:txBody>
      </p:sp>
    </p:spTree>
    <p:extLst>
      <p:ext uri="{BB962C8B-B14F-4D97-AF65-F5344CB8AC3E}">
        <p14:creationId xmlns:p14="http://schemas.microsoft.com/office/powerpoint/2010/main" val="3093938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aseline="0" dirty="0" smtClean="0"/>
              <a:t>: We subtract these direct and overhead expenses from gross income to arrive at “net returns per acre” equal to $3.31.</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25</a:t>
            </a:fld>
            <a:endParaRPr lang="en-US"/>
          </a:p>
        </p:txBody>
      </p:sp>
    </p:spTree>
    <p:extLst>
      <p:ext uri="{BB962C8B-B14F-4D97-AF65-F5344CB8AC3E}">
        <p14:creationId xmlns:p14="http://schemas.microsoft.com/office/powerpoint/2010/main" val="2286028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aseline="0" dirty="0" smtClean="0"/>
              <a:t>: Many small grain crops, like oats, are not big money makers even when organic premiums are factored in. Others, however, do quite well depending on market conditions. The chart here shows average net returns for organic rotation crops as reported during the years of 2012-2015 by Midwest farmers and recorded in the Center for Farm Financial Management’s FINBIN database. Given the range of returns, it’s important to crunch numbers and explore the profit potential of various new crops before making your final planting decisions.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26</a:t>
            </a:fld>
            <a:endParaRPr lang="en-US"/>
          </a:p>
        </p:txBody>
      </p:sp>
    </p:spTree>
    <p:extLst>
      <p:ext uri="{BB962C8B-B14F-4D97-AF65-F5344CB8AC3E}">
        <p14:creationId xmlns:p14="http://schemas.microsoft.com/office/powerpoint/2010/main" val="4244350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aseline="0" dirty="0" smtClean="0"/>
              <a:t>: If you’re growing a crop you haven’t grown before, you’ll be relying on information from other farmers and buyers for input expense, yield, and price information. Another information source is the Center for Farm Financial Management’s FINBIN database, as mentioned in the previous slide. FINBIN aggregates actual financial data from thousands of farms in the Upper Midwest identified as conventional, transitional, and organic. This is a great place to start if you are looking for average input expenses, yields, market prices, and net returns for a large variety of Midwest grains, forages, oilseeds, and vegetables.
</a:t>
            </a:r>
            <a:r>
              <a:rPr lang="en-US" b="1" baseline="0" dirty="0" smtClean="0"/>
              <a:t>Image</a:t>
            </a:r>
            <a:r>
              <a:rPr lang="en-US" baseline="0" dirty="0" smtClean="0"/>
              <a:t>: finbin.umn.edu</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27</a:t>
            </a:fld>
            <a:endParaRPr lang="en-US"/>
          </a:p>
        </p:txBody>
      </p:sp>
    </p:spTree>
    <p:extLst>
      <p:ext uri="{BB962C8B-B14F-4D97-AF65-F5344CB8AC3E}">
        <p14:creationId xmlns:p14="http://schemas.microsoft.com/office/powerpoint/2010/main" val="4244350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 will cover a few other important things to consider when marketing a new crop. 
</a:t>
            </a:r>
            <a:r>
              <a:rPr lang="en-US" b="1" dirty="0" smtClean="0"/>
              <a:t>Image</a:t>
            </a:r>
            <a:r>
              <a:rPr lang="en-US" dirty="0" smtClean="0"/>
              <a:t>: David L. Hansen,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28</a:t>
            </a:fld>
            <a:endParaRPr lang="en-US" dirty="0"/>
          </a:p>
        </p:txBody>
      </p:sp>
    </p:spTree>
    <p:extLst>
      <p:ext uri="{BB962C8B-B14F-4D97-AF65-F5344CB8AC3E}">
        <p14:creationId xmlns:p14="http://schemas.microsoft.com/office/powerpoint/2010/main" val="66435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When developing an enterprise budget, pay close attention to new costs you may incur. Many farmers require new investments when transitioning and/or diversifying crop enterprises. A recent survey of Minnesota farmers found that 74 percent purchased new equipment and 28 percent hired custom services when first transitioning to organic. Talk with an extension educator and other farmers to learn more about what may be needed to plant your new crop, manage weeds, and harvest. You will also want to explore whether or not additional storage capacity is required when growing a new crop.
</a:t>
            </a:r>
            <a:r>
              <a:rPr lang="en-US" b="1" dirty="0" smtClean="0"/>
              <a:t>Image</a:t>
            </a:r>
            <a:r>
              <a:rPr lang="en-US" dirty="0" smtClean="0"/>
              <a:t>: Carmen </a:t>
            </a:r>
            <a:r>
              <a:rPr lang="en-US"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29</a:t>
            </a:fld>
            <a:endParaRPr lang="en-US"/>
          </a:p>
        </p:txBody>
      </p:sp>
    </p:spTree>
    <p:extLst>
      <p:ext uri="{BB962C8B-B14F-4D97-AF65-F5344CB8AC3E}">
        <p14:creationId xmlns:p14="http://schemas.microsoft.com/office/powerpoint/2010/main" val="4244350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What will you include in your organic rotation? Organic rotations are more diverse and include other crops in addition to corn and soybean.  If coming from a conventional corn-soybean rotation, you may be unfamiliar with crops such as small grains, legumes, and forages. You may need to start growing a crop that is new to you. For the purposes of this module, we are calling crops that are new to you a “new crop”.  
</a:t>
            </a:r>
            <a:r>
              <a:rPr lang="en-US" b="1" dirty="0" smtClean="0"/>
              <a:t>Image</a:t>
            </a:r>
            <a:r>
              <a:rPr lang="en-US" dirty="0" smtClean="0"/>
              <a:t>:</a:t>
            </a:r>
            <a:r>
              <a:rPr lang="en-US" baseline="0" dirty="0" smtClean="0"/>
              <a:t> University of Minnesota</a:t>
            </a:r>
            <a:r>
              <a:rPr lang="en-US" dirty="0" smtClean="0"/>
              <a:t>
</a:t>
            </a: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3</a:t>
            </a:fld>
            <a:endParaRPr lang="en-US"/>
          </a:p>
        </p:txBody>
      </p:sp>
    </p:spTree>
    <p:extLst>
      <p:ext uri="{BB962C8B-B14F-4D97-AF65-F5344CB8AC3E}">
        <p14:creationId xmlns:p14="http://schemas.microsoft.com/office/powerpoint/2010/main" val="3093938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Similarly, many transitioning farmers observe an increase in labor requirements when first going organic. In fact, in one survey, 34% of Minnesota farmers surveyed reported hiring additional farm labor when transitioning. Why the extra labor? Diversified systems can take more time to manage and organic marketing is typically more time consuming than conventional marketing. Think carefully about potential labor requirements when growing a new crop and, again, account for these in your enterprise budget.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Carmen </a:t>
            </a:r>
            <a:r>
              <a:rPr lang="en-US"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30</a:t>
            </a:fld>
            <a:endParaRPr lang="en-US"/>
          </a:p>
        </p:txBody>
      </p:sp>
    </p:spTree>
    <p:extLst>
      <p:ext uri="{BB962C8B-B14F-4D97-AF65-F5344CB8AC3E}">
        <p14:creationId xmlns:p14="http://schemas.microsoft.com/office/powerpoint/2010/main" val="4244350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Lastly, when developing an enterprise budget for a new or unfamiliar crop, it’s very important to see how net returns hold up when exposed to various risks. Examples of various risks include: changes in interest rates that can affect an operating or intermediate loan for new machinery. Shortages in organic seed that can dramatically affect input costs, and inclement weather that affects yields. Even your own learning curve when planting a crop for the first time is a risk that can affect your net return. 
</a:t>
            </a:r>
            <a:r>
              <a:rPr lang="en-US" b="1" dirty="0" smtClean="0"/>
              <a:t>Image</a:t>
            </a:r>
            <a:r>
              <a:rPr lang="en-US" dirty="0" smtClean="0"/>
              <a:t>: </a:t>
            </a:r>
            <a:r>
              <a:rPr lang="en-US" dirty="0" err="1" smtClean="0"/>
              <a:t>Pixabay</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31</a:t>
            </a:fld>
            <a:endParaRPr lang="en-US"/>
          </a:p>
        </p:txBody>
      </p:sp>
    </p:spTree>
    <p:extLst>
      <p:ext uri="{BB962C8B-B14F-4D97-AF65-F5344CB8AC3E}">
        <p14:creationId xmlns:p14="http://schemas.microsoft.com/office/powerpoint/2010/main" val="1601771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Risk management advisors suggest varying interest rates, individual input expenses, yields, and market prices in your enterprise budget by 5-20% to see how well it performs financially under different conditions. It’s simple and easy to do as shown in the example where we varied each budget item, individually, by 10%. You might be surprised how much a relatively small change can affect the bottom line. How well will your new crop perform financially when exposed to different risks? </a:t>
            </a: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32</a:t>
            </a:fld>
            <a:endParaRPr lang="en-US"/>
          </a:p>
        </p:txBody>
      </p:sp>
    </p:spTree>
    <p:extLst>
      <p:ext uri="{BB962C8B-B14F-4D97-AF65-F5344CB8AC3E}">
        <p14:creationId xmlns:p14="http://schemas.microsoft.com/office/powerpoint/2010/main" val="1646188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Are you ready to grow a new crop? Before you do, make sure you know the answers to the following questions:</a:t>
            </a:r>
            <a:r>
              <a:rPr lang="en-US" baseline="0" dirty="0" smtClean="0"/>
              <a:t> </a:t>
            </a:r>
            <a:r>
              <a:rPr lang="en-US" dirty="0" smtClean="0"/>
              <a:t>Do I have the right growing conditions?</a:t>
            </a:r>
            <a:r>
              <a:rPr lang="en-US" baseline="0" dirty="0" smtClean="0"/>
              <a:t> </a:t>
            </a:r>
            <a:r>
              <a:rPr lang="en-US" dirty="0" smtClean="0"/>
              <a:t>Is there a buyer in the market?</a:t>
            </a:r>
            <a:r>
              <a:rPr lang="en-US" baseline="0" dirty="0" smtClean="0"/>
              <a:t> </a:t>
            </a:r>
            <a:r>
              <a:rPr lang="en-US" dirty="0" smtClean="0"/>
              <a:t>Can I break even or make a profit?</a:t>
            </a:r>
            <a:r>
              <a:rPr lang="en-US" baseline="0" dirty="0" smtClean="0"/>
              <a:t> </a:t>
            </a:r>
            <a:r>
              <a:rPr lang="en-US" dirty="0" smtClean="0"/>
              <a:t>Will my new crop still break-even under different risk conditions?</a:t>
            </a:r>
          </a:p>
          <a:p>
            <a:endParaRPr lang="en-US" dirty="0" smtClean="0"/>
          </a:p>
          <a:p>
            <a:r>
              <a:rPr lang="en-US" b="1" dirty="0" smtClean="0"/>
              <a:t>Image</a:t>
            </a:r>
            <a:r>
              <a:rPr lang="en-US" dirty="0" smtClean="0"/>
              <a:t>: Carmen</a:t>
            </a:r>
            <a:r>
              <a:rPr lang="en-US" baseline="0" dirty="0" smtClean="0"/>
              <a:t> </a:t>
            </a:r>
            <a:r>
              <a:rPr lang="en-US" baseline="0" dirty="0" err="1" smtClean="0"/>
              <a:t>Fernholz</a:t>
            </a: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33</a:t>
            </a:fld>
            <a:endParaRPr lang="en-US"/>
          </a:p>
        </p:txBody>
      </p:sp>
    </p:spTree>
    <p:extLst>
      <p:ext uri="{BB962C8B-B14F-4D97-AF65-F5344CB8AC3E}">
        <p14:creationId xmlns:p14="http://schemas.microsoft.com/office/powerpoint/2010/main" val="3569676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Another way of thinking about and evaluating a new crop is to ask yourself: 1) Do I have the resources needed to grow a new crop? If not, do you have access to financing to purchase needed resources, can you hire them, or arrange to share them with another farmer? Second, ask yourself, “Am I confident that I can grow the new crop?” Did you take your crop for a test run? How did it turn out? Ultimately, you’ll want to ask, will the new crop benefit the farm operation and if so, how? Will you build soil quality? Will you improve finances? </a:t>
            </a:r>
          </a:p>
          <a:p>
            <a:endParaRPr lang="en-US" dirty="0" smtClean="0"/>
          </a:p>
          <a:p>
            <a:r>
              <a:rPr lang="en-US" b="1" dirty="0" smtClean="0"/>
              <a:t>Image</a:t>
            </a:r>
            <a:r>
              <a:rPr lang="en-US" dirty="0" smtClean="0"/>
              <a:t>: Jim </a:t>
            </a:r>
            <a:r>
              <a:rPr lang="en-US" dirty="0" err="1" smtClean="0"/>
              <a:t>Stordahl</a:t>
            </a:r>
            <a:r>
              <a:rPr lang="en-US" dirty="0" smtClean="0"/>
              <a:t>,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34</a:t>
            </a:fld>
            <a:endParaRPr lang="en-US"/>
          </a:p>
        </p:txBody>
      </p:sp>
    </p:spTree>
    <p:extLst>
      <p:ext uri="{BB962C8B-B14F-4D97-AF65-F5344CB8AC3E}">
        <p14:creationId xmlns:p14="http://schemas.microsoft.com/office/powerpoint/2010/main" val="20389461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Good luck with your new crop!</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David L. Hansen, University</a:t>
            </a:r>
            <a:r>
              <a:rPr lang="en-US" baseline="0" dirty="0" smtClean="0"/>
              <a:t> of Minnesota </a:t>
            </a:r>
            <a:r>
              <a:rPr lang="en-US" dirty="0" smtClean="0"/>
              <a:t>(sunflower, flax); Amol </a:t>
            </a:r>
            <a:r>
              <a:rPr lang="en-US" dirty="0" err="1" smtClean="0"/>
              <a:t>Nankar</a:t>
            </a:r>
            <a:r>
              <a:rPr lang="en-US" dirty="0" smtClean="0"/>
              <a:t>,</a:t>
            </a:r>
            <a:r>
              <a:rPr lang="en-US" baseline="0" dirty="0" smtClean="0"/>
              <a:t> </a:t>
            </a:r>
            <a:r>
              <a:rPr lang="en-US" dirty="0" smtClean="0"/>
              <a:t>New Mexico State</a:t>
            </a:r>
            <a:r>
              <a:rPr lang="en-US" baseline="0" dirty="0" smtClean="0"/>
              <a:t> </a:t>
            </a:r>
            <a:r>
              <a:rPr lang="en-US" dirty="0" smtClean="0"/>
              <a:t>University (blue</a:t>
            </a:r>
            <a:r>
              <a:rPr lang="en-US" baseline="0" dirty="0" smtClean="0"/>
              <a:t> corn); Adria Fernandez, University of Minnesota (field pea)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35</a:t>
            </a:fld>
            <a:endParaRPr lang="en-US"/>
          </a:p>
        </p:txBody>
      </p:sp>
    </p:spTree>
    <p:extLst>
      <p:ext uri="{BB962C8B-B14F-4D97-AF65-F5344CB8AC3E}">
        <p14:creationId xmlns:p14="http://schemas.microsoft.com/office/powerpoint/2010/main" val="3714220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We’ve reached the end of our New Crop module.  Don’t forget to watch other modules in our series!</a:t>
            </a:r>
          </a:p>
          <a:p>
            <a:endParaRPr lang="en-US" dirty="0" smtClean="0"/>
          </a:p>
          <a:p>
            <a:r>
              <a:rPr lang="en-US" b="1" dirty="0" smtClean="0"/>
              <a:t>Image</a:t>
            </a:r>
            <a:r>
              <a:rPr lang="en-US" dirty="0" smtClean="0"/>
              <a:t>: David L. Hansen,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36</a:t>
            </a:fld>
            <a:endParaRPr lang="en-US" dirty="0"/>
          </a:p>
        </p:txBody>
      </p:sp>
    </p:spTree>
    <p:extLst>
      <p:ext uri="{BB962C8B-B14F-4D97-AF65-F5344CB8AC3E}">
        <p14:creationId xmlns:p14="http://schemas.microsoft.com/office/powerpoint/2010/main" val="2741022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are some resources we recommend for exploring enterprise budgets and transitioning economics.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37</a:t>
            </a:fld>
            <a:endParaRPr lang="en-US"/>
          </a:p>
        </p:txBody>
      </p:sp>
    </p:spTree>
    <p:extLst>
      <p:ext uri="{BB962C8B-B14F-4D97-AF65-F5344CB8AC3E}">
        <p14:creationId xmlns:p14="http://schemas.microsoft.com/office/powerpoint/2010/main" val="3007095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material is based upon work that is supported by the National Institute of Food and Agriculture.</a:t>
            </a:r>
          </a:p>
          <a:p>
            <a:endParaRPr lang="en-US" dirty="0" smtClean="0"/>
          </a:p>
          <a:p>
            <a:r>
              <a:rPr lang="en-US" b="1" dirty="0" smtClean="0"/>
              <a:t>Image</a:t>
            </a:r>
            <a:r>
              <a:rPr lang="en-US" dirty="0" smtClean="0"/>
              <a:t>: Constance Carlson, University</a:t>
            </a:r>
            <a:r>
              <a:rPr lang="en-US" baseline="0" dirty="0" smtClean="0"/>
              <a:t> of </a:t>
            </a:r>
            <a:r>
              <a:rPr lang="en-US" baseline="0" dirty="0" smtClean="0"/>
              <a:t>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38</a:t>
            </a:fld>
            <a:endParaRPr lang="en-US"/>
          </a:p>
        </p:txBody>
      </p:sp>
    </p:spTree>
    <p:extLst>
      <p:ext uri="{BB962C8B-B14F-4D97-AF65-F5344CB8AC3E}">
        <p14:creationId xmlns:p14="http://schemas.microsoft.com/office/powerpoint/2010/main" val="3464577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Examples of organic crops for the Upper Midwest that may be unfamiliar to you but you may want to consider include wheat, barley, flax, buckwheat, field peas, oats, alfalfa, and sunflowers.  All have different attributes that may make them more suitable for your specific conditions.
</a:t>
            </a:r>
            <a:r>
              <a:rPr lang="en-US" b="1" dirty="0" smtClean="0"/>
              <a:t>Images</a:t>
            </a:r>
            <a:r>
              <a:rPr lang="en-US" dirty="0" smtClean="0"/>
              <a:t>: </a:t>
            </a:r>
            <a:r>
              <a:rPr lang="en-US" dirty="0" err="1" smtClean="0"/>
              <a:t>Pixabay</a:t>
            </a:r>
            <a:r>
              <a:rPr lang="en-US" baseline="0" dirty="0" smtClean="0"/>
              <a:t> (wheat; oats); Adria Fernandez, University of Minnesota (f</a:t>
            </a:r>
            <a:r>
              <a:rPr lang="en-US" dirty="0" smtClean="0"/>
              <a:t>ield pea)</a:t>
            </a: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4</a:t>
            </a:fld>
            <a:endParaRPr lang="en-US"/>
          </a:p>
        </p:txBody>
      </p:sp>
    </p:spTree>
    <p:extLst>
      <p:ext uri="{BB962C8B-B14F-4D97-AF65-F5344CB8AC3E}">
        <p14:creationId xmlns:p14="http://schemas.microsoft.com/office/powerpoint/2010/main" val="3093938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If you are looking for other ideas, try asking other organic farmers in your area about what crops have been successful on their farms. Contact local extension educators and ask for recommendations. You might also consider attending field days and organic conferences that feature new crops and workshops on how to produce them.
</a:t>
            </a:r>
            <a:r>
              <a:rPr lang="en-US" b="1" dirty="0" smtClean="0"/>
              <a:t>Image</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5</a:t>
            </a:fld>
            <a:endParaRPr lang="en-US"/>
          </a:p>
        </p:txBody>
      </p:sp>
    </p:spTree>
    <p:extLst>
      <p:ext uri="{BB962C8B-B14F-4D97-AF65-F5344CB8AC3E}">
        <p14:creationId xmlns:p14="http://schemas.microsoft.com/office/powerpoint/2010/main" val="3143577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Narration</a:t>
            </a:r>
            <a:r>
              <a:rPr lang="en-US" baseline="0" dirty="0" smtClean="0"/>
              <a:t>: If you prefer to learn from your desk, check out other modules in this series that discuss how to raise forages, small grains, and other less commonly-grown crops.</a:t>
            </a:r>
          </a:p>
          <a:p>
            <a:endParaRPr lang="en-US" baseline="0" dirty="0" smtClean="0"/>
          </a:p>
          <a:p>
            <a:r>
              <a:rPr lang="en-US" b="1" baseline="0" dirty="0" smtClean="0"/>
              <a:t>Image</a:t>
            </a:r>
            <a:r>
              <a:rPr lang="en-US" baseline="0" dirty="0" smtClean="0"/>
              <a:t>: Clipartfest.com</a:t>
            </a:r>
          </a:p>
        </p:txBody>
      </p:sp>
      <p:sp>
        <p:nvSpPr>
          <p:cNvPr id="4" name="Slide Number Placeholder 3"/>
          <p:cNvSpPr>
            <a:spLocks noGrp="1"/>
          </p:cNvSpPr>
          <p:nvPr>
            <p:ph type="sldNum" sz="quarter" idx="10"/>
          </p:nvPr>
        </p:nvSpPr>
        <p:spPr/>
        <p:txBody>
          <a:bodyPr/>
          <a:lstStyle/>
          <a:p>
            <a:fld id="{C1608847-16BB-4EEE-A0D2-583A44F23D8A}" type="slidenum">
              <a:rPr lang="en-US" smtClean="0"/>
              <a:pPr/>
              <a:t>6</a:t>
            </a:fld>
            <a:endParaRPr lang="en-US"/>
          </a:p>
        </p:txBody>
      </p:sp>
    </p:spTree>
    <p:extLst>
      <p:ext uri="{BB962C8B-B14F-4D97-AF65-F5344CB8AC3E}">
        <p14:creationId xmlns:p14="http://schemas.microsoft.com/office/powerpoint/2010/main" val="3093938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Once you’ve identified a new crop or two, you’ll need to evaluate whether or not each is good fit for your farm. This can be a difficult question to answer. It’s not always easy to find crops that equally satisfy your agronomic needs, market needs, and financial needs. You will need to consider all three when exploring new crops.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Clipartkid.com</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7</a:t>
            </a:fld>
            <a:endParaRPr lang="en-US"/>
          </a:p>
        </p:txBody>
      </p:sp>
    </p:spTree>
    <p:extLst>
      <p:ext uri="{BB962C8B-B14F-4D97-AF65-F5344CB8AC3E}">
        <p14:creationId xmlns:p14="http://schemas.microsoft.com/office/powerpoint/2010/main" val="3093938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Let’s begin with agronomic questions – specifically those that concern your current rotation, soil and climate conditions.</a:t>
            </a:r>
          </a:p>
          <a:p>
            <a:endParaRPr lang="en-US" dirty="0" smtClean="0"/>
          </a:p>
          <a:p>
            <a:r>
              <a:rPr lang="en-US" b="1" dirty="0" smtClean="0"/>
              <a:t>Image</a:t>
            </a:r>
            <a:r>
              <a:rPr lang="en-US" dirty="0" smtClean="0"/>
              <a:t>: David L. Hansen,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8</a:t>
            </a:fld>
            <a:endParaRPr lang="en-US" dirty="0"/>
          </a:p>
        </p:txBody>
      </p:sp>
    </p:spTree>
    <p:extLst>
      <p:ext uri="{BB962C8B-B14F-4D97-AF65-F5344CB8AC3E}">
        <p14:creationId xmlns:p14="http://schemas.microsoft.com/office/powerpoint/2010/main" val="2912012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Narration</a:t>
            </a:r>
            <a:r>
              <a:rPr lang="en-US" dirty="0" smtClean="0"/>
              <a:t>: What new crops might work best in your rotation?  For a corn-and-soybean rotation, a legume such as alfalfa may provide additional benefits such as fixing nitrogen and crops such as a small grain or alfalfa can function to suppress weeds.  For more information on choosing rotations and NOP rules on rotations, please watch the Rotation module.  
</a:t>
            </a:r>
            <a:r>
              <a:rPr lang="en-US" b="1" dirty="0" smtClean="0"/>
              <a:t>Image</a:t>
            </a:r>
            <a:r>
              <a:rPr lang="en-US" dirty="0" smtClean="0"/>
              <a:t>: David L. Hansen,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9</a:t>
            </a:fld>
            <a:endParaRPr lang="en-US"/>
          </a:p>
        </p:txBody>
      </p:sp>
    </p:spTree>
    <p:extLst>
      <p:ext uri="{BB962C8B-B14F-4D97-AF65-F5344CB8AC3E}">
        <p14:creationId xmlns:p14="http://schemas.microsoft.com/office/powerpoint/2010/main" val="40250395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slideMaster" Target="../slideMasters/slideMaster1.xml"/><Relationship Id="rId4" Type="http://schemas.openxmlformats.org/officeDocument/2006/relationships/tags" Target="../tags/tag2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rgbClr val="8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29937961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22880711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19575731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2092752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8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9526499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4"/>
            </p:custDataLst>
          </p:nvPr>
        </p:nvSpPr>
        <p:spPr/>
        <p:txBody>
          <a:bodyPr/>
          <a:lstStyle/>
          <a:p>
            <a:fld id="{5D7A4A43-55BD-44EB-9729-49601AE8D0BD}" type="datetimeFigureOut">
              <a:rPr lang="en-US" smtClean="0"/>
              <a:pPr/>
              <a:t>6/26/2018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42157340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7A4A43-55BD-44EB-9729-49601AE8D0BD}" type="datetimeFigureOut">
              <a:rPr lang="en-US" smtClean="0"/>
              <a:pPr/>
              <a:t>6/26/2018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6476718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2"/>
            </p:custDataLst>
          </p:nvPr>
        </p:nvSpPr>
        <p:spPr/>
        <p:txBody>
          <a:bodyPr/>
          <a:lstStyle/>
          <a:p>
            <a:fld id="{5D7A4A43-55BD-44EB-9729-49601AE8D0BD}" type="datetimeFigureOut">
              <a:rPr lang="en-US" smtClean="0"/>
              <a:pPr/>
              <a:t>6/26/2018</a:t>
            </a:fld>
            <a:endParaRPr lang="en-US"/>
          </a:p>
        </p:txBody>
      </p:sp>
      <p:sp>
        <p:nvSpPr>
          <p:cNvPr id="4" name="Footer Placeholder 3"/>
          <p:cNvSpPr>
            <a:spLocks noGrp="1"/>
          </p:cNvSpPr>
          <p:nvPr>
            <p:ph type="ftr" sz="quarter" idx="11"/>
            <p:custDataLst>
              <p:tags r:id="rId3"/>
            </p:custDataLst>
          </p:nvPr>
        </p:nvSpPr>
        <p:spPr/>
        <p:txBody>
          <a:bodyPr/>
          <a:lstStyle/>
          <a:p>
            <a:endParaRPr lang="en-US"/>
          </a:p>
        </p:txBody>
      </p:sp>
      <p:sp>
        <p:nvSpPr>
          <p:cNvPr id="5" name="Slide Number Placeholder 4"/>
          <p:cNvSpPr>
            <a:spLocks noGrp="1"/>
          </p:cNvSpPr>
          <p:nvPr>
            <p:ph type="sldNum" sz="quarter" idx="12"/>
            <p:custDataLst>
              <p:tags r:id="rId4"/>
            </p:custDataLst>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41260483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A4A43-55BD-44EB-9729-49601AE8D0BD}" type="datetimeFigureOut">
              <a:rPr lang="en-US" smtClean="0"/>
              <a:pPr/>
              <a:t>6/26/2018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21466951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pPr/>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39547150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pPr/>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39450624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custDataLst>
              <p:tags r:id="rId14"/>
            </p:custDataLst>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A4A43-55BD-44EB-9729-49601AE8D0BD}" type="datetimeFigureOut">
              <a:rPr lang="en-US" smtClean="0"/>
              <a:pPr/>
              <a:t>6/26/2018</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21DD-04FE-4E03-8962-3AD9D6A28477}" type="slidenum">
              <a:rPr lang="en-US" smtClean="0"/>
              <a:pPr/>
              <a:t>‹#›</a:t>
            </a:fld>
            <a:endParaRPr lang="en-US"/>
          </a:p>
        </p:txBody>
      </p:sp>
    </p:spTree>
    <p:extLst>
      <p:ext uri="{BB962C8B-B14F-4D97-AF65-F5344CB8AC3E}">
        <p14:creationId xmlns:p14="http://schemas.microsoft.com/office/powerpoint/2010/main" val="407582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2.jpe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3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1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tags" Target="../tags/tag66.xml"/><Relationship Id="rId7" Type="http://schemas.openxmlformats.org/officeDocument/2006/relationships/image" Target="../media/image13.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67.xml"/></Relationships>
</file>

<file path=ppt/slides/_rels/slide12.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14.jpe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73.xml"/><Relationship Id="rId7" Type="http://schemas.microsoft.com/office/2007/relationships/hdphoto" Target="../media/hdphoto1.wdp"/><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15.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3.png"/><Relationship Id="rId5" Type="http://schemas.openxmlformats.org/officeDocument/2006/relationships/notesSlide" Target="../notesSlides/notesSlide14.xml"/><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79.xml"/><Relationship Id="rId7" Type="http://schemas.openxmlformats.org/officeDocument/2006/relationships/image" Target="../media/image16.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tags" Target="../tags/tag80.xml"/></Relationships>
</file>

<file path=ppt/slides/_rels/slide16.xml.rels><?xml version="1.0" encoding="UTF-8" standalone="yes"?>
<Relationships xmlns="http://schemas.openxmlformats.org/package/2006/relationships"><Relationship Id="rId8" Type="http://schemas.openxmlformats.org/officeDocument/2006/relationships/hyperlink" Target="https://mercaris.com/" TargetMode="External"/><Relationship Id="rId3" Type="http://schemas.openxmlformats.org/officeDocument/2006/relationships/tags" Target="../tags/tag83.xml"/><Relationship Id="rId7" Type="http://schemas.openxmlformats.org/officeDocument/2006/relationships/notesSlide" Target="../notesSlides/notesSlide16.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slideLayout" Target="../slideLayouts/slideLayout2.xml"/><Relationship Id="rId5" Type="http://schemas.openxmlformats.org/officeDocument/2006/relationships/tags" Target="../tags/tag85.xml"/><Relationship Id="rId4" Type="http://schemas.openxmlformats.org/officeDocument/2006/relationships/tags" Target="../tags/tag84.xml"/><Relationship Id="rId9"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tags" Target="../tags/tag88.xml"/><Relationship Id="rId7" Type="http://schemas.openxmlformats.org/officeDocument/2006/relationships/image" Target="../media/image18.jpe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tags" Target="../tags/tag89.xml"/></Relationships>
</file>

<file path=ppt/slides/_rels/slide18.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19.png"/><Relationship Id="rId5" Type="http://schemas.openxmlformats.org/officeDocument/2006/relationships/notesSlide" Target="../notesSlides/notesSlide18.xml"/><Relationship Id="rId4"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20.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3.png"/><Relationship Id="rId5" Type="http://schemas.openxmlformats.org/officeDocument/2006/relationships/notesSlide" Target="../notesSlides/notesSlide20.xml"/><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tags" Target="../tags/tag105.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21.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2.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10.xml"/><Relationship Id="rId7" Type="http://schemas.openxmlformats.org/officeDocument/2006/relationships/tags" Target="../tags/tag114.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11" Type="http://schemas.microsoft.com/office/2007/relationships/hdphoto" Target="../media/hdphoto3.wdp"/><Relationship Id="rId5" Type="http://schemas.openxmlformats.org/officeDocument/2006/relationships/tags" Target="../tags/tag112.xml"/><Relationship Id="rId10" Type="http://schemas.openxmlformats.org/officeDocument/2006/relationships/image" Target="../media/image21.png"/><Relationship Id="rId4" Type="http://schemas.openxmlformats.org/officeDocument/2006/relationships/tags" Target="../tags/tag111.xml"/><Relationship Id="rId9"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17.xml"/><Relationship Id="rId7" Type="http://schemas.openxmlformats.org/officeDocument/2006/relationships/slideLayout" Target="../slideLayouts/slideLayout2.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tags" Target="../tags/tag120.xml"/><Relationship Id="rId5" Type="http://schemas.openxmlformats.org/officeDocument/2006/relationships/tags" Target="../tags/tag119.xml"/><Relationship Id="rId10" Type="http://schemas.microsoft.com/office/2007/relationships/hdphoto" Target="../media/hdphoto3.wdp"/><Relationship Id="rId4" Type="http://schemas.openxmlformats.org/officeDocument/2006/relationships/tags" Target="../tags/tag118.xml"/><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openxmlformats.org/officeDocument/2006/relationships/tags" Target="../tags/tag123.xml"/><Relationship Id="rId7" Type="http://schemas.openxmlformats.org/officeDocument/2006/relationships/slideLayout" Target="../slideLayouts/slideLayout2.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6.xml"/><Relationship Id="rId5" Type="http://schemas.openxmlformats.org/officeDocument/2006/relationships/tags" Target="../tags/tag125.xml"/><Relationship Id="rId10" Type="http://schemas.microsoft.com/office/2007/relationships/hdphoto" Target="../media/hdphoto3.wdp"/><Relationship Id="rId4" Type="http://schemas.openxmlformats.org/officeDocument/2006/relationships/tags" Target="../tags/tag124.xml"/><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tags" Target="../tags/tag134.xml"/><Relationship Id="rId13" Type="http://schemas.openxmlformats.org/officeDocument/2006/relationships/notesSlide" Target="../notesSlides/notesSlide25.xml"/><Relationship Id="rId3" Type="http://schemas.openxmlformats.org/officeDocument/2006/relationships/tags" Target="../tags/tag129.xml"/><Relationship Id="rId7" Type="http://schemas.openxmlformats.org/officeDocument/2006/relationships/tags" Target="../tags/tag133.xml"/><Relationship Id="rId12" Type="http://schemas.openxmlformats.org/officeDocument/2006/relationships/slideLayout" Target="../slideLayouts/slideLayout2.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11" Type="http://schemas.openxmlformats.org/officeDocument/2006/relationships/tags" Target="../tags/tag137.xml"/><Relationship Id="rId5" Type="http://schemas.openxmlformats.org/officeDocument/2006/relationships/tags" Target="../tags/tag131.xml"/><Relationship Id="rId10" Type="http://schemas.openxmlformats.org/officeDocument/2006/relationships/tags" Target="../tags/tag136.xml"/><Relationship Id="rId4" Type="http://schemas.openxmlformats.org/officeDocument/2006/relationships/tags" Target="../tags/tag130.xml"/><Relationship Id="rId9" Type="http://schemas.openxmlformats.org/officeDocument/2006/relationships/tags" Target="../tags/tag135.xml"/></Relationships>
</file>

<file path=ppt/slides/_rels/slide26.xml.rels><?xml version="1.0" encoding="UTF-8" standalone="yes"?>
<Relationships xmlns="http://schemas.openxmlformats.org/package/2006/relationships"><Relationship Id="rId3" Type="http://schemas.openxmlformats.org/officeDocument/2006/relationships/tags" Target="../tags/tag140.xml"/><Relationship Id="rId7" Type="http://schemas.openxmlformats.org/officeDocument/2006/relationships/notesSlide" Target="../notesSlides/notesSlide26.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slideLayout" Target="../slideLayouts/slideLayout2.xml"/><Relationship Id="rId5" Type="http://schemas.openxmlformats.org/officeDocument/2006/relationships/tags" Target="../tags/tag142.xml"/><Relationship Id="rId4" Type="http://schemas.openxmlformats.org/officeDocument/2006/relationships/tags" Target="../tags/tag141.xml"/></Relationships>
</file>

<file path=ppt/slides/_rels/slide27.xml.rels><?xml version="1.0" encoding="UTF-8" standalone="yes"?>
<Relationships xmlns="http://schemas.openxmlformats.org/package/2006/relationships"><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image" Target="../media/image22.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3.png"/><Relationship Id="rId5" Type="http://schemas.openxmlformats.org/officeDocument/2006/relationships/notesSlide" Target="../notesSlides/notesSlide28.xml"/><Relationship Id="rId4"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hyperlink" Target="http://eorganic.info/toolsfortransition" TargetMode="External"/><Relationship Id="rId3" Type="http://schemas.openxmlformats.org/officeDocument/2006/relationships/tags" Target="../tags/tag151.xml"/><Relationship Id="rId7" Type="http://schemas.openxmlformats.org/officeDocument/2006/relationships/image" Target="../media/image23.jpe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tags" Target="../tags/tag152.xml"/></Relationships>
</file>

<file path=ppt/slides/_rels/slide3.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4.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eorganic.info/toolsfortransition" TargetMode="External"/><Relationship Id="rId3" Type="http://schemas.openxmlformats.org/officeDocument/2006/relationships/tags" Target="../tags/tag155.xml"/><Relationship Id="rId7" Type="http://schemas.openxmlformats.org/officeDocument/2006/relationships/image" Target="../media/image24.jpeg"/><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notesSlide" Target="../notesSlides/notesSlide30.xml"/><Relationship Id="rId5" Type="http://schemas.openxmlformats.org/officeDocument/2006/relationships/slideLayout" Target="../slideLayouts/slideLayout2.xml"/><Relationship Id="rId4" Type="http://schemas.openxmlformats.org/officeDocument/2006/relationships/tags" Target="../tags/tag156.xml"/></Relationships>
</file>

<file path=ppt/slides/_rels/slide31.xml.rels><?xml version="1.0" encoding="UTF-8" standalone="yes"?>
<Relationships xmlns="http://schemas.openxmlformats.org/package/2006/relationships"><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25.png"/><Relationship Id="rId5" Type="http://schemas.openxmlformats.org/officeDocument/2006/relationships/notesSlide" Target="../notesSlides/notesSlide31.xml"/><Relationship Id="rId4"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notesSlide" Target="../notesSlides/notesSlide32.xml"/><Relationship Id="rId5" Type="http://schemas.openxmlformats.org/officeDocument/2006/relationships/slideLayout" Target="../slideLayouts/slideLayout6.xml"/><Relationship Id="rId4" Type="http://schemas.openxmlformats.org/officeDocument/2006/relationships/tags" Target="../tags/tag163.xml"/></Relationships>
</file>

<file path=ppt/slides/_rels/slide33.xml.rels><?xml version="1.0" encoding="UTF-8" standalone="yes"?>
<Relationships xmlns="http://schemas.openxmlformats.org/package/2006/relationships"><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image" Target="../media/image26.jpe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image" Target="../media/image27.jp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6.xml"/><Relationship Id="rId7" Type="http://schemas.openxmlformats.org/officeDocument/2006/relationships/image" Target="../media/image30.jpg"/><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image" Target="../media/image3.png"/><Relationship Id="rId5" Type="http://schemas.openxmlformats.org/officeDocument/2006/relationships/notesSlide" Target="../notesSlides/notesSlide36.xml"/><Relationship Id="rId4"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hyperlink" Target="https://www.extension.umn.edu/agriculture/business/crop-budgets" TargetMode="External"/><Relationship Id="rId3" Type="http://schemas.openxmlformats.org/officeDocument/2006/relationships/tags" Target="../tags/tag177.xml"/><Relationship Id="rId7" Type="http://schemas.openxmlformats.org/officeDocument/2006/relationships/hyperlink" Target="https://tilth.org/resources/organic-crop-production-enterprise-budgets/" TargetMode="Externa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hyperlink" Target="https://www.extension.iastate.edu/agdm/crops/html/a1-18.html" TargetMode="External"/><Relationship Id="rId5" Type="http://schemas.openxmlformats.org/officeDocument/2006/relationships/notesSlide" Target="../notesSlides/notesSlide37.xml"/><Relationship Id="rId10" Type="http://schemas.openxmlformats.org/officeDocument/2006/relationships/hyperlink" Target="https://eorganic.info/group/7820" TargetMode="External"/><Relationship Id="rId4" Type="http://schemas.openxmlformats.org/officeDocument/2006/relationships/slideLayout" Target="../slideLayouts/slideLayout2.xml"/><Relationship Id="rId9" Type="http://schemas.openxmlformats.org/officeDocument/2006/relationships/hyperlink" Target="https://www.organic-center.org/organic-grain-enterprise-budgets-for-nd-sd-and-mt/" TargetMode="External"/></Relationships>
</file>

<file path=ppt/slides/_rels/slide38.xml.rels><?xml version="1.0" encoding="UTF-8" standalone="yes"?>
<Relationships xmlns="http://schemas.openxmlformats.org/package/2006/relationships"><Relationship Id="rId3" Type="http://schemas.openxmlformats.org/officeDocument/2006/relationships/tags" Target="../tags/tag180.xml"/><Relationship Id="rId7" Type="http://schemas.openxmlformats.org/officeDocument/2006/relationships/image" Target="../media/image33.jpeg"/><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image" Target="../media/image32.jpe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mercaris.com/" TargetMode="External"/><Relationship Id="rId2" Type="http://schemas.openxmlformats.org/officeDocument/2006/relationships/hyperlink" Target="https://www.cffm.umn.edu/products/FINBIN.aspx" TargetMode="External"/><Relationship Id="rId1" Type="http://schemas.openxmlformats.org/officeDocument/2006/relationships/slideLayout" Target="../slideLayouts/slideLayout2.xml"/><Relationship Id="rId4" Type="http://schemas.openxmlformats.org/officeDocument/2006/relationships/hyperlink" Target="http://eorganic.info/toolsfortransition"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39.xml"/><Relationship Id="rId7" Type="http://schemas.openxmlformats.org/officeDocument/2006/relationships/image" Target="../media/image6.jpe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5.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8.JP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9.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image" Target="../media/image10.png"/><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notesSlide" Target="../notesSlides/notesSlide7.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slideLayout" Target="../slideLayouts/slideLayout2.xml"/><Relationship Id="rId5" Type="http://schemas.openxmlformats.org/officeDocument/2006/relationships/tags" Target="../tags/tag50.xml"/><Relationship Id="rId10" Type="http://schemas.openxmlformats.org/officeDocument/2006/relationships/tags" Target="../tags/tag55.xml"/><Relationship Id="rId4" Type="http://schemas.openxmlformats.org/officeDocument/2006/relationships/tags" Target="../tags/tag49.xml"/><Relationship Id="rId9" Type="http://schemas.openxmlformats.org/officeDocument/2006/relationships/tags" Target="../tags/tag54.xml"/></Relationships>
</file>

<file path=ppt/slides/_rels/slide8.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3.png"/><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11.jpeg"/><Relationship Id="rId5" Type="http://schemas.openxmlformats.org/officeDocument/2006/relationships/notesSlide" Target="../notesSlides/notesSlide9.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r="12206"/>
          <a:stretch/>
        </p:blipFill>
        <p:spPr>
          <a:xfrm>
            <a:off x="0" y="423761"/>
            <a:ext cx="9155946" cy="5865959"/>
          </a:xfrm>
          <a:prstGeom prst="rect">
            <a:avLst/>
          </a:prstGeom>
        </p:spPr>
      </p:pic>
      <p:sp>
        <p:nvSpPr>
          <p:cNvPr id="5" name="Title 1"/>
          <p:cNvSpPr txBox="1">
            <a:spLocks/>
          </p:cNvSpPr>
          <p:nvPr>
            <p:custDataLst>
              <p:tags r:id="rId2"/>
            </p:custDataLst>
          </p:nvPr>
        </p:nvSpPr>
        <p:spPr>
          <a:xfrm>
            <a:off x="1459587" y="443301"/>
            <a:ext cx="6224826" cy="1278924"/>
          </a:xfrm>
          <a:prstGeom prst="rect">
            <a:avLst/>
          </a:prstGeom>
          <a:solidFill>
            <a:schemeClr val="accent1">
              <a:lumMod val="40000"/>
              <a:lumOff val="60000"/>
              <a:alpha val="50000"/>
            </a:schemeClr>
          </a:solidFill>
          <a:effectLst/>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a:lstStyle>
          <a:p>
            <a:r>
              <a:rPr lang="en-US" dirty="0" smtClean="0"/>
              <a:t>Growing and Marketing a </a:t>
            </a:r>
          </a:p>
          <a:p>
            <a:r>
              <a:rPr lang="en-US" dirty="0" smtClean="0"/>
              <a:t>New Crop</a:t>
            </a:r>
          </a:p>
        </p:txBody>
      </p:sp>
      <p:sp>
        <p:nvSpPr>
          <p:cNvPr id="4" name="TextBox 3"/>
          <p:cNvSpPr txBox="1"/>
          <p:nvPr>
            <p:custDataLst>
              <p:tags r:id="rId3"/>
            </p:custDataLst>
          </p:nvPr>
        </p:nvSpPr>
        <p:spPr>
          <a:xfrm>
            <a:off x="4109822" y="2505728"/>
            <a:ext cx="4876800" cy="3539430"/>
          </a:xfrm>
          <a:prstGeom prst="rect">
            <a:avLst/>
          </a:prstGeom>
          <a:solidFill>
            <a:srgbClr val="A68258">
              <a:alpha val="81961"/>
            </a:srgbClr>
          </a:solidFill>
        </p:spPr>
        <p:txBody>
          <a:bodyPr wrap="square" rtlCol="0">
            <a:spAutoFit/>
          </a:bodyPr>
          <a:lstStyle/>
          <a:p>
            <a:pPr algn="ctr"/>
            <a:r>
              <a:rPr lang="en-US" sz="3200" dirty="0">
                <a:solidFill>
                  <a:srgbClr val="800000"/>
                </a:solidFill>
              </a:rPr>
              <a:t>This material is based upon work that is supported by the National Institute of Food and Agriculture, U.S. Department of Agriculture, under grant number 2013-51106-21005.</a:t>
            </a:r>
          </a:p>
        </p:txBody>
      </p:sp>
      <p:sp>
        <p:nvSpPr>
          <p:cNvPr id="6" name="TextBox 5"/>
          <p:cNvSpPr txBox="1"/>
          <p:nvPr>
            <p:custDataLst>
              <p:tags r:id="rId4"/>
            </p:custDataLst>
          </p:nvPr>
        </p:nvSpPr>
        <p:spPr>
          <a:xfrm>
            <a:off x="305785" y="2628838"/>
            <a:ext cx="3634713" cy="3416320"/>
          </a:xfrm>
          <a:prstGeom prst="rect">
            <a:avLst/>
          </a:prstGeom>
          <a:solidFill>
            <a:srgbClr val="A68258">
              <a:alpha val="81961"/>
            </a:srgbClr>
          </a:solidFill>
        </p:spPr>
        <p:txBody>
          <a:bodyPr wrap="none" rtlCol="0">
            <a:spAutoFit/>
          </a:bodyPr>
          <a:lstStyle/>
          <a:p>
            <a:pPr algn="ctr"/>
            <a:r>
              <a:rPr lang="en-US" sz="3600" u="sng" dirty="0" smtClean="0">
                <a:solidFill>
                  <a:srgbClr val="800000"/>
                </a:solidFill>
              </a:rPr>
              <a:t>Authors</a:t>
            </a:r>
          </a:p>
          <a:p>
            <a:pPr algn="ctr"/>
            <a:r>
              <a:rPr lang="en-US" sz="3600" dirty="0" smtClean="0">
                <a:solidFill>
                  <a:srgbClr val="800000"/>
                </a:solidFill>
              </a:rPr>
              <a:t>Gigi </a:t>
            </a:r>
            <a:r>
              <a:rPr lang="en-US" sz="3600" dirty="0" err="1" smtClean="0">
                <a:solidFill>
                  <a:srgbClr val="800000"/>
                </a:solidFill>
              </a:rPr>
              <a:t>DiGiacomo</a:t>
            </a:r>
            <a:endParaRPr lang="en-US" sz="3600" dirty="0" smtClean="0">
              <a:solidFill>
                <a:srgbClr val="800000"/>
              </a:solidFill>
            </a:endParaRPr>
          </a:p>
          <a:p>
            <a:pPr algn="ctr"/>
            <a:r>
              <a:rPr lang="en-US" sz="3600" dirty="0" smtClean="0">
                <a:solidFill>
                  <a:srgbClr val="800000"/>
                </a:solidFill>
              </a:rPr>
              <a:t>Kristine </a:t>
            </a:r>
            <a:r>
              <a:rPr lang="en-US" sz="3600" dirty="0" err="1" smtClean="0">
                <a:solidFill>
                  <a:srgbClr val="800000"/>
                </a:solidFill>
              </a:rPr>
              <a:t>Moncada</a:t>
            </a:r>
            <a:endParaRPr lang="en-US" sz="3600" dirty="0" smtClean="0">
              <a:solidFill>
                <a:srgbClr val="800000"/>
              </a:solidFill>
            </a:endParaRPr>
          </a:p>
          <a:p>
            <a:pPr algn="ctr"/>
            <a:r>
              <a:rPr lang="en-US" sz="3600" dirty="0" smtClean="0">
                <a:solidFill>
                  <a:srgbClr val="800000"/>
                </a:solidFill>
              </a:rPr>
              <a:t>Adria Fernandez</a:t>
            </a:r>
          </a:p>
          <a:p>
            <a:pPr algn="ctr"/>
            <a:r>
              <a:rPr lang="en-US" sz="3600" dirty="0" smtClean="0">
                <a:solidFill>
                  <a:srgbClr val="800000"/>
                </a:solidFill>
              </a:rPr>
              <a:t>Constance Carlson</a:t>
            </a:r>
          </a:p>
          <a:p>
            <a:pPr algn="ctr"/>
            <a:r>
              <a:rPr lang="en-US" sz="3600" dirty="0" smtClean="0">
                <a:solidFill>
                  <a:srgbClr val="800000"/>
                </a:solidFill>
              </a:rPr>
              <a:t>Craig </a:t>
            </a:r>
            <a:r>
              <a:rPr lang="en-US" sz="3600" dirty="0" err="1" smtClean="0">
                <a:solidFill>
                  <a:srgbClr val="800000"/>
                </a:solidFill>
              </a:rPr>
              <a:t>Sheaffer</a:t>
            </a:r>
            <a:endParaRPr lang="en-US" sz="3600" dirty="0" smtClean="0">
              <a:solidFill>
                <a:srgbClr val="800000"/>
              </a:solidFill>
            </a:endParaRPr>
          </a:p>
        </p:txBody>
      </p:sp>
    </p:spTree>
    <p:custDataLst>
      <p:tags r:id="rId1"/>
    </p:custDataLst>
    <p:extLst>
      <p:ext uri="{BB962C8B-B14F-4D97-AF65-F5344CB8AC3E}">
        <p14:creationId xmlns:p14="http://schemas.microsoft.com/office/powerpoint/2010/main" val="4270991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custDataLst>
              <p:tags r:id="rId2"/>
            </p:custDataLst>
          </p:nvPr>
        </p:nvSpPr>
        <p:spPr>
          <a:xfrm>
            <a:off x="370867" y="2094959"/>
            <a:ext cx="3528538" cy="3914481"/>
          </a:xfrm>
        </p:spPr>
        <p:txBody>
          <a:bodyPr>
            <a:normAutofit/>
          </a:bodyPr>
          <a:lstStyle/>
          <a:p>
            <a:pPr marL="0" indent="0" algn="ctr">
              <a:buNone/>
            </a:pPr>
            <a:r>
              <a:rPr lang="en-US" sz="3600" dirty="0" smtClean="0"/>
              <a:t>Choose new crops that are adapted to your conditions</a:t>
            </a:r>
            <a:endParaRPr lang="en-US" sz="3600" dirty="0"/>
          </a:p>
        </p:txBody>
      </p:sp>
      <p:pic>
        <p:nvPicPr>
          <p:cNvPr id="7" name="Content Placeholder 6"/>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rcRect t="10358"/>
          <a:stretch/>
        </p:blipFill>
        <p:spPr>
          <a:xfrm>
            <a:off x="4472139" y="349624"/>
            <a:ext cx="4502297" cy="6051172"/>
          </a:xfrm>
        </p:spPr>
      </p:pic>
    </p:spTree>
    <p:custDataLst>
      <p:tags r:id="rId1"/>
    </p:custDataLst>
    <p:extLst>
      <p:ext uri="{BB962C8B-B14F-4D97-AF65-F5344CB8AC3E}">
        <p14:creationId xmlns:p14="http://schemas.microsoft.com/office/powerpoint/2010/main" val="31266940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69819"/>
            <a:ext cx="8229600" cy="1143000"/>
          </a:xfrm>
        </p:spPr>
        <p:txBody>
          <a:bodyPr/>
          <a:lstStyle/>
          <a:p>
            <a:r>
              <a:rPr lang="en-US" dirty="0" smtClean="0"/>
              <a:t>Crop Adaptation Factors</a:t>
            </a:r>
            <a:endParaRPr lang="en-US" dirty="0"/>
          </a:p>
        </p:txBody>
      </p:sp>
      <p:sp>
        <p:nvSpPr>
          <p:cNvPr id="3" name="Content Placeholder 2"/>
          <p:cNvSpPr>
            <a:spLocks noGrp="1"/>
          </p:cNvSpPr>
          <p:nvPr>
            <p:ph idx="1"/>
            <p:custDataLst>
              <p:tags r:id="rId3"/>
            </p:custDataLst>
          </p:nvPr>
        </p:nvSpPr>
        <p:spPr>
          <a:xfrm>
            <a:off x="6132786" y="2170075"/>
            <a:ext cx="3011214" cy="3618185"/>
          </a:xfrm>
        </p:spPr>
        <p:txBody>
          <a:bodyPr numCol="1">
            <a:normAutofit/>
          </a:bodyPr>
          <a:lstStyle/>
          <a:p>
            <a:r>
              <a:rPr lang="en-US" dirty="0" smtClean="0"/>
              <a:t>Temperature</a:t>
            </a:r>
          </a:p>
          <a:p>
            <a:r>
              <a:rPr lang="en-US" dirty="0" smtClean="0"/>
              <a:t>Moisture</a:t>
            </a:r>
          </a:p>
          <a:p>
            <a:r>
              <a:rPr lang="en-US" dirty="0" smtClean="0"/>
              <a:t>Relative maturity</a:t>
            </a:r>
          </a:p>
          <a:p>
            <a:r>
              <a:rPr lang="en-US" dirty="0" smtClean="0"/>
              <a:t>Nutrient requirements</a:t>
            </a:r>
            <a:endParaRPr lang="en-US" dirty="0"/>
          </a:p>
        </p:txBody>
      </p:sp>
      <p:sp>
        <p:nvSpPr>
          <p:cNvPr id="7" name="Rectangle 6"/>
          <p:cNvSpPr/>
          <p:nvPr>
            <p:custDataLst>
              <p:tags r:id="rId4"/>
            </p:custDataLst>
          </p:nvPr>
        </p:nvSpPr>
        <p:spPr>
          <a:xfrm>
            <a:off x="246049" y="5989072"/>
            <a:ext cx="5710335" cy="830997"/>
          </a:xfrm>
          <a:prstGeom prst="rect">
            <a:avLst/>
          </a:prstGeom>
        </p:spPr>
        <p:txBody>
          <a:bodyPr wrap="square">
            <a:spAutoFit/>
          </a:bodyPr>
          <a:lstStyle/>
          <a:p>
            <a:pPr algn="ctr"/>
            <a:r>
              <a:rPr lang="en-US" sz="2400" dirty="0" smtClean="0">
                <a:solidFill>
                  <a:srgbClr val="800000"/>
                </a:solidFill>
              </a:rPr>
              <a:t>Median Date of 28° F Freeze</a:t>
            </a:r>
          </a:p>
          <a:p>
            <a:r>
              <a:rPr lang="en-US" sz="2400" dirty="0" smtClean="0">
                <a:solidFill>
                  <a:srgbClr val="800000"/>
                </a:solidFill>
              </a:rPr>
              <a:t>Source: Midwestern </a:t>
            </a:r>
            <a:r>
              <a:rPr lang="en-US" sz="2400" dirty="0">
                <a:solidFill>
                  <a:srgbClr val="800000"/>
                </a:solidFill>
              </a:rPr>
              <a:t>Regional Climate </a:t>
            </a:r>
            <a:r>
              <a:rPr lang="en-US" sz="2400" dirty="0" smtClean="0">
                <a:solidFill>
                  <a:srgbClr val="800000"/>
                </a:solidFill>
              </a:rPr>
              <a:t>Center</a:t>
            </a:r>
            <a:endParaRPr lang="en-US" sz="2400" dirty="0">
              <a:solidFill>
                <a:srgbClr val="800000"/>
              </a:solidFill>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79" y="1496741"/>
            <a:ext cx="5998476" cy="4498857"/>
          </a:xfrm>
          <a:prstGeom prst="rect">
            <a:avLst/>
          </a:prstGeom>
        </p:spPr>
      </p:pic>
    </p:spTree>
    <p:custDataLst>
      <p:tags r:id="rId1"/>
    </p:custDataLst>
    <p:extLst>
      <p:ext uri="{BB962C8B-B14F-4D97-AF65-F5344CB8AC3E}">
        <p14:creationId xmlns:p14="http://schemas.microsoft.com/office/powerpoint/2010/main" val="11409585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b="5294"/>
          <a:stretch/>
        </p:blipFill>
        <p:spPr>
          <a:xfrm>
            <a:off x="0" y="0"/>
            <a:ext cx="9144000" cy="6494929"/>
          </a:xfrm>
          <a:prstGeom prst="rect">
            <a:avLst/>
          </a:prstGeom>
        </p:spPr>
      </p:pic>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a:t>Consider Soil Conditions</a:t>
            </a:r>
          </a:p>
        </p:txBody>
      </p:sp>
      <p:sp>
        <p:nvSpPr>
          <p:cNvPr id="3" name="Content Placeholder 2"/>
          <p:cNvSpPr>
            <a:spLocks noGrp="1"/>
          </p:cNvSpPr>
          <p:nvPr>
            <p:ph idx="1"/>
            <p:custDataLst>
              <p:tags r:id="rId3"/>
            </p:custDataLst>
          </p:nvPr>
        </p:nvSpPr>
        <p:spPr>
          <a:xfrm>
            <a:off x="1972807" y="3240738"/>
            <a:ext cx="5198386" cy="2264323"/>
          </a:xfrm>
          <a:solidFill>
            <a:srgbClr val="B19A8D">
              <a:alpha val="68235"/>
            </a:srgbClr>
          </a:solidFill>
        </p:spPr>
        <p:txBody>
          <a:bodyPr>
            <a:normAutofit/>
          </a:bodyPr>
          <a:lstStyle/>
          <a:p>
            <a:r>
              <a:rPr lang="en-US" dirty="0" smtClean="0"/>
              <a:t>Adjust the pH with lime to match needs of crop</a:t>
            </a:r>
          </a:p>
          <a:p>
            <a:r>
              <a:rPr lang="en-US" dirty="0" smtClean="0"/>
              <a:t>Add organic fertilizers to suit new crop needs</a:t>
            </a:r>
          </a:p>
        </p:txBody>
      </p:sp>
    </p:spTree>
    <p:custDataLst>
      <p:tags r:id="rId1"/>
    </p:custDataLst>
    <p:extLst>
      <p:ext uri="{BB962C8B-B14F-4D97-AF65-F5344CB8AC3E}">
        <p14:creationId xmlns:p14="http://schemas.microsoft.com/office/powerpoint/2010/main" val="18191679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fontScale="90000"/>
          </a:bodyPr>
          <a:lstStyle/>
          <a:p>
            <a:r>
              <a:rPr lang="en-US" dirty="0"/>
              <a:t>Take Your New Crop for “Test Run</a:t>
            </a:r>
            <a:r>
              <a:rPr lang="en-US" dirty="0" smtClean="0"/>
              <a:t>”</a:t>
            </a:r>
            <a:endParaRPr lang="en-US" dirty="0"/>
          </a:p>
        </p:txBody>
      </p:sp>
      <p:sp>
        <p:nvSpPr>
          <p:cNvPr id="3" name="Content Placeholder 2"/>
          <p:cNvSpPr>
            <a:spLocks noGrp="1"/>
          </p:cNvSpPr>
          <p:nvPr>
            <p:ph idx="1"/>
            <p:custDataLst>
              <p:tags r:id="rId3"/>
            </p:custDataLst>
          </p:nvPr>
        </p:nvSpPr>
        <p:spPr>
          <a:xfrm>
            <a:off x="4571999" y="1820917"/>
            <a:ext cx="4461641" cy="4525963"/>
          </a:xfrm>
        </p:spPr>
        <p:txBody>
          <a:bodyPr>
            <a:normAutofit/>
          </a:bodyPr>
          <a:lstStyle/>
          <a:p>
            <a:r>
              <a:rPr lang="en-US" dirty="0" smtClean="0"/>
              <a:t>Size plots to accommodate field equipment</a:t>
            </a:r>
          </a:p>
          <a:p>
            <a:r>
              <a:rPr lang="en-US" dirty="0" smtClean="0"/>
              <a:t>Test different varieties</a:t>
            </a:r>
          </a:p>
          <a:p>
            <a:r>
              <a:rPr lang="en-US" dirty="0" smtClean="0"/>
              <a:t>Take notes: weather conditions, input expenses, labor, yield</a:t>
            </a:r>
          </a:p>
        </p:txBody>
      </p:sp>
      <p:pic>
        <p:nvPicPr>
          <p:cNvPr id="4" name="Picture 3"/>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20680"/>
          <a:stretch/>
        </p:blipFill>
        <p:spPr>
          <a:xfrm>
            <a:off x="173408" y="2132928"/>
            <a:ext cx="4117309" cy="3460506"/>
          </a:xfrm>
          <a:prstGeom prst="rect">
            <a:avLst/>
          </a:prstGeom>
        </p:spPr>
      </p:pic>
    </p:spTree>
    <p:custDataLst>
      <p:tags r:id="rId1"/>
    </p:custDataLst>
    <p:extLst>
      <p:ext uri="{BB962C8B-B14F-4D97-AF65-F5344CB8AC3E}">
        <p14:creationId xmlns:p14="http://schemas.microsoft.com/office/powerpoint/2010/main" val="25982395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685800" y="203693"/>
            <a:ext cx="7772399" cy="1143000"/>
          </a:xfrm>
        </p:spPr>
        <p:txBody>
          <a:bodyPr>
            <a:noAutofit/>
          </a:bodyPr>
          <a:lstStyle/>
          <a:p>
            <a:r>
              <a:rPr lang="en-US" dirty="0" smtClean="0"/>
              <a:t>Growing and Marketing </a:t>
            </a:r>
            <a:br>
              <a:rPr lang="en-US" dirty="0" smtClean="0"/>
            </a:br>
            <a:r>
              <a:rPr lang="en-US" dirty="0" smtClean="0"/>
              <a:t>a New Crop</a:t>
            </a:r>
            <a:endParaRPr lang="en-US" dirty="0"/>
          </a:p>
        </p:txBody>
      </p:sp>
      <p:sp>
        <p:nvSpPr>
          <p:cNvPr id="3" name="Content Placeholder 2"/>
          <p:cNvSpPr>
            <a:spLocks noGrp="1"/>
          </p:cNvSpPr>
          <p:nvPr>
            <p:ph sz="half" idx="1"/>
            <p:custDataLst>
              <p:tags r:id="rId3"/>
            </p:custDataLst>
          </p:nvPr>
        </p:nvSpPr>
        <p:spPr>
          <a:xfrm>
            <a:off x="898634" y="1698609"/>
            <a:ext cx="3673366" cy="4569443"/>
          </a:xfrm>
          <a:solidFill>
            <a:schemeClr val="bg2">
              <a:lumMod val="50000"/>
              <a:alpha val="52000"/>
            </a:schemeClr>
          </a:solidFill>
        </p:spPr>
        <p:txBody>
          <a:bodyPr>
            <a:noAutofit/>
          </a:bodyPr>
          <a:lstStyle/>
          <a:p>
            <a:pPr marL="803275" indent="-571500">
              <a:buFont typeface="+mj-lt"/>
              <a:buAutoNum type="romanUcPeriod"/>
            </a:pPr>
            <a:r>
              <a:rPr lang="en-US" sz="3200" dirty="0" smtClean="0">
                <a:solidFill>
                  <a:schemeClr val="tx1">
                    <a:lumMod val="65000"/>
                    <a:lumOff val="35000"/>
                  </a:schemeClr>
                </a:solidFill>
              </a:rPr>
              <a:t>Introduction</a:t>
            </a:r>
          </a:p>
          <a:p>
            <a:pPr marL="803275" indent="-571500">
              <a:buFont typeface="+mj-lt"/>
              <a:buAutoNum type="romanUcPeriod"/>
            </a:pPr>
            <a:r>
              <a:rPr lang="en-US" sz="3200" dirty="0" smtClean="0">
                <a:solidFill>
                  <a:schemeClr val="tx1">
                    <a:lumMod val="65000"/>
                    <a:lumOff val="35000"/>
                  </a:schemeClr>
                </a:solidFill>
              </a:rPr>
              <a:t>Soil and climate</a:t>
            </a:r>
          </a:p>
          <a:p>
            <a:pPr marL="803275" indent="-571500">
              <a:buFont typeface="+mj-lt"/>
              <a:buAutoNum type="romanUcPeriod"/>
            </a:pPr>
            <a:r>
              <a:rPr lang="en-US" sz="3200" dirty="0" smtClean="0"/>
              <a:t>Markets</a:t>
            </a:r>
          </a:p>
          <a:p>
            <a:pPr marL="803275" indent="-571500">
              <a:buFont typeface="+mj-lt"/>
              <a:buAutoNum type="romanUcPeriod"/>
            </a:pPr>
            <a:r>
              <a:rPr lang="en-US" sz="3200" dirty="0" smtClean="0"/>
              <a:t>Enterprise budgets</a:t>
            </a:r>
          </a:p>
          <a:p>
            <a:pPr marL="803275" indent="-571500">
              <a:buFont typeface="+mj-lt"/>
              <a:buAutoNum type="romanUcPeriod"/>
            </a:pPr>
            <a:r>
              <a:rPr lang="en-US" sz="3200" dirty="0" smtClean="0"/>
              <a:t>Other things to consider</a:t>
            </a:r>
          </a:p>
          <a:p>
            <a:pPr marL="0" indent="0">
              <a:buNone/>
            </a:pPr>
            <a:endParaRPr lang="en-US" sz="3200" dirty="0" smtClean="0"/>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5274" t="9795" r="2920" b="3448"/>
          <a:stretch/>
        </p:blipFill>
        <p:spPr>
          <a:xfrm>
            <a:off x="4572000" y="1698609"/>
            <a:ext cx="3305429" cy="4569443"/>
          </a:xfrm>
          <a:prstGeom prst="rect">
            <a:avLst/>
          </a:prstGeom>
        </p:spPr>
      </p:pic>
    </p:spTree>
    <p:custDataLst>
      <p:tags r:id="rId1"/>
    </p:custDataLst>
    <p:extLst>
      <p:ext uri="{BB962C8B-B14F-4D97-AF65-F5344CB8AC3E}">
        <p14:creationId xmlns:p14="http://schemas.microsoft.com/office/powerpoint/2010/main" val="1410329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94593" y="143716"/>
            <a:ext cx="8954813" cy="1143000"/>
          </a:xfrm>
        </p:spPr>
        <p:txBody>
          <a:bodyPr>
            <a:normAutofit fontScale="90000"/>
          </a:bodyPr>
          <a:lstStyle/>
          <a:p>
            <a:r>
              <a:rPr lang="en-US" dirty="0"/>
              <a:t>Is </a:t>
            </a:r>
            <a:r>
              <a:rPr lang="en-US" dirty="0" smtClean="0"/>
              <a:t>There </a:t>
            </a:r>
            <a:r>
              <a:rPr lang="en-US" dirty="0"/>
              <a:t>a M</a:t>
            </a:r>
            <a:r>
              <a:rPr lang="en-US" dirty="0" smtClean="0"/>
              <a:t>arket </a:t>
            </a:r>
            <a:r>
              <a:rPr lang="en-US" dirty="0"/>
              <a:t>for </a:t>
            </a:r>
            <a:r>
              <a:rPr lang="en-US" dirty="0" smtClean="0"/>
              <a:t>Your New Crop</a:t>
            </a:r>
            <a:r>
              <a:rPr lang="en-US" dirty="0"/>
              <a:t>?</a:t>
            </a:r>
          </a:p>
        </p:txBody>
      </p:sp>
      <p:sp>
        <p:nvSpPr>
          <p:cNvPr id="3" name="Content Placeholder 2"/>
          <p:cNvSpPr>
            <a:spLocks noGrp="1"/>
          </p:cNvSpPr>
          <p:nvPr>
            <p:ph idx="1"/>
            <p:custDataLst>
              <p:tags r:id="rId3"/>
            </p:custDataLst>
          </p:nvPr>
        </p:nvSpPr>
        <p:spPr>
          <a:xfrm>
            <a:off x="457200" y="2436087"/>
            <a:ext cx="6433327" cy="3690076"/>
          </a:xfrm>
        </p:spPr>
        <p:txBody>
          <a:bodyPr>
            <a:normAutofit/>
          </a:bodyPr>
          <a:lstStyle/>
          <a:p>
            <a:pPr>
              <a:buNone/>
            </a:pPr>
            <a:endParaRPr lang="en-US" sz="2800" dirty="0" smtClean="0"/>
          </a:p>
          <a:p>
            <a:endParaRPr lang="en-US" sz="2800" dirty="0" smtClean="0"/>
          </a:p>
          <a:p>
            <a:endParaRPr lang="en-US" sz="2800" dirty="0" smtClean="0"/>
          </a:p>
          <a:p>
            <a:endParaRPr lang="en-US" sz="2800" dirty="0" smtClean="0"/>
          </a:p>
          <a:p>
            <a:pPr lvl="1"/>
            <a:endParaRPr lang="en-US" sz="2400" dirty="0"/>
          </a:p>
        </p:txBody>
      </p:sp>
      <p:sp>
        <p:nvSpPr>
          <p:cNvPr id="6" name="Content Placeholder 2"/>
          <p:cNvSpPr txBox="1">
            <a:spLocks/>
          </p:cNvSpPr>
          <p:nvPr>
            <p:custDataLst>
              <p:tags r:id="rId4"/>
            </p:custDataLst>
          </p:nvPr>
        </p:nvSpPr>
        <p:spPr>
          <a:xfrm>
            <a:off x="5076504" y="1809123"/>
            <a:ext cx="3878309"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Can be a challenge to find markets for crops other than corn and soybean</a:t>
            </a:r>
          </a:p>
          <a:p>
            <a:r>
              <a:rPr lang="en-US" dirty="0" smtClean="0"/>
              <a:t>What crops are buyers looking for?</a:t>
            </a:r>
          </a:p>
        </p:txBody>
      </p:sp>
      <p:pic>
        <p:nvPicPr>
          <p:cNvPr id="4" name="Picture 3"/>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8317" r="22780"/>
          <a:stretch/>
        </p:blipFill>
        <p:spPr>
          <a:xfrm>
            <a:off x="220710" y="1600198"/>
            <a:ext cx="4351290" cy="4734888"/>
          </a:xfrm>
          <a:prstGeom prst="rect">
            <a:avLst/>
          </a:prstGeom>
        </p:spPr>
      </p:pic>
    </p:spTree>
    <p:custDataLst>
      <p:tags r:id="rId1"/>
    </p:custDataLst>
    <p:extLst>
      <p:ext uri="{BB962C8B-B14F-4D97-AF65-F5344CB8AC3E}">
        <p14:creationId xmlns:p14="http://schemas.microsoft.com/office/powerpoint/2010/main" val="34707876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smtClean="0"/>
              <a:t>Buyers</a:t>
            </a:r>
            <a:endParaRPr lang="en-US" dirty="0"/>
          </a:p>
        </p:txBody>
      </p:sp>
      <p:sp>
        <p:nvSpPr>
          <p:cNvPr id="3" name="Content Placeholder 2"/>
          <p:cNvSpPr>
            <a:spLocks noGrp="1"/>
          </p:cNvSpPr>
          <p:nvPr>
            <p:ph idx="1"/>
            <p:custDataLst>
              <p:tags r:id="rId3"/>
            </p:custDataLst>
          </p:nvPr>
        </p:nvSpPr>
        <p:spPr>
          <a:xfrm>
            <a:off x="161364" y="1605703"/>
            <a:ext cx="3818965" cy="4322105"/>
          </a:xfrm>
        </p:spPr>
        <p:txBody>
          <a:bodyPr>
            <a:noAutofit/>
          </a:bodyPr>
          <a:lstStyle/>
          <a:p>
            <a:r>
              <a:rPr lang="en-US" sz="3000" dirty="0" smtClean="0"/>
              <a:t>Brokers</a:t>
            </a:r>
          </a:p>
          <a:p>
            <a:r>
              <a:rPr lang="en-US" sz="3000" dirty="0" smtClean="0"/>
              <a:t>Marketing groups </a:t>
            </a:r>
          </a:p>
          <a:p>
            <a:r>
              <a:rPr lang="en-US" sz="3000" dirty="0" smtClean="0"/>
              <a:t>Farmer cooperatives</a:t>
            </a:r>
          </a:p>
          <a:p>
            <a:r>
              <a:rPr lang="en-US" sz="3000" dirty="0" smtClean="0"/>
              <a:t>Organic trade shows </a:t>
            </a:r>
          </a:p>
          <a:p>
            <a:r>
              <a:rPr lang="en-US" sz="3000" dirty="0" smtClean="0"/>
              <a:t>Specialized auctions</a:t>
            </a:r>
          </a:p>
          <a:p>
            <a:r>
              <a:rPr lang="en-US" sz="3000" dirty="0" smtClean="0"/>
              <a:t>Other farmers</a:t>
            </a:r>
          </a:p>
        </p:txBody>
      </p:sp>
      <p:sp>
        <p:nvSpPr>
          <p:cNvPr id="5" name="TextBox 4"/>
          <p:cNvSpPr txBox="1"/>
          <p:nvPr>
            <p:custDataLst>
              <p:tags r:id="rId4"/>
            </p:custDataLst>
          </p:nvPr>
        </p:nvSpPr>
        <p:spPr>
          <a:xfrm>
            <a:off x="3428495" y="5927808"/>
            <a:ext cx="3973780" cy="584775"/>
          </a:xfrm>
          <a:prstGeom prst="rect">
            <a:avLst/>
          </a:prstGeom>
          <a:noFill/>
        </p:spPr>
        <p:txBody>
          <a:bodyPr wrap="none" rtlCol="0">
            <a:spAutoFit/>
          </a:bodyPr>
          <a:lstStyle/>
          <a:p>
            <a:r>
              <a:rPr lang="en-US" sz="3200" dirty="0">
                <a:hlinkClick r:id="rId8"/>
              </a:rPr>
              <a:t>https://mercaris.com</a:t>
            </a:r>
            <a:r>
              <a:rPr lang="en-US" sz="3200" dirty="0" smtClean="0">
                <a:hlinkClick r:id="rId8"/>
              </a:rPr>
              <a:t>/</a:t>
            </a:r>
            <a:r>
              <a:rPr lang="en-US" sz="3200" dirty="0" smtClean="0"/>
              <a:t> </a:t>
            </a:r>
            <a:endParaRPr lang="en-US" sz="3200" dirty="0"/>
          </a:p>
        </p:txBody>
      </p:sp>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l="14522"/>
          <a:stretch/>
        </p:blipFill>
        <p:spPr>
          <a:xfrm>
            <a:off x="3980329" y="1726519"/>
            <a:ext cx="5002306" cy="3895344"/>
          </a:xfrm>
          <a:prstGeom prst="rect">
            <a:avLst/>
          </a:prstGeom>
        </p:spPr>
      </p:pic>
      <p:sp>
        <p:nvSpPr>
          <p:cNvPr id="7" name="TextBox 6"/>
          <p:cNvSpPr txBox="1"/>
          <p:nvPr>
            <p:custDataLst>
              <p:tags r:id="rId5"/>
            </p:custDataLst>
          </p:nvPr>
        </p:nvSpPr>
        <p:spPr>
          <a:xfrm>
            <a:off x="5647764" y="3110611"/>
            <a:ext cx="1311962" cy="646331"/>
          </a:xfrm>
          <a:prstGeom prst="rect">
            <a:avLst/>
          </a:prstGeom>
          <a:noFill/>
        </p:spPr>
        <p:txBody>
          <a:bodyPr wrap="none" rtlCol="0">
            <a:spAutoFit/>
          </a:bodyPr>
          <a:lstStyle/>
          <a:p>
            <a:r>
              <a:rPr lang="en-US" b="1" dirty="0" smtClean="0">
                <a:solidFill>
                  <a:schemeClr val="tx1">
                    <a:lumMod val="65000"/>
                    <a:lumOff val="35000"/>
                  </a:schemeClr>
                </a:solidFill>
              </a:rPr>
              <a:t>Organic</a:t>
            </a:r>
          </a:p>
          <a:p>
            <a:r>
              <a:rPr lang="en-US" b="1" dirty="0" smtClean="0">
                <a:solidFill>
                  <a:schemeClr val="tx1">
                    <a:lumMod val="65000"/>
                    <a:lumOff val="35000"/>
                  </a:schemeClr>
                </a:solidFill>
              </a:rPr>
              <a:t>Grain Buyer</a:t>
            </a:r>
            <a:endParaRPr lang="en-US" b="1" dirty="0">
              <a:solidFill>
                <a:schemeClr val="tx1">
                  <a:lumMod val="65000"/>
                  <a:lumOff val="35000"/>
                </a:schemeClr>
              </a:solidFill>
            </a:endParaRPr>
          </a:p>
        </p:txBody>
      </p:sp>
    </p:spTree>
    <p:custDataLst>
      <p:tags r:id="rId1"/>
    </p:custDataLst>
    <p:extLst>
      <p:ext uri="{BB962C8B-B14F-4D97-AF65-F5344CB8AC3E}">
        <p14:creationId xmlns:p14="http://schemas.microsoft.com/office/powerpoint/2010/main" val="8588494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xhibit"/>
          <p:cNvPicPr>
            <a:picLocks noChangeAspect="1" noChangeArrowheads="1"/>
          </p:cNvPicPr>
          <p:nvPr/>
        </p:nvPicPr>
        <p:blipFill rotWithShape="1">
          <a:blip r:embed="rId7">
            <a:extLst>
              <a:ext uri="{28A0092B-C50C-407E-A947-70E740481C1C}">
                <a14:useLocalDpi xmlns:a14="http://schemas.microsoft.com/office/drawing/2010/main" val="0"/>
              </a:ext>
            </a:extLst>
          </a:blip>
          <a:srcRect r="13805"/>
          <a:stretch/>
        </p:blipFill>
        <p:spPr bwMode="auto">
          <a:xfrm>
            <a:off x="-1" y="1600200"/>
            <a:ext cx="9162442" cy="45262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custDataLst>
              <p:tags r:id="rId2"/>
            </p:custDataLst>
          </p:nvPr>
        </p:nvSpPr>
        <p:spPr>
          <a:xfrm>
            <a:off x="573833" y="1600200"/>
            <a:ext cx="7996335" cy="452596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3"/>
            </p:custDataLst>
          </p:nvPr>
        </p:nvSpPr>
        <p:spPr>
          <a:xfrm>
            <a:off x="457200" y="274638"/>
            <a:ext cx="8229600" cy="1143000"/>
          </a:xfrm>
        </p:spPr>
        <p:txBody>
          <a:bodyPr>
            <a:normAutofit fontScale="90000"/>
          </a:bodyPr>
          <a:lstStyle/>
          <a:p>
            <a:r>
              <a:rPr lang="en-US" dirty="0" smtClean="0"/>
              <a:t>Identifying Buyers – </a:t>
            </a:r>
            <a:br>
              <a:rPr lang="en-US" dirty="0" smtClean="0"/>
            </a:br>
            <a:r>
              <a:rPr lang="en-US" dirty="0" smtClean="0"/>
              <a:t>Organic Trade Shows</a:t>
            </a:r>
            <a:endParaRPr lang="en-US" dirty="0"/>
          </a:p>
        </p:txBody>
      </p:sp>
      <p:sp>
        <p:nvSpPr>
          <p:cNvPr id="3" name="Content Placeholder 2"/>
          <p:cNvSpPr>
            <a:spLocks noGrp="1"/>
          </p:cNvSpPr>
          <p:nvPr>
            <p:ph idx="1"/>
            <p:custDataLst>
              <p:tags r:id="rId4"/>
            </p:custDataLst>
          </p:nvPr>
        </p:nvSpPr>
        <p:spPr>
          <a:xfrm>
            <a:off x="550507" y="1600200"/>
            <a:ext cx="8042987" cy="4525963"/>
          </a:xfrm>
        </p:spPr>
        <p:txBody>
          <a:bodyPr>
            <a:noAutofit/>
          </a:bodyPr>
          <a:lstStyle/>
          <a:p>
            <a:r>
              <a:rPr lang="en-US" dirty="0" smtClean="0"/>
              <a:t>Iowa Organic Conference (IA)</a:t>
            </a:r>
          </a:p>
          <a:p>
            <a:r>
              <a:rPr lang="en-US" dirty="0" smtClean="0"/>
              <a:t>Illinois Specialty Crops, </a:t>
            </a:r>
            <a:r>
              <a:rPr lang="en-US" dirty="0" err="1" smtClean="0"/>
              <a:t>Agritourism</a:t>
            </a:r>
            <a:r>
              <a:rPr lang="en-US" dirty="0" smtClean="0"/>
              <a:t> and Organic Conference and Trade Show (IL)</a:t>
            </a:r>
          </a:p>
          <a:p>
            <a:r>
              <a:rPr lang="en-US" dirty="0" smtClean="0"/>
              <a:t>Minnesota Organic Conference (MN)</a:t>
            </a:r>
          </a:p>
          <a:p>
            <a:r>
              <a:rPr lang="en-US" dirty="0" smtClean="0"/>
              <a:t>Northern Plains Sustainable Ag Society Annual Conference (SD)</a:t>
            </a:r>
          </a:p>
          <a:p>
            <a:r>
              <a:rPr lang="en-US" dirty="0" smtClean="0"/>
              <a:t>MOSES Organic Farming Conference (WI)</a:t>
            </a:r>
          </a:p>
          <a:p>
            <a:endParaRPr lang="en-US" sz="3600" dirty="0"/>
          </a:p>
        </p:txBody>
      </p:sp>
    </p:spTree>
    <p:custDataLst>
      <p:tags r:id="rId1"/>
    </p:custDataLst>
    <p:extLst>
      <p:ext uri="{BB962C8B-B14F-4D97-AF65-F5344CB8AC3E}">
        <p14:creationId xmlns:p14="http://schemas.microsoft.com/office/powerpoint/2010/main" val="38723474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fontScale="90000"/>
          </a:bodyPr>
          <a:lstStyle/>
          <a:p>
            <a:r>
              <a:rPr lang="en-US" dirty="0"/>
              <a:t>What </a:t>
            </a:r>
            <a:r>
              <a:rPr lang="en-US" dirty="0" smtClean="0"/>
              <a:t>Questions Should You Ask Buyers</a:t>
            </a:r>
            <a:r>
              <a:rPr lang="en-US" dirty="0"/>
              <a:t>?</a:t>
            </a:r>
          </a:p>
        </p:txBody>
      </p:sp>
      <p:sp>
        <p:nvSpPr>
          <p:cNvPr id="3" name="TextBox 2"/>
          <p:cNvSpPr txBox="1"/>
          <p:nvPr>
            <p:custDataLst>
              <p:tags r:id="rId3"/>
            </p:custDataLst>
          </p:nvPr>
        </p:nvSpPr>
        <p:spPr>
          <a:xfrm>
            <a:off x="457200" y="1788768"/>
            <a:ext cx="4397343" cy="4524315"/>
          </a:xfrm>
          <a:prstGeom prst="rect">
            <a:avLst/>
          </a:prstGeom>
          <a:noFill/>
        </p:spPr>
        <p:txBody>
          <a:bodyPr wrap="square" rtlCol="0">
            <a:spAutoFit/>
          </a:bodyPr>
          <a:lstStyle/>
          <a:p>
            <a:pPr marL="514350" indent="-514350">
              <a:buFont typeface="+mj-lt"/>
              <a:buAutoNum type="arabicPeriod"/>
            </a:pPr>
            <a:r>
              <a:rPr lang="en-US" sz="3200" dirty="0" smtClean="0">
                <a:solidFill>
                  <a:srgbClr val="800000"/>
                </a:solidFill>
                <a:latin typeface="Arial" panose="020B0604020202020204" pitchFamily="34" charset="0"/>
                <a:cs typeface="Arial" panose="020B0604020202020204" pitchFamily="34" charset="0"/>
              </a:rPr>
              <a:t>Do you offer contracts or buy cash only?</a:t>
            </a:r>
          </a:p>
          <a:p>
            <a:pPr marL="514350" indent="-514350">
              <a:buFont typeface="+mj-lt"/>
              <a:buAutoNum type="arabicPeriod"/>
            </a:pPr>
            <a:r>
              <a:rPr lang="en-US" sz="3200" dirty="0" smtClean="0">
                <a:solidFill>
                  <a:srgbClr val="800000"/>
                </a:solidFill>
                <a:latin typeface="Arial" panose="020B0604020202020204" pitchFamily="34" charset="0"/>
                <a:cs typeface="Arial" panose="020B0604020202020204" pitchFamily="34" charset="0"/>
              </a:rPr>
              <a:t>What </a:t>
            </a:r>
            <a:r>
              <a:rPr lang="en-US" sz="3200" dirty="0">
                <a:solidFill>
                  <a:srgbClr val="800000"/>
                </a:solidFill>
                <a:latin typeface="Arial" panose="020B0604020202020204" pitchFamily="34" charset="0"/>
                <a:cs typeface="Arial" panose="020B0604020202020204" pitchFamily="34" charset="0"/>
              </a:rPr>
              <a:t>price will you pay</a:t>
            </a:r>
            <a:r>
              <a:rPr lang="en-US" sz="3200" dirty="0" smtClean="0">
                <a:solidFill>
                  <a:srgbClr val="800000"/>
                </a:solidFill>
                <a:latin typeface="Arial" panose="020B0604020202020204" pitchFamily="34" charset="0"/>
                <a:cs typeface="Arial" panose="020B0604020202020204" pitchFamily="34" charset="0"/>
              </a:rPr>
              <a:t>?</a:t>
            </a:r>
          </a:p>
          <a:p>
            <a:pPr marL="514350" indent="-514350">
              <a:buFont typeface="+mj-lt"/>
              <a:buAutoNum type="arabicPeriod"/>
            </a:pPr>
            <a:r>
              <a:rPr lang="en-US" sz="3200" dirty="0" smtClean="0">
                <a:solidFill>
                  <a:srgbClr val="800000"/>
                </a:solidFill>
                <a:latin typeface="Arial" panose="020B0604020202020204" pitchFamily="34" charset="0"/>
                <a:cs typeface="Arial" panose="020B0604020202020204" pitchFamily="34" charset="0"/>
              </a:rPr>
              <a:t>How much will you purchase?</a:t>
            </a:r>
          </a:p>
          <a:p>
            <a:pPr marL="514350" indent="-514350">
              <a:buFont typeface="+mj-lt"/>
              <a:buAutoNum type="arabicPeriod"/>
            </a:pPr>
            <a:r>
              <a:rPr lang="en-US" sz="3200" dirty="0" smtClean="0">
                <a:solidFill>
                  <a:srgbClr val="800000"/>
                </a:solidFill>
                <a:latin typeface="Arial" panose="020B0604020202020204" pitchFamily="34" charset="0"/>
                <a:cs typeface="Arial" panose="020B0604020202020204" pitchFamily="34" charset="0"/>
              </a:rPr>
              <a:t>When will you expect delivery?</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0867" y="1788768"/>
            <a:ext cx="4035933" cy="4389120"/>
          </a:xfrm>
          <a:prstGeom prst="rect">
            <a:avLst/>
          </a:prstGeom>
        </p:spPr>
      </p:pic>
    </p:spTree>
    <p:custDataLst>
      <p:tags r:id="rId1"/>
    </p:custDataLst>
    <p:extLst>
      <p:ext uri="{BB962C8B-B14F-4D97-AF65-F5344CB8AC3E}">
        <p14:creationId xmlns:p14="http://schemas.microsoft.com/office/powerpoint/2010/main" val="16396981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2" name="Title 1"/>
          <p:cNvSpPr>
            <a:spLocks noGrp="1"/>
          </p:cNvSpPr>
          <p:nvPr>
            <p:ph type="title"/>
            <p:custDataLst>
              <p:tags r:id="rId2"/>
            </p:custDataLst>
          </p:nvPr>
        </p:nvSpPr>
        <p:spPr>
          <a:xfrm>
            <a:off x="457200" y="1051411"/>
            <a:ext cx="8229600" cy="1143000"/>
          </a:xfrm>
        </p:spPr>
        <p:txBody>
          <a:bodyPr>
            <a:normAutofit fontScale="90000"/>
          </a:bodyPr>
          <a:lstStyle/>
          <a:p>
            <a:r>
              <a:rPr lang="en-US" dirty="0">
                <a:solidFill>
                  <a:srgbClr val="FAEAA8">
                    <a:alpha val="91000"/>
                  </a:srgbClr>
                </a:solidFill>
              </a:rPr>
              <a:t>Is </a:t>
            </a:r>
            <a:r>
              <a:rPr lang="en-US" dirty="0" smtClean="0">
                <a:solidFill>
                  <a:srgbClr val="FAEAA8">
                    <a:alpha val="91000"/>
                  </a:srgbClr>
                </a:solidFill>
              </a:rPr>
              <a:t>There </a:t>
            </a:r>
            <a:r>
              <a:rPr lang="en-US" dirty="0">
                <a:solidFill>
                  <a:srgbClr val="FAEAA8">
                    <a:alpha val="91000"/>
                  </a:srgbClr>
                </a:solidFill>
              </a:rPr>
              <a:t>a </a:t>
            </a:r>
            <a:r>
              <a:rPr lang="en-US" dirty="0" smtClean="0">
                <a:solidFill>
                  <a:srgbClr val="FAEAA8">
                    <a:alpha val="91000"/>
                  </a:srgbClr>
                </a:solidFill>
              </a:rPr>
              <a:t>Viable Market </a:t>
            </a:r>
            <a:r>
              <a:rPr lang="en-US" dirty="0">
                <a:solidFill>
                  <a:srgbClr val="FAEAA8">
                    <a:alpha val="91000"/>
                  </a:srgbClr>
                </a:solidFill>
              </a:rPr>
              <a:t>for </a:t>
            </a:r>
            <a:r>
              <a:rPr lang="en-US" dirty="0" smtClean="0">
                <a:solidFill>
                  <a:srgbClr val="FAEAA8">
                    <a:alpha val="91000"/>
                  </a:srgbClr>
                </a:solidFill>
              </a:rPr>
              <a:t>Your New Crop</a:t>
            </a:r>
            <a:r>
              <a:rPr lang="en-US" dirty="0">
                <a:solidFill>
                  <a:srgbClr val="FAEAA8">
                    <a:alpha val="91000"/>
                  </a:srgbClr>
                </a:solidFill>
              </a:rPr>
              <a:t>?</a:t>
            </a:r>
          </a:p>
        </p:txBody>
      </p:sp>
    </p:spTree>
    <p:custDataLst>
      <p:tags r:id="rId1"/>
    </p:custDataLst>
    <p:extLst>
      <p:ext uri="{BB962C8B-B14F-4D97-AF65-F5344CB8AC3E}">
        <p14:creationId xmlns:p14="http://schemas.microsoft.com/office/powerpoint/2010/main" val="1017623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685800" y="203693"/>
            <a:ext cx="7772399" cy="1143000"/>
          </a:xfrm>
        </p:spPr>
        <p:txBody>
          <a:bodyPr>
            <a:noAutofit/>
          </a:bodyPr>
          <a:lstStyle/>
          <a:p>
            <a:r>
              <a:rPr lang="en-US" dirty="0" smtClean="0"/>
              <a:t>Growing and Marketing </a:t>
            </a:r>
            <a:br>
              <a:rPr lang="en-US" dirty="0" smtClean="0"/>
            </a:br>
            <a:r>
              <a:rPr lang="en-US" dirty="0" smtClean="0"/>
              <a:t>a New Crop</a:t>
            </a:r>
            <a:endParaRPr lang="en-US" dirty="0"/>
          </a:p>
        </p:txBody>
      </p:sp>
      <p:sp>
        <p:nvSpPr>
          <p:cNvPr id="3" name="Content Placeholder 2"/>
          <p:cNvSpPr>
            <a:spLocks noGrp="1"/>
          </p:cNvSpPr>
          <p:nvPr>
            <p:ph sz="half" idx="1"/>
            <p:custDataLst>
              <p:tags r:id="rId3"/>
            </p:custDataLst>
          </p:nvPr>
        </p:nvSpPr>
        <p:spPr>
          <a:xfrm>
            <a:off x="898634" y="1698609"/>
            <a:ext cx="3673366" cy="4569443"/>
          </a:xfrm>
          <a:solidFill>
            <a:schemeClr val="bg2">
              <a:lumMod val="50000"/>
              <a:alpha val="52000"/>
            </a:schemeClr>
          </a:solidFill>
        </p:spPr>
        <p:txBody>
          <a:bodyPr>
            <a:noAutofit/>
          </a:bodyPr>
          <a:lstStyle/>
          <a:p>
            <a:pPr marL="803275" indent="-571500">
              <a:buFont typeface="+mj-lt"/>
              <a:buAutoNum type="romanUcPeriod"/>
            </a:pPr>
            <a:r>
              <a:rPr lang="en-US" sz="3200" dirty="0" smtClean="0"/>
              <a:t>Introduction</a:t>
            </a:r>
          </a:p>
          <a:p>
            <a:pPr marL="803275" indent="-571500">
              <a:buFont typeface="+mj-lt"/>
              <a:buAutoNum type="romanUcPeriod"/>
            </a:pPr>
            <a:r>
              <a:rPr lang="en-US" sz="3200" dirty="0" smtClean="0"/>
              <a:t>Soil and climate</a:t>
            </a:r>
          </a:p>
          <a:p>
            <a:pPr marL="803275" indent="-571500">
              <a:buFont typeface="+mj-lt"/>
              <a:buAutoNum type="romanUcPeriod"/>
            </a:pPr>
            <a:r>
              <a:rPr lang="en-US" sz="3200" dirty="0" smtClean="0"/>
              <a:t>Markets</a:t>
            </a:r>
          </a:p>
          <a:p>
            <a:pPr marL="803275" indent="-571500">
              <a:buFont typeface="+mj-lt"/>
              <a:buAutoNum type="romanUcPeriod"/>
            </a:pPr>
            <a:r>
              <a:rPr lang="en-US" sz="3200" dirty="0" smtClean="0"/>
              <a:t>Enterprise budgets</a:t>
            </a:r>
          </a:p>
          <a:p>
            <a:pPr marL="803275" indent="-571500">
              <a:buFont typeface="+mj-lt"/>
              <a:buAutoNum type="romanUcPeriod"/>
            </a:pPr>
            <a:r>
              <a:rPr lang="en-US" sz="3200" dirty="0" smtClean="0"/>
              <a:t>Other things to consider</a:t>
            </a:r>
          </a:p>
          <a:p>
            <a:pPr marL="0" indent="0">
              <a:buNone/>
            </a:pPr>
            <a:endParaRPr lang="en-US" sz="3200" dirty="0" smtClean="0"/>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5274" t="9795" r="2920" b="3448"/>
          <a:stretch/>
        </p:blipFill>
        <p:spPr>
          <a:xfrm>
            <a:off x="4572000" y="1698609"/>
            <a:ext cx="3305429" cy="4569443"/>
          </a:xfrm>
          <a:prstGeom prst="rect">
            <a:avLst/>
          </a:prstGeom>
        </p:spPr>
      </p:pic>
    </p:spTree>
    <p:custDataLst>
      <p:tags r:id="rId1"/>
    </p:custDataLst>
    <p:extLst>
      <p:ext uri="{BB962C8B-B14F-4D97-AF65-F5344CB8AC3E}">
        <p14:creationId xmlns:p14="http://schemas.microsoft.com/office/powerpoint/2010/main" val="42719645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685800" y="203693"/>
            <a:ext cx="7772399" cy="1143000"/>
          </a:xfrm>
        </p:spPr>
        <p:txBody>
          <a:bodyPr>
            <a:noAutofit/>
          </a:bodyPr>
          <a:lstStyle/>
          <a:p>
            <a:r>
              <a:rPr lang="en-US" dirty="0" smtClean="0"/>
              <a:t>Growing and Marketing </a:t>
            </a:r>
            <a:br>
              <a:rPr lang="en-US" dirty="0" smtClean="0"/>
            </a:br>
            <a:r>
              <a:rPr lang="en-US" dirty="0" smtClean="0"/>
              <a:t>a New Crop</a:t>
            </a:r>
            <a:endParaRPr lang="en-US" dirty="0"/>
          </a:p>
        </p:txBody>
      </p:sp>
      <p:sp>
        <p:nvSpPr>
          <p:cNvPr id="3" name="Content Placeholder 2"/>
          <p:cNvSpPr>
            <a:spLocks noGrp="1"/>
          </p:cNvSpPr>
          <p:nvPr>
            <p:ph sz="half" idx="1"/>
            <p:custDataLst>
              <p:tags r:id="rId3"/>
            </p:custDataLst>
          </p:nvPr>
        </p:nvSpPr>
        <p:spPr>
          <a:xfrm>
            <a:off x="898634" y="1698609"/>
            <a:ext cx="3673366" cy="4569443"/>
          </a:xfrm>
          <a:solidFill>
            <a:schemeClr val="bg2">
              <a:lumMod val="50000"/>
              <a:alpha val="52000"/>
            </a:schemeClr>
          </a:solidFill>
        </p:spPr>
        <p:txBody>
          <a:bodyPr>
            <a:noAutofit/>
          </a:bodyPr>
          <a:lstStyle/>
          <a:p>
            <a:pPr marL="803275" indent="-571500">
              <a:buFont typeface="+mj-lt"/>
              <a:buAutoNum type="romanUcPeriod"/>
            </a:pPr>
            <a:r>
              <a:rPr lang="en-US" sz="3200" dirty="0" smtClean="0">
                <a:solidFill>
                  <a:schemeClr val="tx1">
                    <a:lumMod val="65000"/>
                    <a:lumOff val="35000"/>
                  </a:schemeClr>
                </a:solidFill>
              </a:rPr>
              <a:t>Introduction</a:t>
            </a:r>
          </a:p>
          <a:p>
            <a:pPr marL="803275" indent="-571500">
              <a:buFont typeface="+mj-lt"/>
              <a:buAutoNum type="romanUcPeriod"/>
            </a:pPr>
            <a:r>
              <a:rPr lang="en-US" sz="3200" dirty="0" smtClean="0">
                <a:solidFill>
                  <a:schemeClr val="tx1">
                    <a:lumMod val="65000"/>
                    <a:lumOff val="35000"/>
                  </a:schemeClr>
                </a:solidFill>
              </a:rPr>
              <a:t>Soil and climate</a:t>
            </a:r>
          </a:p>
          <a:p>
            <a:pPr marL="803275" indent="-571500">
              <a:buFont typeface="+mj-lt"/>
              <a:buAutoNum type="romanUcPeriod"/>
            </a:pPr>
            <a:r>
              <a:rPr lang="en-US" sz="3200" dirty="0" smtClean="0">
                <a:solidFill>
                  <a:schemeClr val="tx1">
                    <a:lumMod val="65000"/>
                    <a:lumOff val="35000"/>
                  </a:schemeClr>
                </a:solidFill>
              </a:rPr>
              <a:t>Markets</a:t>
            </a:r>
          </a:p>
          <a:p>
            <a:pPr marL="803275" indent="-571500">
              <a:buFont typeface="+mj-lt"/>
              <a:buAutoNum type="romanUcPeriod"/>
            </a:pPr>
            <a:r>
              <a:rPr lang="en-US" sz="3200" dirty="0" smtClean="0"/>
              <a:t>Enterprise budgets</a:t>
            </a:r>
          </a:p>
          <a:p>
            <a:pPr marL="803275" indent="-571500">
              <a:buFont typeface="+mj-lt"/>
              <a:buAutoNum type="romanUcPeriod"/>
            </a:pPr>
            <a:r>
              <a:rPr lang="en-US" sz="3200" dirty="0" smtClean="0"/>
              <a:t>Other things to consider</a:t>
            </a:r>
          </a:p>
          <a:p>
            <a:pPr marL="0" indent="0">
              <a:buNone/>
            </a:pPr>
            <a:endParaRPr lang="en-US" sz="3200" dirty="0" smtClean="0"/>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5274" t="9795" r="2920" b="3448"/>
          <a:stretch/>
        </p:blipFill>
        <p:spPr>
          <a:xfrm>
            <a:off x="4572000" y="1698609"/>
            <a:ext cx="3305429" cy="4569443"/>
          </a:xfrm>
          <a:prstGeom prst="rect">
            <a:avLst/>
          </a:prstGeom>
        </p:spPr>
      </p:pic>
    </p:spTree>
    <p:custDataLst>
      <p:tags r:id="rId1"/>
    </p:custDataLst>
    <p:extLst>
      <p:ext uri="{BB962C8B-B14F-4D97-AF65-F5344CB8AC3E}">
        <p14:creationId xmlns:p14="http://schemas.microsoft.com/office/powerpoint/2010/main" val="25198287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a:t>Enterprise </a:t>
            </a:r>
            <a:r>
              <a:rPr lang="en-US" dirty="0" smtClean="0"/>
              <a:t>Budget</a:t>
            </a:r>
            <a:endParaRPr lang="en-US" dirty="0"/>
          </a:p>
        </p:txBody>
      </p:sp>
      <p:grpSp>
        <p:nvGrpSpPr>
          <p:cNvPr id="8" name="Group 7"/>
          <p:cNvGrpSpPr/>
          <p:nvPr>
            <p:custDataLst>
              <p:tags r:id="rId3"/>
            </p:custDataLst>
          </p:nvPr>
        </p:nvGrpSpPr>
        <p:grpSpPr>
          <a:xfrm>
            <a:off x="102510" y="2609028"/>
            <a:ext cx="8912196" cy="1754717"/>
            <a:chOff x="203722" y="2742539"/>
            <a:chExt cx="8912196" cy="1754717"/>
          </a:xfrm>
        </p:grpSpPr>
        <p:sp>
          <p:nvSpPr>
            <p:cNvPr id="9" name="Freeform 8"/>
            <p:cNvSpPr/>
            <p:nvPr>
              <p:custDataLst>
                <p:tags r:id="rId4"/>
              </p:custDataLst>
            </p:nvPr>
          </p:nvSpPr>
          <p:spPr>
            <a:xfrm>
              <a:off x="203722" y="2759896"/>
              <a:ext cx="1737360" cy="1737360"/>
            </a:xfrm>
            <a:custGeom>
              <a:avLst/>
              <a:gdLst>
                <a:gd name="connsiteX0" fmla="*/ 0 w 1540429"/>
                <a:gd name="connsiteY0" fmla="*/ 579300 h 1158600"/>
                <a:gd name="connsiteX1" fmla="*/ 770215 w 1540429"/>
                <a:gd name="connsiteY1" fmla="*/ 0 h 1158600"/>
                <a:gd name="connsiteX2" fmla="*/ 1540430 w 1540429"/>
                <a:gd name="connsiteY2" fmla="*/ 579300 h 1158600"/>
                <a:gd name="connsiteX3" fmla="*/ 770215 w 1540429"/>
                <a:gd name="connsiteY3" fmla="*/ 1158600 h 1158600"/>
                <a:gd name="connsiteX4" fmla="*/ 0 w 1540429"/>
                <a:gd name="connsiteY4" fmla="*/ 579300 h 115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429" h="1158600">
                  <a:moveTo>
                    <a:pt x="0" y="579300"/>
                  </a:moveTo>
                  <a:cubicBezTo>
                    <a:pt x="0" y="259361"/>
                    <a:pt x="344837" y="0"/>
                    <a:pt x="770215" y="0"/>
                  </a:cubicBezTo>
                  <a:cubicBezTo>
                    <a:pt x="1195593" y="0"/>
                    <a:pt x="1540430" y="259361"/>
                    <a:pt x="1540430" y="579300"/>
                  </a:cubicBezTo>
                  <a:cubicBezTo>
                    <a:pt x="1540430" y="899239"/>
                    <a:pt x="1195593" y="1158600"/>
                    <a:pt x="770215" y="1158600"/>
                  </a:cubicBezTo>
                  <a:cubicBezTo>
                    <a:pt x="344837" y="1158600"/>
                    <a:pt x="0" y="899239"/>
                    <a:pt x="0" y="579300"/>
                  </a:cubicBezTo>
                  <a:close/>
                </a:path>
              </a:pathLst>
            </a:custGeom>
            <a:ln>
              <a:solidFill>
                <a:srgbClr val="80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0991" tIns="195073" rIns="250991" bIns="195073" numCol="1" spcCol="1270" anchor="ctr" anchorCtr="0">
              <a:noAutofit/>
            </a:bodyPr>
            <a:lstStyle/>
            <a:p>
              <a:pPr lvl="0" algn="ctr" defTabSz="889000">
                <a:lnSpc>
                  <a:spcPct val="90000"/>
                </a:lnSpc>
                <a:spcBef>
                  <a:spcPct val="0"/>
                </a:spcBef>
                <a:spcAft>
                  <a:spcPct val="35000"/>
                </a:spcAft>
              </a:pPr>
              <a:r>
                <a:rPr lang="en-US" sz="2400" kern="1200" dirty="0" smtClean="0"/>
                <a:t>Gross Income</a:t>
              </a:r>
              <a:endParaRPr lang="en-US" sz="2400" kern="1200" dirty="0"/>
            </a:p>
          </p:txBody>
        </p:sp>
        <p:sp>
          <p:nvSpPr>
            <p:cNvPr id="10" name="Freeform 9"/>
            <p:cNvSpPr/>
            <p:nvPr>
              <p:custDataLst>
                <p:tags r:id="rId5"/>
              </p:custDataLst>
            </p:nvPr>
          </p:nvSpPr>
          <p:spPr>
            <a:xfrm>
              <a:off x="1958132" y="3288723"/>
              <a:ext cx="671988" cy="671988"/>
            </a:xfrm>
            <a:custGeom>
              <a:avLst/>
              <a:gdLst>
                <a:gd name="connsiteX0" fmla="*/ 89072 w 671988"/>
                <a:gd name="connsiteY0" fmla="*/ 256968 h 671988"/>
                <a:gd name="connsiteX1" fmla="*/ 582916 w 671988"/>
                <a:gd name="connsiteY1" fmla="*/ 256968 h 671988"/>
                <a:gd name="connsiteX2" fmla="*/ 582916 w 671988"/>
                <a:gd name="connsiteY2" fmla="*/ 415020 h 671988"/>
                <a:gd name="connsiteX3" fmla="*/ 89072 w 671988"/>
                <a:gd name="connsiteY3" fmla="*/ 415020 h 671988"/>
                <a:gd name="connsiteX4" fmla="*/ 89072 w 671988"/>
                <a:gd name="connsiteY4" fmla="*/ 256968 h 67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988" h="671988">
                  <a:moveTo>
                    <a:pt x="89072" y="256968"/>
                  </a:moveTo>
                  <a:lnTo>
                    <a:pt x="582916" y="256968"/>
                  </a:lnTo>
                  <a:lnTo>
                    <a:pt x="582916" y="415020"/>
                  </a:lnTo>
                  <a:lnTo>
                    <a:pt x="89072" y="415020"/>
                  </a:lnTo>
                  <a:lnTo>
                    <a:pt x="89072" y="256968"/>
                  </a:lnTo>
                  <a:close/>
                </a:path>
              </a:pathLst>
            </a:custGeom>
            <a:solidFill>
              <a:srgbClr val="800000"/>
            </a:solidFill>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89072" tIns="256968" rIns="89072" bIns="256968" numCol="1" spcCol="1270" anchor="ctr" anchorCtr="0">
              <a:noAutofit/>
            </a:bodyPr>
            <a:lstStyle/>
            <a:p>
              <a:pPr lvl="0" algn="ctr" defTabSz="488950">
                <a:lnSpc>
                  <a:spcPct val="90000"/>
                </a:lnSpc>
                <a:spcBef>
                  <a:spcPct val="0"/>
                </a:spcBef>
                <a:spcAft>
                  <a:spcPct val="35000"/>
                </a:spcAft>
              </a:pPr>
              <a:endParaRPr lang="en-US" sz="1100" kern="1200"/>
            </a:p>
          </p:txBody>
        </p:sp>
        <p:sp>
          <p:nvSpPr>
            <p:cNvPr id="11" name="Freeform 10"/>
            <p:cNvSpPr/>
            <p:nvPr>
              <p:custDataLst>
                <p:tags r:id="rId6"/>
              </p:custDataLst>
            </p:nvPr>
          </p:nvSpPr>
          <p:spPr>
            <a:xfrm>
              <a:off x="2585942" y="2756037"/>
              <a:ext cx="1737360" cy="1737360"/>
            </a:xfrm>
            <a:custGeom>
              <a:avLst/>
              <a:gdLst>
                <a:gd name="connsiteX0" fmla="*/ 0 w 1458655"/>
                <a:gd name="connsiteY0" fmla="*/ 711062 h 1422124"/>
                <a:gd name="connsiteX1" fmla="*/ 729328 w 1458655"/>
                <a:gd name="connsiteY1" fmla="*/ 0 h 1422124"/>
                <a:gd name="connsiteX2" fmla="*/ 1458656 w 1458655"/>
                <a:gd name="connsiteY2" fmla="*/ 711062 h 1422124"/>
                <a:gd name="connsiteX3" fmla="*/ 729328 w 1458655"/>
                <a:gd name="connsiteY3" fmla="*/ 1422124 h 1422124"/>
                <a:gd name="connsiteX4" fmla="*/ 0 w 1458655"/>
                <a:gd name="connsiteY4" fmla="*/ 711062 h 1422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655" h="1422124">
                  <a:moveTo>
                    <a:pt x="0" y="711062"/>
                  </a:moveTo>
                  <a:cubicBezTo>
                    <a:pt x="0" y="318353"/>
                    <a:pt x="326531" y="0"/>
                    <a:pt x="729328" y="0"/>
                  </a:cubicBezTo>
                  <a:cubicBezTo>
                    <a:pt x="1132125" y="0"/>
                    <a:pt x="1458656" y="318353"/>
                    <a:pt x="1458656" y="711062"/>
                  </a:cubicBezTo>
                  <a:cubicBezTo>
                    <a:pt x="1458656" y="1103771"/>
                    <a:pt x="1132125" y="1422124"/>
                    <a:pt x="729328" y="1422124"/>
                  </a:cubicBezTo>
                  <a:cubicBezTo>
                    <a:pt x="326531" y="1422124"/>
                    <a:pt x="0" y="1103771"/>
                    <a:pt x="0" y="711062"/>
                  </a:cubicBezTo>
                  <a:close/>
                </a:path>
              </a:pathLst>
            </a:custGeom>
            <a:ln>
              <a:solidFill>
                <a:srgbClr val="80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9015" tIns="233665" rIns="239015" bIns="233665" numCol="1" spcCol="1270" anchor="ctr" anchorCtr="0">
              <a:noAutofit/>
            </a:bodyPr>
            <a:lstStyle/>
            <a:p>
              <a:pPr lvl="0" algn="ctr" defTabSz="889000">
                <a:lnSpc>
                  <a:spcPct val="90000"/>
                </a:lnSpc>
                <a:spcBef>
                  <a:spcPct val="0"/>
                </a:spcBef>
                <a:spcAft>
                  <a:spcPct val="35000"/>
                </a:spcAft>
              </a:pPr>
              <a:r>
                <a:rPr lang="en-US" sz="2400" kern="1200" dirty="0" smtClean="0"/>
                <a:t>Direct Expenses</a:t>
              </a:r>
              <a:endParaRPr lang="en-US" sz="2400" kern="1200" dirty="0"/>
            </a:p>
          </p:txBody>
        </p:sp>
        <p:sp>
          <p:nvSpPr>
            <p:cNvPr id="12" name="Freeform 11"/>
            <p:cNvSpPr/>
            <p:nvPr>
              <p:custDataLst>
                <p:tags r:id="rId7"/>
              </p:custDataLst>
            </p:nvPr>
          </p:nvSpPr>
          <p:spPr>
            <a:xfrm>
              <a:off x="4307796" y="3275225"/>
              <a:ext cx="671988" cy="671988"/>
            </a:xfrm>
            <a:custGeom>
              <a:avLst/>
              <a:gdLst>
                <a:gd name="connsiteX0" fmla="*/ 89072 w 671988"/>
                <a:gd name="connsiteY0" fmla="*/ 256968 h 671988"/>
                <a:gd name="connsiteX1" fmla="*/ 582916 w 671988"/>
                <a:gd name="connsiteY1" fmla="*/ 256968 h 671988"/>
                <a:gd name="connsiteX2" fmla="*/ 582916 w 671988"/>
                <a:gd name="connsiteY2" fmla="*/ 415020 h 671988"/>
                <a:gd name="connsiteX3" fmla="*/ 89072 w 671988"/>
                <a:gd name="connsiteY3" fmla="*/ 415020 h 671988"/>
                <a:gd name="connsiteX4" fmla="*/ 89072 w 671988"/>
                <a:gd name="connsiteY4" fmla="*/ 256968 h 67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988" h="671988">
                  <a:moveTo>
                    <a:pt x="89072" y="256968"/>
                  </a:moveTo>
                  <a:lnTo>
                    <a:pt x="582916" y="256968"/>
                  </a:lnTo>
                  <a:lnTo>
                    <a:pt x="582916" y="415020"/>
                  </a:lnTo>
                  <a:lnTo>
                    <a:pt x="89072" y="415020"/>
                  </a:lnTo>
                  <a:lnTo>
                    <a:pt x="89072" y="256968"/>
                  </a:lnTo>
                  <a:close/>
                </a:path>
              </a:pathLst>
            </a:custGeom>
            <a:solidFill>
              <a:srgbClr val="800000"/>
            </a:solidFill>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89072" tIns="256968" rIns="89072" bIns="256968" numCol="1" spcCol="1270" anchor="ctr" anchorCtr="0">
              <a:noAutofit/>
            </a:bodyPr>
            <a:lstStyle/>
            <a:p>
              <a:pPr lvl="0" algn="ctr" defTabSz="488950">
                <a:lnSpc>
                  <a:spcPct val="90000"/>
                </a:lnSpc>
                <a:spcBef>
                  <a:spcPct val="0"/>
                </a:spcBef>
                <a:spcAft>
                  <a:spcPct val="35000"/>
                </a:spcAft>
              </a:pPr>
              <a:endParaRPr lang="en-US" sz="1100" kern="1200"/>
            </a:p>
          </p:txBody>
        </p:sp>
        <p:sp>
          <p:nvSpPr>
            <p:cNvPr id="13" name="Freeform 12"/>
            <p:cNvSpPr/>
            <p:nvPr>
              <p:custDataLst>
                <p:tags r:id="rId8"/>
              </p:custDataLst>
            </p:nvPr>
          </p:nvSpPr>
          <p:spPr>
            <a:xfrm>
              <a:off x="4939190" y="2756037"/>
              <a:ext cx="1737360" cy="1737360"/>
            </a:xfrm>
            <a:custGeom>
              <a:avLst/>
              <a:gdLst>
                <a:gd name="connsiteX0" fmla="*/ 0 w 1554482"/>
                <a:gd name="connsiteY0" fmla="*/ 606539 h 1213078"/>
                <a:gd name="connsiteX1" fmla="*/ 777241 w 1554482"/>
                <a:gd name="connsiteY1" fmla="*/ 0 h 1213078"/>
                <a:gd name="connsiteX2" fmla="*/ 1554482 w 1554482"/>
                <a:gd name="connsiteY2" fmla="*/ 606539 h 1213078"/>
                <a:gd name="connsiteX3" fmla="*/ 777241 w 1554482"/>
                <a:gd name="connsiteY3" fmla="*/ 1213078 h 1213078"/>
                <a:gd name="connsiteX4" fmla="*/ 0 w 1554482"/>
                <a:gd name="connsiteY4" fmla="*/ 606539 h 121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482" h="1213078">
                  <a:moveTo>
                    <a:pt x="0" y="606539"/>
                  </a:moveTo>
                  <a:cubicBezTo>
                    <a:pt x="0" y="271557"/>
                    <a:pt x="347983" y="0"/>
                    <a:pt x="777241" y="0"/>
                  </a:cubicBezTo>
                  <a:cubicBezTo>
                    <a:pt x="1206499" y="0"/>
                    <a:pt x="1554482" y="271557"/>
                    <a:pt x="1554482" y="606539"/>
                  </a:cubicBezTo>
                  <a:cubicBezTo>
                    <a:pt x="1554482" y="941521"/>
                    <a:pt x="1206499" y="1213078"/>
                    <a:pt x="777241" y="1213078"/>
                  </a:cubicBezTo>
                  <a:cubicBezTo>
                    <a:pt x="347983" y="1213078"/>
                    <a:pt x="0" y="941521"/>
                    <a:pt x="0" y="606539"/>
                  </a:cubicBezTo>
                  <a:close/>
                </a:path>
              </a:pathLst>
            </a:custGeom>
            <a:ln>
              <a:solidFill>
                <a:srgbClr val="80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3049" tIns="203051" rIns="253049" bIns="203051" numCol="1" spcCol="1270" anchor="ctr" anchorCtr="0">
              <a:noAutofit/>
            </a:bodyPr>
            <a:lstStyle/>
            <a:p>
              <a:pPr lvl="0" algn="ctr" defTabSz="889000">
                <a:lnSpc>
                  <a:spcPct val="90000"/>
                </a:lnSpc>
                <a:spcBef>
                  <a:spcPct val="0"/>
                </a:spcBef>
                <a:spcAft>
                  <a:spcPct val="35000"/>
                </a:spcAft>
              </a:pPr>
              <a:r>
                <a:rPr lang="en-US" sz="2400" kern="1200" dirty="0" smtClean="0"/>
                <a:t>Overhead Expenses</a:t>
              </a:r>
              <a:endParaRPr lang="en-US" sz="2400" kern="1200" dirty="0"/>
            </a:p>
          </p:txBody>
        </p:sp>
        <p:sp>
          <p:nvSpPr>
            <p:cNvPr id="14" name="Freeform 13"/>
            <p:cNvSpPr/>
            <p:nvPr>
              <p:custDataLst>
                <p:tags r:id="rId9"/>
              </p:custDataLst>
            </p:nvPr>
          </p:nvSpPr>
          <p:spPr>
            <a:xfrm>
              <a:off x="6691560" y="3275225"/>
              <a:ext cx="671988" cy="671988"/>
            </a:xfrm>
            <a:custGeom>
              <a:avLst/>
              <a:gdLst>
                <a:gd name="connsiteX0" fmla="*/ 89072 w 671988"/>
                <a:gd name="connsiteY0" fmla="*/ 138430 h 671988"/>
                <a:gd name="connsiteX1" fmla="*/ 582916 w 671988"/>
                <a:gd name="connsiteY1" fmla="*/ 138430 h 671988"/>
                <a:gd name="connsiteX2" fmla="*/ 582916 w 671988"/>
                <a:gd name="connsiteY2" fmla="*/ 296481 h 671988"/>
                <a:gd name="connsiteX3" fmla="*/ 89072 w 671988"/>
                <a:gd name="connsiteY3" fmla="*/ 296481 h 671988"/>
                <a:gd name="connsiteX4" fmla="*/ 89072 w 671988"/>
                <a:gd name="connsiteY4" fmla="*/ 138430 h 671988"/>
                <a:gd name="connsiteX5" fmla="*/ 89072 w 671988"/>
                <a:gd name="connsiteY5" fmla="*/ 375507 h 671988"/>
                <a:gd name="connsiteX6" fmla="*/ 582916 w 671988"/>
                <a:gd name="connsiteY6" fmla="*/ 375507 h 671988"/>
                <a:gd name="connsiteX7" fmla="*/ 582916 w 671988"/>
                <a:gd name="connsiteY7" fmla="*/ 533558 h 671988"/>
                <a:gd name="connsiteX8" fmla="*/ 89072 w 671988"/>
                <a:gd name="connsiteY8" fmla="*/ 533558 h 671988"/>
                <a:gd name="connsiteX9" fmla="*/ 89072 w 671988"/>
                <a:gd name="connsiteY9" fmla="*/ 375507 h 67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1988" h="671988">
                  <a:moveTo>
                    <a:pt x="89072" y="138430"/>
                  </a:moveTo>
                  <a:lnTo>
                    <a:pt x="582916" y="138430"/>
                  </a:lnTo>
                  <a:lnTo>
                    <a:pt x="582916" y="296481"/>
                  </a:lnTo>
                  <a:lnTo>
                    <a:pt x="89072" y="296481"/>
                  </a:lnTo>
                  <a:lnTo>
                    <a:pt x="89072" y="138430"/>
                  </a:lnTo>
                  <a:close/>
                  <a:moveTo>
                    <a:pt x="89072" y="375507"/>
                  </a:moveTo>
                  <a:lnTo>
                    <a:pt x="582916" y="375507"/>
                  </a:lnTo>
                  <a:lnTo>
                    <a:pt x="582916" y="533558"/>
                  </a:lnTo>
                  <a:lnTo>
                    <a:pt x="89072" y="533558"/>
                  </a:lnTo>
                  <a:lnTo>
                    <a:pt x="89072" y="375507"/>
                  </a:lnTo>
                  <a:close/>
                </a:path>
              </a:pathLst>
            </a:custGeom>
            <a:solidFill>
              <a:srgbClr val="800000"/>
            </a:solidFill>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89072" tIns="138430" rIns="89072" bIns="138430" numCol="1" spcCol="1270" anchor="ctr" anchorCtr="0">
              <a:noAutofit/>
            </a:bodyPr>
            <a:lstStyle/>
            <a:p>
              <a:pPr lvl="0" algn="ctr" defTabSz="933450">
                <a:lnSpc>
                  <a:spcPct val="90000"/>
                </a:lnSpc>
                <a:spcBef>
                  <a:spcPct val="0"/>
                </a:spcBef>
                <a:spcAft>
                  <a:spcPct val="35000"/>
                </a:spcAft>
              </a:pPr>
              <a:endParaRPr lang="en-US" sz="2100" kern="1200"/>
            </a:p>
          </p:txBody>
        </p:sp>
        <p:sp>
          <p:nvSpPr>
            <p:cNvPr id="15" name="Freeform 14"/>
            <p:cNvSpPr/>
            <p:nvPr>
              <p:custDataLst>
                <p:tags r:id="rId10"/>
              </p:custDataLst>
            </p:nvPr>
          </p:nvSpPr>
          <p:spPr>
            <a:xfrm>
              <a:off x="7378558" y="2742539"/>
              <a:ext cx="1737360" cy="1737360"/>
            </a:xfrm>
            <a:custGeom>
              <a:avLst/>
              <a:gdLst>
                <a:gd name="connsiteX0" fmla="*/ 0 w 1520883"/>
                <a:gd name="connsiteY0" fmla="*/ 724560 h 1449119"/>
                <a:gd name="connsiteX1" fmla="*/ 760442 w 1520883"/>
                <a:gd name="connsiteY1" fmla="*/ 0 h 1449119"/>
                <a:gd name="connsiteX2" fmla="*/ 1520884 w 1520883"/>
                <a:gd name="connsiteY2" fmla="*/ 724560 h 1449119"/>
                <a:gd name="connsiteX3" fmla="*/ 760442 w 1520883"/>
                <a:gd name="connsiteY3" fmla="*/ 1449120 h 1449119"/>
                <a:gd name="connsiteX4" fmla="*/ 0 w 1520883"/>
                <a:gd name="connsiteY4" fmla="*/ 724560 h 144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883" h="1449119">
                  <a:moveTo>
                    <a:pt x="0" y="724560"/>
                  </a:moveTo>
                  <a:cubicBezTo>
                    <a:pt x="0" y="324397"/>
                    <a:pt x="340461" y="0"/>
                    <a:pt x="760442" y="0"/>
                  </a:cubicBezTo>
                  <a:cubicBezTo>
                    <a:pt x="1180423" y="0"/>
                    <a:pt x="1520884" y="324397"/>
                    <a:pt x="1520884" y="724560"/>
                  </a:cubicBezTo>
                  <a:cubicBezTo>
                    <a:pt x="1520884" y="1124723"/>
                    <a:pt x="1180423" y="1449120"/>
                    <a:pt x="760442" y="1449120"/>
                  </a:cubicBezTo>
                  <a:cubicBezTo>
                    <a:pt x="340461" y="1449120"/>
                    <a:pt x="0" y="1124723"/>
                    <a:pt x="0" y="724560"/>
                  </a:cubicBezTo>
                  <a:close/>
                </a:path>
              </a:pathLst>
            </a:custGeom>
            <a:ln>
              <a:solidFill>
                <a:srgbClr val="80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3208" tIns="242699" rIns="253208" bIns="242699" numCol="1" spcCol="1270" anchor="ctr" anchorCtr="0">
              <a:noAutofit/>
            </a:bodyPr>
            <a:lstStyle/>
            <a:p>
              <a:pPr lvl="0" algn="ctr" defTabSz="1066800">
                <a:lnSpc>
                  <a:spcPct val="90000"/>
                </a:lnSpc>
                <a:spcBef>
                  <a:spcPct val="0"/>
                </a:spcBef>
                <a:spcAft>
                  <a:spcPct val="35000"/>
                </a:spcAft>
              </a:pPr>
              <a:r>
                <a:rPr lang="en-US" sz="2400" b="1" kern="1200" dirty="0" smtClean="0"/>
                <a:t>Net Return</a:t>
              </a:r>
              <a:endParaRPr lang="en-US" sz="2400" b="1" kern="1200" dirty="0"/>
            </a:p>
          </p:txBody>
        </p:sp>
      </p:grpSp>
      <p:sp>
        <p:nvSpPr>
          <p:cNvPr id="3" name="Left Brace 2"/>
          <p:cNvSpPr/>
          <p:nvPr/>
        </p:nvSpPr>
        <p:spPr>
          <a:xfrm rot="16200000">
            <a:off x="4226769" y="3530800"/>
            <a:ext cx="690466" cy="2696547"/>
          </a:xfrm>
          <a:prstGeom prst="leftBrac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3853534" y="5276168"/>
            <a:ext cx="1436932" cy="523220"/>
          </a:xfrm>
          <a:prstGeom prst="rect">
            <a:avLst/>
          </a:prstGeom>
          <a:noFill/>
        </p:spPr>
        <p:txBody>
          <a:bodyPr wrap="none" rtlCol="0">
            <a:spAutoFit/>
          </a:bodyPr>
          <a:lstStyle/>
          <a:p>
            <a:r>
              <a:rPr lang="en-US" sz="2800" b="1" dirty="0" smtClean="0">
                <a:solidFill>
                  <a:schemeClr val="accent1">
                    <a:lumMod val="75000"/>
                  </a:schemeClr>
                </a:solidFill>
              </a:rPr>
              <a:t>Subtract</a:t>
            </a:r>
            <a:endParaRPr lang="en-US" sz="2800" b="1" dirty="0">
              <a:solidFill>
                <a:schemeClr val="accent1">
                  <a:lumMod val="75000"/>
                </a:schemeClr>
              </a:solidFill>
            </a:endParaRPr>
          </a:p>
        </p:txBody>
      </p:sp>
    </p:spTree>
    <p:custDataLst>
      <p:tags r:id="rId1"/>
    </p:custDataLst>
    <p:extLst>
      <p:ext uri="{BB962C8B-B14F-4D97-AF65-F5344CB8AC3E}">
        <p14:creationId xmlns:p14="http://schemas.microsoft.com/office/powerpoint/2010/main" val="10176231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custDataLst>
              <p:tags r:id="rId2"/>
            </p:custDataLst>
            <p:extLst>
              <p:ext uri="{D42A27DB-BD31-4B8C-83A1-F6EECF244321}">
                <p14:modId xmlns:p14="http://schemas.microsoft.com/office/powerpoint/2010/main" val="701442225"/>
              </p:ext>
            </p:extLst>
          </p:nvPr>
        </p:nvGraphicFramePr>
        <p:xfrm>
          <a:off x="4298232" y="1725438"/>
          <a:ext cx="4667580" cy="2286000"/>
        </p:xfrm>
        <a:graphic>
          <a:graphicData uri="http://schemas.openxmlformats.org/drawingml/2006/table">
            <a:tbl>
              <a:tblPr firstRow="1" bandRow="1">
                <a:tableStyleId>{5DA37D80-6434-44D0-A028-1B22A696006F}</a:tableStyleId>
              </a:tblPr>
              <a:tblGrid>
                <a:gridCol w="3305456">
                  <a:extLst>
                    <a:ext uri="{9D8B030D-6E8A-4147-A177-3AD203B41FA5}">
                      <a16:colId xmlns:a16="http://schemas.microsoft.com/office/drawing/2014/main" xmlns="" val="20000"/>
                    </a:ext>
                  </a:extLst>
                </a:gridCol>
                <a:gridCol w="1362124">
                  <a:extLst>
                    <a:ext uri="{9D8B030D-6E8A-4147-A177-3AD203B41FA5}">
                      <a16:colId xmlns:a16="http://schemas.microsoft.com/office/drawing/2014/main" xmlns="" val="20001"/>
                    </a:ext>
                  </a:extLst>
                </a:gridCol>
              </a:tblGrid>
              <a:tr h="370840">
                <a:tc>
                  <a:txBody>
                    <a:bodyPr/>
                    <a:lstStyle/>
                    <a:p>
                      <a:r>
                        <a:rPr lang="en-US" sz="2400" b="0" dirty="0" smtClean="0"/>
                        <a:t>Yield (bushels)</a:t>
                      </a:r>
                      <a:endParaRPr lang="en-US" sz="2400" b="0" dirty="0"/>
                    </a:p>
                  </a:txBody>
                  <a:tcPr/>
                </a:tc>
                <a:tc>
                  <a:txBody>
                    <a:bodyPr/>
                    <a:lstStyle/>
                    <a:p>
                      <a:r>
                        <a:rPr lang="en-US" sz="2400" b="0" dirty="0" smtClean="0"/>
                        <a:t>47.75</a:t>
                      </a:r>
                      <a:endParaRPr lang="en-US" sz="2400" b="0" dirty="0"/>
                    </a:p>
                  </a:txBody>
                  <a:tcPr/>
                </a:tc>
                <a:extLst>
                  <a:ext uri="{0D108BD9-81ED-4DB2-BD59-A6C34878D82A}">
                    <a16:rowId xmlns:a16="http://schemas.microsoft.com/office/drawing/2014/main" xmlns="" val="10000"/>
                  </a:ext>
                </a:extLst>
              </a:tr>
              <a:tr h="370840">
                <a:tc>
                  <a:txBody>
                    <a:bodyPr/>
                    <a:lstStyle/>
                    <a:p>
                      <a:r>
                        <a:rPr lang="en-US" sz="2400" dirty="0" smtClean="0"/>
                        <a:t>Value/Bu</a:t>
                      </a:r>
                      <a:endParaRPr lang="en-US" sz="2400" dirty="0"/>
                    </a:p>
                  </a:txBody>
                  <a:tcPr/>
                </a:tc>
                <a:tc>
                  <a:txBody>
                    <a:bodyPr/>
                    <a:lstStyle/>
                    <a:p>
                      <a:r>
                        <a:rPr lang="en-US" sz="2400" dirty="0" smtClean="0"/>
                        <a:t>$6.33</a:t>
                      </a:r>
                      <a:endParaRPr lang="en-US" sz="2400" dirty="0"/>
                    </a:p>
                  </a:txBody>
                  <a:tcPr/>
                </a:tc>
                <a:extLst>
                  <a:ext uri="{0D108BD9-81ED-4DB2-BD59-A6C34878D82A}">
                    <a16:rowId xmlns:a16="http://schemas.microsoft.com/office/drawing/2014/main" xmlns="" val="10001"/>
                  </a:ext>
                </a:extLst>
              </a:tr>
              <a:tr h="370840">
                <a:tc>
                  <a:txBody>
                    <a:bodyPr/>
                    <a:lstStyle/>
                    <a:p>
                      <a:r>
                        <a:rPr lang="en-US" sz="2400" dirty="0" smtClean="0"/>
                        <a:t>Total Crop Return/Acre</a:t>
                      </a:r>
                      <a:endParaRPr lang="en-US" sz="2400" dirty="0"/>
                    </a:p>
                  </a:txBody>
                  <a:tcPr/>
                </a:tc>
                <a:tc>
                  <a:txBody>
                    <a:bodyPr/>
                    <a:lstStyle/>
                    <a:p>
                      <a:r>
                        <a:rPr lang="en-US" sz="2400" dirty="0" smtClean="0"/>
                        <a:t>$302.26</a:t>
                      </a:r>
                      <a:endParaRPr lang="en-US" sz="2400" dirty="0"/>
                    </a:p>
                  </a:txBody>
                  <a:tcPr/>
                </a:tc>
                <a:extLst>
                  <a:ext uri="{0D108BD9-81ED-4DB2-BD59-A6C34878D82A}">
                    <a16:rowId xmlns:a16="http://schemas.microsoft.com/office/drawing/2014/main" xmlns="" val="10002"/>
                  </a:ext>
                </a:extLst>
              </a:tr>
              <a:tr h="370840">
                <a:tc>
                  <a:txBody>
                    <a:bodyPr/>
                    <a:lstStyle/>
                    <a:p>
                      <a:r>
                        <a:rPr lang="en-US" sz="2400" dirty="0" smtClean="0"/>
                        <a:t>Other Income/Acre</a:t>
                      </a:r>
                      <a:endParaRPr lang="en-US" sz="2400" dirty="0"/>
                    </a:p>
                  </a:txBody>
                  <a:tcPr/>
                </a:tc>
                <a:tc>
                  <a:txBody>
                    <a:bodyPr/>
                    <a:lstStyle/>
                    <a:p>
                      <a:r>
                        <a:rPr lang="en-US" sz="2400" dirty="0" smtClean="0"/>
                        <a:t>$44.87</a:t>
                      </a:r>
                    </a:p>
                  </a:txBody>
                  <a:tcPr/>
                </a:tc>
                <a:extLst>
                  <a:ext uri="{0D108BD9-81ED-4DB2-BD59-A6C34878D82A}">
                    <a16:rowId xmlns:a16="http://schemas.microsoft.com/office/drawing/2014/main" xmlns="" val="10003"/>
                  </a:ext>
                </a:extLst>
              </a:tr>
              <a:tr h="370840">
                <a:tc>
                  <a:txBody>
                    <a:bodyPr/>
                    <a:lstStyle/>
                    <a:p>
                      <a:r>
                        <a:rPr lang="en-US" sz="2400" b="1" dirty="0" smtClean="0"/>
                        <a:t>Gross</a:t>
                      </a:r>
                      <a:r>
                        <a:rPr lang="en-US" sz="2400" b="1" baseline="0" dirty="0" smtClean="0"/>
                        <a:t> Income/Acre</a:t>
                      </a:r>
                      <a:endParaRPr lang="en-US" sz="2400" b="1" dirty="0"/>
                    </a:p>
                  </a:txBody>
                  <a:tcPr/>
                </a:tc>
                <a:tc>
                  <a:txBody>
                    <a:bodyPr/>
                    <a:lstStyle/>
                    <a:p>
                      <a:r>
                        <a:rPr lang="en-US" sz="2400" b="1" dirty="0" smtClean="0"/>
                        <a:t>$347.13</a:t>
                      </a:r>
                      <a:endParaRPr lang="en-US" sz="2400" b="1" dirty="0"/>
                    </a:p>
                  </a:txBody>
                  <a:tcPr/>
                </a:tc>
                <a:extLst>
                  <a:ext uri="{0D108BD9-81ED-4DB2-BD59-A6C34878D82A}">
                    <a16:rowId xmlns:a16="http://schemas.microsoft.com/office/drawing/2014/main" xmlns="" val="10004"/>
                  </a:ext>
                </a:extLst>
              </a:tr>
            </a:tbl>
          </a:graphicData>
        </a:graphic>
      </p:graphicFrame>
      <p:pic>
        <p:nvPicPr>
          <p:cNvPr id="9" name="Picture 8"/>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rcRect l="9766" r="12906" b="13836"/>
          <a:stretch/>
        </p:blipFill>
        <p:spPr>
          <a:xfrm>
            <a:off x="16335" y="1223926"/>
            <a:ext cx="4073850" cy="4665989"/>
          </a:xfrm>
          <a:prstGeom prst="rect">
            <a:avLst/>
          </a:prstGeom>
        </p:spPr>
      </p:pic>
      <p:sp>
        <p:nvSpPr>
          <p:cNvPr id="2" name="Title 1"/>
          <p:cNvSpPr>
            <a:spLocks noGrp="1"/>
          </p:cNvSpPr>
          <p:nvPr>
            <p:ph type="title"/>
            <p:custDataLst>
              <p:tags r:id="rId3"/>
            </p:custDataLst>
          </p:nvPr>
        </p:nvSpPr>
        <p:spPr>
          <a:xfrm>
            <a:off x="457200" y="10419"/>
            <a:ext cx="8229600" cy="1143000"/>
          </a:xfrm>
        </p:spPr>
        <p:txBody>
          <a:bodyPr>
            <a:normAutofit/>
          </a:bodyPr>
          <a:lstStyle/>
          <a:p>
            <a:r>
              <a:rPr lang="en-US" dirty="0"/>
              <a:t>Gross </a:t>
            </a:r>
            <a:r>
              <a:rPr lang="en-US" dirty="0" smtClean="0"/>
              <a:t>Income</a:t>
            </a:r>
            <a:endParaRPr lang="en-US" dirty="0"/>
          </a:p>
        </p:txBody>
      </p:sp>
      <p:sp>
        <p:nvSpPr>
          <p:cNvPr id="3" name="Content Placeholder 2"/>
          <p:cNvSpPr>
            <a:spLocks noGrp="1"/>
          </p:cNvSpPr>
          <p:nvPr>
            <p:ph idx="1"/>
            <p:custDataLst>
              <p:tags r:id="rId4"/>
            </p:custDataLst>
          </p:nvPr>
        </p:nvSpPr>
        <p:spPr>
          <a:xfrm>
            <a:off x="16344" y="1285737"/>
            <a:ext cx="4073841" cy="616107"/>
          </a:xfrm>
        </p:spPr>
        <p:txBody>
          <a:bodyPr>
            <a:normAutofit/>
          </a:bodyPr>
          <a:lstStyle/>
          <a:p>
            <a:pPr>
              <a:buNone/>
            </a:pPr>
            <a:r>
              <a:rPr lang="en-US" dirty="0" smtClean="0"/>
              <a:t>Organic Oat Example</a:t>
            </a:r>
          </a:p>
          <a:p>
            <a:pPr>
              <a:buNone/>
            </a:pPr>
            <a:endParaRPr lang="en-US" dirty="0"/>
          </a:p>
          <a:p>
            <a:pPr>
              <a:buNone/>
            </a:pPr>
            <a:endParaRPr lang="en-US" dirty="0" smtClean="0"/>
          </a:p>
          <a:p>
            <a:pPr>
              <a:buNone/>
            </a:pPr>
            <a:endParaRPr lang="en-US" dirty="0"/>
          </a:p>
          <a:p>
            <a:pPr>
              <a:buNone/>
            </a:pPr>
            <a:endParaRPr lang="en-US" dirty="0" smtClean="0"/>
          </a:p>
        </p:txBody>
      </p:sp>
      <p:sp>
        <p:nvSpPr>
          <p:cNvPr id="7" name="TextBox 6"/>
          <p:cNvSpPr txBox="1"/>
          <p:nvPr>
            <p:custDataLst>
              <p:tags r:id="rId5"/>
            </p:custDataLst>
          </p:nvPr>
        </p:nvSpPr>
        <p:spPr>
          <a:xfrm>
            <a:off x="16335" y="5842337"/>
            <a:ext cx="4555665" cy="1015663"/>
          </a:xfrm>
          <a:prstGeom prst="rect">
            <a:avLst/>
          </a:prstGeom>
          <a:noFill/>
        </p:spPr>
        <p:txBody>
          <a:bodyPr wrap="square" rtlCol="0">
            <a:spAutoFit/>
          </a:bodyPr>
          <a:lstStyle/>
          <a:p>
            <a:r>
              <a:rPr lang="en-US" sz="2000" i="1" dirty="0" smtClean="0">
                <a:solidFill>
                  <a:srgbClr val="800000"/>
                </a:solidFill>
              </a:rPr>
              <a:t>Data: Center for Farm Financial Management, FINBIN Database, Average Expenses and Returns for 2011-2015.</a:t>
            </a:r>
            <a:endParaRPr lang="en-US" sz="2000" i="1" dirty="0">
              <a:solidFill>
                <a:srgbClr val="800000"/>
              </a:solidFill>
            </a:endParaRPr>
          </a:p>
        </p:txBody>
      </p:sp>
      <p:sp>
        <p:nvSpPr>
          <p:cNvPr id="11" name="TextBox 10"/>
          <p:cNvSpPr txBox="1"/>
          <p:nvPr>
            <p:custDataLst>
              <p:tags r:id="rId6"/>
            </p:custDataLst>
          </p:nvPr>
        </p:nvSpPr>
        <p:spPr>
          <a:xfrm>
            <a:off x="4250745" y="4422693"/>
            <a:ext cx="4740400" cy="523220"/>
          </a:xfrm>
          <a:prstGeom prst="rect">
            <a:avLst/>
          </a:prstGeom>
          <a:noFill/>
        </p:spPr>
        <p:txBody>
          <a:bodyPr wrap="none" rtlCol="0">
            <a:spAutoFit/>
          </a:bodyPr>
          <a:lstStyle/>
          <a:p>
            <a:r>
              <a:rPr lang="en-US" sz="2800" b="1" dirty="0" smtClean="0">
                <a:solidFill>
                  <a:srgbClr val="800000"/>
                </a:solidFill>
              </a:rPr>
              <a:t>47.75 </a:t>
            </a:r>
            <a:r>
              <a:rPr lang="en-US" sz="2800" b="1" dirty="0" err="1" smtClean="0">
                <a:solidFill>
                  <a:srgbClr val="800000"/>
                </a:solidFill>
              </a:rPr>
              <a:t>bu</a:t>
            </a:r>
            <a:r>
              <a:rPr lang="en-US" sz="2800" b="1" dirty="0" smtClean="0">
                <a:solidFill>
                  <a:srgbClr val="800000"/>
                </a:solidFill>
              </a:rPr>
              <a:t> X $6.33/</a:t>
            </a:r>
            <a:r>
              <a:rPr lang="en-US" sz="2800" b="1" dirty="0" err="1" smtClean="0">
                <a:solidFill>
                  <a:srgbClr val="800000"/>
                </a:solidFill>
              </a:rPr>
              <a:t>bu</a:t>
            </a:r>
            <a:r>
              <a:rPr lang="en-US" sz="2800" b="1" dirty="0" smtClean="0">
                <a:solidFill>
                  <a:srgbClr val="800000"/>
                </a:solidFill>
              </a:rPr>
              <a:t> = $302.26</a:t>
            </a:r>
            <a:endParaRPr lang="en-US" sz="2800" b="1" dirty="0">
              <a:solidFill>
                <a:srgbClr val="800000"/>
              </a:solidFill>
            </a:endParaRPr>
          </a:p>
        </p:txBody>
      </p:sp>
      <p:sp>
        <p:nvSpPr>
          <p:cNvPr id="12" name="TextBox 11"/>
          <p:cNvSpPr txBox="1"/>
          <p:nvPr>
            <p:custDataLst>
              <p:tags r:id="rId7"/>
            </p:custDataLst>
          </p:nvPr>
        </p:nvSpPr>
        <p:spPr>
          <a:xfrm>
            <a:off x="4506280" y="5244721"/>
            <a:ext cx="4251485" cy="523220"/>
          </a:xfrm>
          <a:prstGeom prst="rect">
            <a:avLst/>
          </a:prstGeom>
          <a:noFill/>
        </p:spPr>
        <p:txBody>
          <a:bodyPr wrap="none" rtlCol="0">
            <a:spAutoFit/>
          </a:bodyPr>
          <a:lstStyle/>
          <a:p>
            <a:r>
              <a:rPr lang="en-US" sz="2800" b="1" dirty="0" smtClean="0">
                <a:solidFill>
                  <a:srgbClr val="800000"/>
                </a:solidFill>
              </a:rPr>
              <a:t>$302.26 + $44.87 = $347.13</a:t>
            </a:r>
            <a:endParaRPr lang="en-US" sz="2800" b="1" dirty="0">
              <a:solidFill>
                <a:srgbClr val="800000"/>
              </a:solidFill>
            </a:endParaRPr>
          </a:p>
        </p:txBody>
      </p:sp>
    </p:spTree>
    <p:custDataLst>
      <p:tags r:id="rId1"/>
    </p:custDataLst>
    <p:extLst>
      <p:ext uri="{BB962C8B-B14F-4D97-AF65-F5344CB8AC3E}">
        <p14:creationId xmlns:p14="http://schemas.microsoft.com/office/powerpoint/2010/main" val="3347672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6344" y="0"/>
            <a:ext cx="4300162" cy="1143000"/>
          </a:xfrm>
        </p:spPr>
        <p:txBody>
          <a:bodyPr>
            <a:normAutofit/>
          </a:bodyPr>
          <a:lstStyle/>
          <a:p>
            <a:r>
              <a:rPr lang="en-US" dirty="0"/>
              <a:t>Direct </a:t>
            </a:r>
            <a:r>
              <a:rPr lang="en-US" dirty="0" smtClean="0"/>
              <a:t>Expenses</a:t>
            </a:r>
            <a:endParaRPr lang="en-US" dirty="0"/>
          </a:p>
        </p:txBody>
      </p:sp>
      <p:sp>
        <p:nvSpPr>
          <p:cNvPr id="6" name="Oval 5"/>
          <p:cNvSpPr/>
          <p:nvPr>
            <p:custDataLst>
              <p:tags r:id="rId3"/>
            </p:custDataLst>
          </p:nvPr>
        </p:nvSpPr>
        <p:spPr>
          <a:xfrm>
            <a:off x="4795935" y="5889915"/>
            <a:ext cx="4348065" cy="659534"/>
          </a:xfrm>
          <a:prstGeom prst="ellipse">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custDataLst>
              <p:tags r:id="rId4"/>
            </p:custDataLst>
            <p:extLst>
              <p:ext uri="{D42A27DB-BD31-4B8C-83A1-F6EECF244321}">
                <p14:modId xmlns:p14="http://schemas.microsoft.com/office/powerpoint/2010/main" val="3812377993"/>
              </p:ext>
            </p:extLst>
          </p:nvPr>
        </p:nvGraphicFramePr>
        <p:xfrm>
          <a:off x="4978571" y="98147"/>
          <a:ext cx="4123309" cy="6339840"/>
        </p:xfrm>
        <a:graphic>
          <a:graphicData uri="http://schemas.openxmlformats.org/drawingml/2006/table">
            <a:tbl>
              <a:tblPr firstRow="1" bandRow="1">
                <a:tableStyleId>{5DA37D80-6434-44D0-A028-1B22A696006F}</a:tableStyleId>
              </a:tblPr>
              <a:tblGrid>
                <a:gridCol w="3048254">
                  <a:extLst>
                    <a:ext uri="{9D8B030D-6E8A-4147-A177-3AD203B41FA5}">
                      <a16:colId xmlns:a16="http://schemas.microsoft.com/office/drawing/2014/main" xmlns="" val="20000"/>
                    </a:ext>
                  </a:extLst>
                </a:gridCol>
                <a:gridCol w="1075055">
                  <a:extLst>
                    <a:ext uri="{9D8B030D-6E8A-4147-A177-3AD203B41FA5}">
                      <a16:colId xmlns:a16="http://schemas.microsoft.com/office/drawing/2014/main" xmlns="" val="20001"/>
                    </a:ext>
                  </a:extLst>
                </a:gridCol>
              </a:tblGrid>
              <a:tr h="370840">
                <a:tc>
                  <a:txBody>
                    <a:bodyPr/>
                    <a:lstStyle/>
                    <a:p>
                      <a:r>
                        <a:rPr lang="en-US" sz="2000" b="0" i="0" u="none" dirty="0" smtClean="0"/>
                        <a:t>Seed</a:t>
                      </a:r>
                      <a:endParaRPr lang="en-US" sz="2000" b="0" i="0" u="none" dirty="0"/>
                    </a:p>
                  </a:txBody>
                  <a:tcPr/>
                </a:tc>
                <a:tc>
                  <a:txBody>
                    <a:bodyPr/>
                    <a:lstStyle/>
                    <a:p>
                      <a:pPr algn="r"/>
                      <a:r>
                        <a:rPr lang="en-US" sz="2000" b="0" i="0" u="none" dirty="0" smtClean="0"/>
                        <a:t>$33.31</a:t>
                      </a:r>
                    </a:p>
                  </a:txBody>
                  <a:tcPr/>
                </a:tc>
                <a:extLst>
                  <a:ext uri="{0D108BD9-81ED-4DB2-BD59-A6C34878D82A}">
                    <a16:rowId xmlns:a16="http://schemas.microsoft.com/office/drawing/2014/main" xmlns="" val="10000"/>
                  </a:ext>
                </a:extLst>
              </a:tr>
              <a:tr h="370840">
                <a:tc>
                  <a:txBody>
                    <a:bodyPr/>
                    <a:lstStyle/>
                    <a:p>
                      <a:r>
                        <a:rPr lang="en-US" sz="2000" b="0" dirty="0" smtClean="0"/>
                        <a:t>Fertilizer</a:t>
                      </a:r>
                      <a:endParaRPr lang="en-US" sz="2000" b="0" dirty="0"/>
                    </a:p>
                  </a:txBody>
                  <a:tcPr/>
                </a:tc>
                <a:tc>
                  <a:txBody>
                    <a:bodyPr/>
                    <a:lstStyle/>
                    <a:p>
                      <a:pPr algn="r"/>
                      <a:r>
                        <a:rPr lang="en-US" sz="2000" b="0" dirty="0" smtClean="0"/>
                        <a:t>$10.15</a:t>
                      </a:r>
                      <a:endParaRPr lang="en-US" sz="2000" b="0" dirty="0"/>
                    </a:p>
                  </a:txBody>
                  <a:tcPr/>
                </a:tc>
                <a:extLst>
                  <a:ext uri="{0D108BD9-81ED-4DB2-BD59-A6C34878D82A}">
                    <a16:rowId xmlns:a16="http://schemas.microsoft.com/office/drawing/2014/main" xmlns="" val="10001"/>
                  </a:ext>
                </a:extLst>
              </a:tr>
              <a:tr h="370840">
                <a:tc>
                  <a:txBody>
                    <a:bodyPr/>
                    <a:lstStyle/>
                    <a:p>
                      <a:r>
                        <a:rPr lang="en-US" sz="2000" dirty="0" smtClean="0"/>
                        <a:t>Crop Insurance</a:t>
                      </a:r>
                      <a:endParaRPr lang="en-US" sz="2000" dirty="0"/>
                    </a:p>
                  </a:txBody>
                  <a:tcPr/>
                </a:tc>
                <a:tc>
                  <a:txBody>
                    <a:bodyPr/>
                    <a:lstStyle/>
                    <a:p>
                      <a:pPr algn="r"/>
                      <a:r>
                        <a:rPr lang="en-US" sz="2000" dirty="0" smtClean="0"/>
                        <a:t>$4.33</a:t>
                      </a:r>
                    </a:p>
                  </a:txBody>
                  <a:tcPr/>
                </a:tc>
                <a:extLst>
                  <a:ext uri="{0D108BD9-81ED-4DB2-BD59-A6C34878D82A}">
                    <a16:rowId xmlns:a16="http://schemas.microsoft.com/office/drawing/2014/main" xmlns="" val="10002"/>
                  </a:ext>
                </a:extLst>
              </a:tr>
              <a:tr h="370840">
                <a:tc>
                  <a:txBody>
                    <a:bodyPr/>
                    <a:lstStyle/>
                    <a:p>
                      <a:r>
                        <a:rPr lang="en-US" sz="2000" dirty="0" smtClean="0"/>
                        <a:t>Storage</a:t>
                      </a:r>
                      <a:endParaRPr lang="en-US" sz="2000" dirty="0"/>
                    </a:p>
                  </a:txBody>
                  <a:tcPr/>
                </a:tc>
                <a:tc>
                  <a:txBody>
                    <a:bodyPr/>
                    <a:lstStyle/>
                    <a:p>
                      <a:pPr algn="r"/>
                      <a:r>
                        <a:rPr lang="en-US" sz="2000" dirty="0" smtClean="0"/>
                        <a:t>$0.40</a:t>
                      </a:r>
                      <a:endParaRPr lang="en-US" sz="2000" dirty="0"/>
                    </a:p>
                  </a:txBody>
                  <a:tcPr/>
                </a:tc>
                <a:extLst>
                  <a:ext uri="{0D108BD9-81ED-4DB2-BD59-A6C34878D82A}">
                    <a16:rowId xmlns:a16="http://schemas.microsoft.com/office/drawing/2014/main" xmlns="" val="10003"/>
                  </a:ext>
                </a:extLst>
              </a:tr>
              <a:tr h="370840">
                <a:tc>
                  <a:txBody>
                    <a:bodyPr/>
                    <a:lstStyle/>
                    <a:p>
                      <a:r>
                        <a:rPr lang="en-US" sz="2000" dirty="0" smtClean="0"/>
                        <a:t>Fuel &amp; Oil</a:t>
                      </a:r>
                      <a:endParaRPr lang="en-US" sz="2000" dirty="0"/>
                    </a:p>
                  </a:txBody>
                  <a:tcPr/>
                </a:tc>
                <a:tc>
                  <a:txBody>
                    <a:bodyPr/>
                    <a:lstStyle/>
                    <a:p>
                      <a:pPr algn="r"/>
                      <a:r>
                        <a:rPr lang="en-US" sz="2000" dirty="0" smtClean="0"/>
                        <a:t>$22.18</a:t>
                      </a:r>
                      <a:endParaRPr lang="en-US" sz="2000" dirty="0"/>
                    </a:p>
                  </a:txBody>
                  <a:tcPr/>
                </a:tc>
                <a:extLst>
                  <a:ext uri="{0D108BD9-81ED-4DB2-BD59-A6C34878D82A}">
                    <a16:rowId xmlns:a16="http://schemas.microsoft.com/office/drawing/2014/main" xmlns="" val="10004"/>
                  </a:ext>
                </a:extLst>
              </a:tr>
              <a:tr h="370840">
                <a:tc>
                  <a:txBody>
                    <a:bodyPr/>
                    <a:lstStyle/>
                    <a:p>
                      <a:r>
                        <a:rPr lang="en-US" sz="2000" dirty="0" smtClean="0"/>
                        <a:t>Repairs</a:t>
                      </a:r>
                      <a:endParaRPr lang="en-US" sz="2000" dirty="0"/>
                    </a:p>
                  </a:txBody>
                  <a:tcPr/>
                </a:tc>
                <a:tc>
                  <a:txBody>
                    <a:bodyPr/>
                    <a:lstStyle/>
                    <a:p>
                      <a:pPr algn="r"/>
                      <a:r>
                        <a:rPr lang="en-US" sz="2000" dirty="0" smtClean="0"/>
                        <a:t>$34.80</a:t>
                      </a:r>
                      <a:endParaRPr lang="en-US" sz="2000" dirty="0"/>
                    </a:p>
                  </a:txBody>
                  <a:tcPr/>
                </a:tc>
                <a:extLst>
                  <a:ext uri="{0D108BD9-81ED-4DB2-BD59-A6C34878D82A}">
                    <a16:rowId xmlns:a16="http://schemas.microsoft.com/office/drawing/2014/main" xmlns="" val="10005"/>
                  </a:ext>
                </a:extLst>
              </a:tr>
              <a:tr h="370840">
                <a:tc>
                  <a:txBody>
                    <a:bodyPr/>
                    <a:lstStyle/>
                    <a:p>
                      <a:r>
                        <a:rPr lang="en-US" sz="2000" dirty="0" smtClean="0"/>
                        <a:t>Custom</a:t>
                      </a:r>
                      <a:r>
                        <a:rPr lang="en-US" sz="2000" baseline="0" dirty="0" smtClean="0"/>
                        <a:t> Hire</a:t>
                      </a:r>
                      <a:endParaRPr lang="en-US" sz="2000" dirty="0"/>
                    </a:p>
                  </a:txBody>
                  <a:tcPr/>
                </a:tc>
                <a:tc>
                  <a:txBody>
                    <a:bodyPr/>
                    <a:lstStyle/>
                    <a:p>
                      <a:pPr algn="r"/>
                      <a:r>
                        <a:rPr lang="en-US" sz="2000" dirty="0" smtClean="0"/>
                        <a:t>$9.64</a:t>
                      </a:r>
                      <a:endParaRPr lang="en-US" sz="2000" dirty="0"/>
                    </a:p>
                  </a:txBody>
                  <a:tcPr/>
                </a:tc>
                <a:extLst>
                  <a:ext uri="{0D108BD9-81ED-4DB2-BD59-A6C34878D82A}">
                    <a16:rowId xmlns:a16="http://schemas.microsoft.com/office/drawing/2014/main" xmlns="" val="10006"/>
                  </a:ext>
                </a:extLst>
              </a:tr>
              <a:tr h="370840">
                <a:tc>
                  <a:txBody>
                    <a:bodyPr/>
                    <a:lstStyle/>
                    <a:p>
                      <a:r>
                        <a:rPr lang="en-US" sz="2000" dirty="0" smtClean="0"/>
                        <a:t>Hired Labor</a:t>
                      </a:r>
                      <a:endParaRPr lang="en-US" sz="2000" dirty="0"/>
                    </a:p>
                  </a:txBody>
                  <a:tcPr/>
                </a:tc>
                <a:tc>
                  <a:txBody>
                    <a:bodyPr/>
                    <a:lstStyle/>
                    <a:p>
                      <a:pPr algn="r"/>
                      <a:r>
                        <a:rPr lang="en-US" sz="2000" dirty="0" smtClean="0"/>
                        <a:t>$4.99</a:t>
                      </a:r>
                      <a:endParaRPr lang="en-US" sz="2000" dirty="0"/>
                    </a:p>
                  </a:txBody>
                  <a:tcPr/>
                </a:tc>
                <a:extLst>
                  <a:ext uri="{0D108BD9-81ED-4DB2-BD59-A6C34878D82A}">
                    <a16:rowId xmlns:a16="http://schemas.microsoft.com/office/drawing/2014/main" xmlns="" val="10007"/>
                  </a:ext>
                </a:extLst>
              </a:tr>
              <a:tr h="370840">
                <a:tc>
                  <a:txBody>
                    <a:bodyPr/>
                    <a:lstStyle/>
                    <a:p>
                      <a:r>
                        <a:rPr lang="en-US" sz="2000" dirty="0" smtClean="0"/>
                        <a:t>Land Rent</a:t>
                      </a:r>
                      <a:endParaRPr lang="en-US" sz="2000" dirty="0"/>
                    </a:p>
                  </a:txBody>
                  <a:tcPr/>
                </a:tc>
                <a:tc>
                  <a:txBody>
                    <a:bodyPr/>
                    <a:lstStyle/>
                    <a:p>
                      <a:pPr algn="r"/>
                      <a:r>
                        <a:rPr lang="en-US" sz="2000" dirty="0" smtClean="0"/>
                        <a:t>$77.64</a:t>
                      </a:r>
                      <a:endParaRPr lang="en-US" sz="2000" dirty="0"/>
                    </a:p>
                  </a:txBody>
                  <a:tcPr/>
                </a:tc>
                <a:extLst>
                  <a:ext uri="{0D108BD9-81ED-4DB2-BD59-A6C34878D82A}">
                    <a16:rowId xmlns:a16="http://schemas.microsoft.com/office/drawing/2014/main" xmlns="" val="10008"/>
                  </a:ext>
                </a:extLst>
              </a:tr>
              <a:tr h="370840">
                <a:tc>
                  <a:txBody>
                    <a:bodyPr/>
                    <a:lstStyle/>
                    <a:p>
                      <a:r>
                        <a:rPr lang="en-US" sz="2000" dirty="0" smtClean="0"/>
                        <a:t>Machinery Leases</a:t>
                      </a:r>
                      <a:endParaRPr lang="en-US" sz="2000" dirty="0"/>
                    </a:p>
                  </a:txBody>
                  <a:tcPr/>
                </a:tc>
                <a:tc>
                  <a:txBody>
                    <a:bodyPr/>
                    <a:lstStyle/>
                    <a:p>
                      <a:pPr algn="r"/>
                      <a:r>
                        <a:rPr lang="en-US" sz="2000" dirty="0" smtClean="0"/>
                        <a:t>$2.89</a:t>
                      </a:r>
                      <a:endParaRPr lang="en-US" sz="2000" dirty="0"/>
                    </a:p>
                  </a:txBody>
                  <a:tcPr/>
                </a:tc>
                <a:extLst>
                  <a:ext uri="{0D108BD9-81ED-4DB2-BD59-A6C34878D82A}">
                    <a16:rowId xmlns:a16="http://schemas.microsoft.com/office/drawing/2014/main" xmlns="" val="10009"/>
                  </a:ext>
                </a:extLst>
              </a:tr>
              <a:tr h="370840">
                <a:tc>
                  <a:txBody>
                    <a:bodyPr/>
                    <a:lstStyle/>
                    <a:p>
                      <a:r>
                        <a:rPr lang="en-US" sz="2000" dirty="0" smtClean="0"/>
                        <a:t>Utilities</a:t>
                      </a:r>
                      <a:endParaRPr lang="en-US" sz="2000" dirty="0"/>
                    </a:p>
                  </a:txBody>
                  <a:tcPr/>
                </a:tc>
                <a:tc>
                  <a:txBody>
                    <a:bodyPr/>
                    <a:lstStyle/>
                    <a:p>
                      <a:pPr algn="r"/>
                      <a:r>
                        <a:rPr lang="en-US" sz="2000" dirty="0" smtClean="0"/>
                        <a:t>$1.28</a:t>
                      </a:r>
                      <a:endParaRPr lang="en-US" sz="2000" dirty="0"/>
                    </a:p>
                  </a:txBody>
                  <a:tcPr/>
                </a:tc>
                <a:extLst>
                  <a:ext uri="{0D108BD9-81ED-4DB2-BD59-A6C34878D82A}">
                    <a16:rowId xmlns:a16="http://schemas.microsoft.com/office/drawing/2014/main" xmlns="" val="10010"/>
                  </a:ext>
                </a:extLst>
              </a:tr>
              <a:tr h="370840">
                <a:tc>
                  <a:txBody>
                    <a:bodyPr/>
                    <a:lstStyle/>
                    <a:p>
                      <a:r>
                        <a:rPr lang="en-US" sz="2000" dirty="0" smtClean="0"/>
                        <a:t>Hauling</a:t>
                      </a:r>
                      <a:r>
                        <a:rPr lang="en-US" sz="2000" baseline="0" dirty="0" smtClean="0"/>
                        <a:t> and Trucking</a:t>
                      </a:r>
                      <a:endParaRPr lang="en-US" sz="2000" dirty="0"/>
                    </a:p>
                  </a:txBody>
                  <a:tcPr/>
                </a:tc>
                <a:tc>
                  <a:txBody>
                    <a:bodyPr/>
                    <a:lstStyle/>
                    <a:p>
                      <a:pPr algn="r"/>
                      <a:r>
                        <a:rPr lang="en-US" sz="2000" dirty="0" smtClean="0"/>
                        <a:t>$1.27</a:t>
                      </a:r>
                      <a:endParaRPr lang="en-US" sz="2000" dirty="0"/>
                    </a:p>
                  </a:txBody>
                  <a:tcPr/>
                </a:tc>
                <a:extLst>
                  <a:ext uri="{0D108BD9-81ED-4DB2-BD59-A6C34878D82A}">
                    <a16:rowId xmlns:a16="http://schemas.microsoft.com/office/drawing/2014/main" xmlns="" val="10011"/>
                  </a:ext>
                </a:extLst>
              </a:tr>
              <a:tr h="370840">
                <a:tc>
                  <a:txBody>
                    <a:bodyPr/>
                    <a:lstStyle/>
                    <a:p>
                      <a:r>
                        <a:rPr lang="en-US" sz="2000" dirty="0" smtClean="0"/>
                        <a:t>Organic Certification</a:t>
                      </a:r>
                      <a:endParaRPr lang="en-US" sz="2000" dirty="0"/>
                    </a:p>
                  </a:txBody>
                  <a:tcPr/>
                </a:tc>
                <a:tc>
                  <a:txBody>
                    <a:bodyPr/>
                    <a:lstStyle/>
                    <a:p>
                      <a:pPr algn="r"/>
                      <a:r>
                        <a:rPr lang="en-US" sz="2000" dirty="0" smtClean="0"/>
                        <a:t>$1.98</a:t>
                      </a:r>
                      <a:endParaRPr lang="en-US" sz="2000" dirty="0"/>
                    </a:p>
                  </a:txBody>
                  <a:tcPr/>
                </a:tc>
                <a:extLst>
                  <a:ext uri="{0D108BD9-81ED-4DB2-BD59-A6C34878D82A}">
                    <a16:rowId xmlns:a16="http://schemas.microsoft.com/office/drawing/2014/main" xmlns="" val="10012"/>
                  </a:ext>
                </a:extLst>
              </a:tr>
              <a:tr h="370840">
                <a:tc>
                  <a:txBody>
                    <a:bodyPr/>
                    <a:lstStyle/>
                    <a:p>
                      <a:r>
                        <a:rPr lang="en-US" sz="2000" dirty="0" smtClean="0"/>
                        <a:t>Operating Interest</a:t>
                      </a:r>
                      <a:endParaRPr lang="en-US" sz="2000" dirty="0"/>
                    </a:p>
                  </a:txBody>
                  <a:tcPr/>
                </a:tc>
                <a:tc>
                  <a:txBody>
                    <a:bodyPr/>
                    <a:lstStyle/>
                    <a:p>
                      <a:pPr algn="r"/>
                      <a:r>
                        <a:rPr lang="en-US" sz="2000" dirty="0" smtClean="0"/>
                        <a:t>$4.27</a:t>
                      </a:r>
                      <a:endParaRPr lang="en-US" sz="2000" dirty="0"/>
                    </a:p>
                  </a:txBody>
                  <a:tcPr/>
                </a:tc>
                <a:extLst>
                  <a:ext uri="{0D108BD9-81ED-4DB2-BD59-A6C34878D82A}">
                    <a16:rowId xmlns:a16="http://schemas.microsoft.com/office/drawing/2014/main" xmlns="" val="10013"/>
                  </a:ext>
                </a:extLst>
              </a:tr>
              <a:tr h="382069">
                <a:tc>
                  <a:txBody>
                    <a:bodyPr/>
                    <a:lstStyle/>
                    <a:p>
                      <a:r>
                        <a:rPr lang="en-US" sz="2000" dirty="0" smtClean="0"/>
                        <a:t>Other</a:t>
                      </a:r>
                      <a:endParaRPr lang="en-US" sz="2000" dirty="0"/>
                    </a:p>
                  </a:txBody>
                  <a:tcPr/>
                </a:tc>
                <a:tc>
                  <a:txBody>
                    <a:bodyPr/>
                    <a:lstStyle/>
                    <a:p>
                      <a:pPr algn="r"/>
                      <a:r>
                        <a:rPr lang="en-US" sz="2000" dirty="0" smtClean="0"/>
                        <a:t>$3.14</a:t>
                      </a:r>
                    </a:p>
                  </a:txBody>
                  <a:tcPr/>
                </a:tc>
                <a:extLst>
                  <a:ext uri="{0D108BD9-81ED-4DB2-BD59-A6C34878D82A}">
                    <a16:rowId xmlns:a16="http://schemas.microsoft.com/office/drawing/2014/main" xmlns="" val="10014"/>
                  </a:ext>
                </a:extLst>
              </a:tr>
              <a:tr h="370840">
                <a:tc>
                  <a:txBody>
                    <a:bodyPr/>
                    <a:lstStyle/>
                    <a:p>
                      <a:r>
                        <a:rPr lang="en-US" sz="2000" b="1" dirty="0" smtClean="0"/>
                        <a:t>Total Direct</a:t>
                      </a:r>
                      <a:r>
                        <a:rPr lang="en-US" sz="2000" b="1" baseline="0" dirty="0" smtClean="0"/>
                        <a:t> Expenses/Acre</a:t>
                      </a:r>
                      <a:endParaRPr lang="en-US" sz="2000" b="1" dirty="0"/>
                    </a:p>
                  </a:txBody>
                  <a:tcPr/>
                </a:tc>
                <a:tc>
                  <a:txBody>
                    <a:bodyPr/>
                    <a:lstStyle/>
                    <a:p>
                      <a:pPr algn="r"/>
                      <a:r>
                        <a:rPr lang="en-US" sz="2000" b="1" dirty="0" smtClean="0"/>
                        <a:t>$212.27</a:t>
                      </a:r>
                      <a:endParaRPr lang="en-US" sz="2000" b="1" dirty="0"/>
                    </a:p>
                  </a:txBody>
                  <a:tcPr/>
                </a:tc>
                <a:extLst>
                  <a:ext uri="{0D108BD9-81ED-4DB2-BD59-A6C34878D82A}">
                    <a16:rowId xmlns:a16="http://schemas.microsoft.com/office/drawing/2014/main" xmlns="" val="10015"/>
                  </a:ext>
                </a:extLst>
              </a:tr>
            </a:tbl>
          </a:graphicData>
        </a:graphic>
      </p:graphicFrame>
      <p:pic>
        <p:nvPicPr>
          <p:cNvPr id="14" name="Picture 13"/>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l="9766" r="12906" b="13836"/>
          <a:stretch/>
        </p:blipFill>
        <p:spPr>
          <a:xfrm>
            <a:off x="16335" y="1223926"/>
            <a:ext cx="4073850" cy="4665989"/>
          </a:xfrm>
          <a:prstGeom prst="rect">
            <a:avLst/>
          </a:prstGeom>
        </p:spPr>
      </p:pic>
      <p:sp>
        <p:nvSpPr>
          <p:cNvPr id="15" name="Content Placeholder 2"/>
          <p:cNvSpPr>
            <a:spLocks noGrp="1"/>
          </p:cNvSpPr>
          <p:nvPr>
            <p:ph idx="1"/>
            <p:custDataLst>
              <p:tags r:id="rId5"/>
            </p:custDataLst>
          </p:nvPr>
        </p:nvSpPr>
        <p:spPr>
          <a:xfrm>
            <a:off x="16344" y="1285737"/>
            <a:ext cx="4073841" cy="616107"/>
          </a:xfrm>
        </p:spPr>
        <p:txBody>
          <a:bodyPr>
            <a:normAutofit/>
          </a:bodyPr>
          <a:lstStyle/>
          <a:p>
            <a:pPr>
              <a:buNone/>
            </a:pPr>
            <a:r>
              <a:rPr lang="en-US" dirty="0" smtClean="0"/>
              <a:t>Organic Oat Example</a:t>
            </a:r>
          </a:p>
          <a:p>
            <a:pPr>
              <a:buNone/>
            </a:pPr>
            <a:endParaRPr lang="en-US" dirty="0"/>
          </a:p>
          <a:p>
            <a:pPr>
              <a:buNone/>
            </a:pPr>
            <a:endParaRPr lang="en-US" dirty="0" smtClean="0"/>
          </a:p>
          <a:p>
            <a:pPr>
              <a:buNone/>
            </a:pPr>
            <a:endParaRPr lang="en-US" dirty="0"/>
          </a:p>
          <a:p>
            <a:pPr>
              <a:buNone/>
            </a:pPr>
            <a:endParaRPr lang="en-US" dirty="0" smtClean="0"/>
          </a:p>
        </p:txBody>
      </p:sp>
      <p:sp>
        <p:nvSpPr>
          <p:cNvPr id="16" name="TextBox 15"/>
          <p:cNvSpPr txBox="1"/>
          <p:nvPr>
            <p:custDataLst>
              <p:tags r:id="rId6"/>
            </p:custDataLst>
          </p:nvPr>
        </p:nvSpPr>
        <p:spPr>
          <a:xfrm>
            <a:off x="16335" y="5842337"/>
            <a:ext cx="4555665" cy="1015663"/>
          </a:xfrm>
          <a:prstGeom prst="rect">
            <a:avLst/>
          </a:prstGeom>
          <a:noFill/>
        </p:spPr>
        <p:txBody>
          <a:bodyPr wrap="square" rtlCol="0">
            <a:spAutoFit/>
          </a:bodyPr>
          <a:lstStyle/>
          <a:p>
            <a:r>
              <a:rPr lang="en-US" sz="2000" i="1" dirty="0" smtClean="0">
                <a:solidFill>
                  <a:srgbClr val="800000"/>
                </a:solidFill>
              </a:rPr>
              <a:t>Data: Center for Farm Financial Management, FINBIN Database, Average Expenses and Returns for 2011-2015.</a:t>
            </a:r>
            <a:endParaRPr lang="en-US" sz="2000" i="1" dirty="0">
              <a:solidFill>
                <a:srgbClr val="800000"/>
              </a:solidFill>
            </a:endParaRPr>
          </a:p>
        </p:txBody>
      </p:sp>
    </p:spTree>
    <p:custDataLst>
      <p:tags r:id="rId1"/>
    </p:custDataLst>
    <p:extLst>
      <p:ext uri="{BB962C8B-B14F-4D97-AF65-F5344CB8AC3E}">
        <p14:creationId xmlns:p14="http://schemas.microsoft.com/office/powerpoint/2010/main" val="650057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124636" y="42651"/>
            <a:ext cx="4894729" cy="1143000"/>
          </a:xfrm>
        </p:spPr>
        <p:txBody>
          <a:bodyPr>
            <a:normAutofit fontScale="90000"/>
          </a:bodyPr>
          <a:lstStyle/>
          <a:p>
            <a:r>
              <a:rPr lang="en-US" dirty="0"/>
              <a:t>Overhead </a:t>
            </a:r>
            <a:r>
              <a:rPr lang="en-US" dirty="0" smtClean="0"/>
              <a:t>Expenses</a:t>
            </a:r>
            <a:endParaRPr lang="en-US" dirty="0"/>
          </a:p>
        </p:txBody>
      </p:sp>
      <p:sp>
        <p:nvSpPr>
          <p:cNvPr id="6" name="Oval 5"/>
          <p:cNvSpPr/>
          <p:nvPr>
            <p:custDataLst>
              <p:tags r:id="rId3"/>
            </p:custDataLst>
          </p:nvPr>
        </p:nvSpPr>
        <p:spPr>
          <a:xfrm>
            <a:off x="4594677" y="5119932"/>
            <a:ext cx="4549323" cy="698918"/>
          </a:xfrm>
          <a:prstGeom prst="ellipse">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l="9766" r="12906" b="13836"/>
          <a:stretch/>
        </p:blipFill>
        <p:spPr>
          <a:xfrm>
            <a:off x="16335" y="1223926"/>
            <a:ext cx="4073850" cy="4665989"/>
          </a:xfrm>
          <a:prstGeom prst="rect">
            <a:avLst/>
          </a:prstGeom>
        </p:spPr>
      </p:pic>
      <p:sp>
        <p:nvSpPr>
          <p:cNvPr id="11" name="Content Placeholder 2"/>
          <p:cNvSpPr>
            <a:spLocks noGrp="1"/>
          </p:cNvSpPr>
          <p:nvPr>
            <p:ph idx="1"/>
            <p:custDataLst>
              <p:tags r:id="rId4"/>
            </p:custDataLst>
          </p:nvPr>
        </p:nvSpPr>
        <p:spPr>
          <a:xfrm>
            <a:off x="16344" y="1285737"/>
            <a:ext cx="4073841" cy="616107"/>
          </a:xfrm>
        </p:spPr>
        <p:txBody>
          <a:bodyPr>
            <a:normAutofit/>
          </a:bodyPr>
          <a:lstStyle/>
          <a:p>
            <a:pPr>
              <a:buNone/>
            </a:pPr>
            <a:r>
              <a:rPr lang="en-US" dirty="0" smtClean="0"/>
              <a:t>Organic Oat Example</a:t>
            </a:r>
          </a:p>
          <a:p>
            <a:pPr>
              <a:buNone/>
            </a:pPr>
            <a:endParaRPr lang="en-US" dirty="0"/>
          </a:p>
          <a:p>
            <a:pPr>
              <a:buNone/>
            </a:pPr>
            <a:endParaRPr lang="en-US" dirty="0" smtClean="0"/>
          </a:p>
          <a:p>
            <a:pPr>
              <a:buNone/>
            </a:pPr>
            <a:endParaRPr lang="en-US" dirty="0"/>
          </a:p>
          <a:p>
            <a:pPr>
              <a:buNone/>
            </a:pPr>
            <a:endParaRPr lang="en-US" dirty="0" smtClean="0"/>
          </a:p>
        </p:txBody>
      </p:sp>
      <p:sp>
        <p:nvSpPr>
          <p:cNvPr id="12" name="TextBox 11"/>
          <p:cNvSpPr txBox="1"/>
          <p:nvPr>
            <p:custDataLst>
              <p:tags r:id="rId5"/>
            </p:custDataLst>
          </p:nvPr>
        </p:nvSpPr>
        <p:spPr>
          <a:xfrm>
            <a:off x="16335" y="5842337"/>
            <a:ext cx="4555665" cy="1015663"/>
          </a:xfrm>
          <a:prstGeom prst="rect">
            <a:avLst/>
          </a:prstGeom>
          <a:noFill/>
        </p:spPr>
        <p:txBody>
          <a:bodyPr wrap="square" rtlCol="0">
            <a:spAutoFit/>
          </a:bodyPr>
          <a:lstStyle/>
          <a:p>
            <a:r>
              <a:rPr lang="en-US" sz="2000" i="1" dirty="0" smtClean="0">
                <a:solidFill>
                  <a:srgbClr val="800000"/>
                </a:solidFill>
              </a:rPr>
              <a:t>Data: Center for Farm Financial Management, FINBIN Database, Average Expenses and Returns for 2011-2015.</a:t>
            </a:r>
            <a:endParaRPr lang="en-US" sz="2000" i="1" dirty="0">
              <a:solidFill>
                <a:srgbClr val="800000"/>
              </a:solidFill>
            </a:endParaRPr>
          </a:p>
        </p:txBody>
      </p:sp>
      <p:graphicFrame>
        <p:nvGraphicFramePr>
          <p:cNvPr id="13" name="Table 12"/>
          <p:cNvGraphicFramePr>
            <a:graphicFrameLocks noGrp="1"/>
          </p:cNvGraphicFramePr>
          <p:nvPr>
            <p:custDataLst>
              <p:tags r:id="rId6"/>
            </p:custDataLst>
            <p:extLst>
              <p:ext uri="{D42A27DB-BD31-4B8C-83A1-F6EECF244321}">
                <p14:modId xmlns:p14="http://schemas.microsoft.com/office/powerpoint/2010/main" val="3023028553"/>
              </p:ext>
            </p:extLst>
          </p:nvPr>
        </p:nvGraphicFramePr>
        <p:xfrm>
          <a:off x="4886221" y="1663412"/>
          <a:ext cx="4123309" cy="3962400"/>
        </p:xfrm>
        <a:graphic>
          <a:graphicData uri="http://schemas.openxmlformats.org/drawingml/2006/table">
            <a:tbl>
              <a:tblPr firstRow="1" bandRow="1">
                <a:tableStyleId>{5DA37D80-6434-44D0-A028-1B22A696006F}</a:tableStyleId>
              </a:tblPr>
              <a:tblGrid>
                <a:gridCol w="3048254">
                  <a:extLst>
                    <a:ext uri="{9D8B030D-6E8A-4147-A177-3AD203B41FA5}">
                      <a16:colId xmlns:a16="http://schemas.microsoft.com/office/drawing/2014/main" xmlns="" val="20000"/>
                    </a:ext>
                  </a:extLst>
                </a:gridCol>
                <a:gridCol w="1075055">
                  <a:extLst>
                    <a:ext uri="{9D8B030D-6E8A-4147-A177-3AD203B41FA5}">
                      <a16:colId xmlns:a16="http://schemas.microsoft.com/office/drawing/2014/main" xmlns="" val="20001"/>
                    </a:ext>
                  </a:extLst>
                </a:gridCol>
              </a:tblGrid>
              <a:tr h="370840">
                <a:tc>
                  <a:txBody>
                    <a:bodyPr/>
                    <a:lstStyle/>
                    <a:p>
                      <a:r>
                        <a:rPr lang="en-US" sz="2000" b="0" dirty="0" smtClean="0"/>
                        <a:t>Family labor,</a:t>
                      </a:r>
                      <a:r>
                        <a:rPr lang="en-US" sz="2000" b="0" baseline="0" dirty="0" smtClean="0"/>
                        <a:t> management</a:t>
                      </a:r>
                      <a:endParaRPr lang="en-US" sz="2000" b="0" dirty="0"/>
                    </a:p>
                  </a:txBody>
                  <a:tcPr/>
                </a:tc>
                <a:tc>
                  <a:txBody>
                    <a:bodyPr/>
                    <a:lstStyle/>
                    <a:p>
                      <a:pPr algn="r"/>
                      <a:r>
                        <a:rPr lang="en-US" sz="2000" b="0" dirty="0" smtClean="0"/>
                        <a:t>$45.25</a:t>
                      </a:r>
                    </a:p>
                  </a:txBody>
                  <a:tcPr/>
                </a:tc>
                <a:extLst>
                  <a:ext uri="{0D108BD9-81ED-4DB2-BD59-A6C34878D82A}">
                    <a16:rowId xmlns:a16="http://schemas.microsoft.com/office/drawing/2014/main" xmlns="" val="10000"/>
                  </a:ext>
                </a:extLst>
              </a:tr>
              <a:tr h="370840">
                <a:tc>
                  <a:txBody>
                    <a:bodyPr/>
                    <a:lstStyle/>
                    <a:p>
                      <a:r>
                        <a:rPr lang="en-US" sz="2000" dirty="0" smtClean="0"/>
                        <a:t>Building leases</a:t>
                      </a:r>
                      <a:endParaRPr lang="en-US" sz="2000" dirty="0"/>
                    </a:p>
                  </a:txBody>
                  <a:tcPr/>
                </a:tc>
                <a:tc>
                  <a:txBody>
                    <a:bodyPr/>
                    <a:lstStyle/>
                    <a:p>
                      <a:pPr algn="r"/>
                      <a:r>
                        <a:rPr lang="en-US" sz="2000" dirty="0" smtClean="0"/>
                        <a:t>$2.19</a:t>
                      </a:r>
                      <a:endParaRPr lang="en-US" sz="2000" dirty="0"/>
                    </a:p>
                  </a:txBody>
                  <a:tcPr/>
                </a:tc>
                <a:extLst>
                  <a:ext uri="{0D108BD9-81ED-4DB2-BD59-A6C34878D82A}">
                    <a16:rowId xmlns:a16="http://schemas.microsoft.com/office/drawing/2014/main" xmlns="" val="10001"/>
                  </a:ext>
                </a:extLst>
              </a:tr>
              <a:tr h="370840">
                <a:tc>
                  <a:txBody>
                    <a:bodyPr/>
                    <a:lstStyle/>
                    <a:p>
                      <a:r>
                        <a:rPr lang="en-US" sz="2000" dirty="0" smtClean="0"/>
                        <a:t>Property Taxes</a:t>
                      </a:r>
                      <a:endParaRPr lang="en-US" sz="2000" dirty="0"/>
                    </a:p>
                  </a:txBody>
                  <a:tcPr/>
                </a:tc>
                <a:tc>
                  <a:txBody>
                    <a:bodyPr/>
                    <a:lstStyle/>
                    <a:p>
                      <a:pPr algn="r"/>
                      <a:r>
                        <a:rPr lang="en-US" sz="2000" dirty="0" smtClean="0"/>
                        <a:t>$7.25</a:t>
                      </a:r>
                      <a:endParaRPr lang="en-US" sz="2000" dirty="0"/>
                    </a:p>
                  </a:txBody>
                  <a:tcPr/>
                </a:tc>
                <a:extLst>
                  <a:ext uri="{0D108BD9-81ED-4DB2-BD59-A6C34878D82A}">
                    <a16:rowId xmlns:a16="http://schemas.microsoft.com/office/drawing/2014/main" xmlns="" val="10002"/>
                  </a:ext>
                </a:extLst>
              </a:tr>
              <a:tr h="370840">
                <a:tc>
                  <a:txBody>
                    <a:bodyPr/>
                    <a:lstStyle/>
                    <a:p>
                      <a:r>
                        <a:rPr lang="en-US" sz="2000" dirty="0" smtClean="0"/>
                        <a:t>Farm Insurance</a:t>
                      </a:r>
                      <a:endParaRPr lang="en-US" sz="2000" dirty="0"/>
                    </a:p>
                  </a:txBody>
                  <a:tcPr/>
                </a:tc>
                <a:tc>
                  <a:txBody>
                    <a:bodyPr/>
                    <a:lstStyle/>
                    <a:p>
                      <a:pPr algn="r"/>
                      <a:r>
                        <a:rPr lang="en-US" sz="2000" dirty="0" smtClean="0"/>
                        <a:t>$5.73</a:t>
                      </a:r>
                      <a:endParaRPr lang="en-US" sz="2000" dirty="0"/>
                    </a:p>
                  </a:txBody>
                  <a:tcPr/>
                </a:tc>
                <a:extLst>
                  <a:ext uri="{0D108BD9-81ED-4DB2-BD59-A6C34878D82A}">
                    <a16:rowId xmlns:a16="http://schemas.microsoft.com/office/drawing/2014/main" xmlns="" val="10003"/>
                  </a:ext>
                </a:extLst>
              </a:tr>
              <a:tr h="370840">
                <a:tc>
                  <a:txBody>
                    <a:bodyPr/>
                    <a:lstStyle/>
                    <a:p>
                      <a:r>
                        <a:rPr lang="en-US" sz="2000" dirty="0" smtClean="0"/>
                        <a:t>Utilities</a:t>
                      </a:r>
                      <a:endParaRPr lang="en-US" sz="2000" dirty="0"/>
                    </a:p>
                  </a:txBody>
                  <a:tcPr/>
                </a:tc>
                <a:tc>
                  <a:txBody>
                    <a:bodyPr/>
                    <a:lstStyle/>
                    <a:p>
                      <a:pPr algn="r"/>
                      <a:r>
                        <a:rPr lang="en-US" sz="2000" dirty="0" smtClean="0"/>
                        <a:t>$4.03</a:t>
                      </a:r>
                      <a:endParaRPr lang="en-US" sz="2000" dirty="0"/>
                    </a:p>
                  </a:txBody>
                  <a:tcPr/>
                </a:tc>
                <a:extLst>
                  <a:ext uri="{0D108BD9-81ED-4DB2-BD59-A6C34878D82A}">
                    <a16:rowId xmlns:a16="http://schemas.microsoft.com/office/drawing/2014/main" xmlns="" val="10004"/>
                  </a:ext>
                </a:extLst>
              </a:tr>
              <a:tr h="370840">
                <a:tc>
                  <a:txBody>
                    <a:bodyPr/>
                    <a:lstStyle/>
                    <a:p>
                      <a:r>
                        <a:rPr lang="en-US" sz="2000" dirty="0" smtClean="0"/>
                        <a:t>Dues &amp;</a:t>
                      </a:r>
                      <a:r>
                        <a:rPr lang="en-US" sz="2000" baseline="0" dirty="0" smtClean="0"/>
                        <a:t> Prof Fees</a:t>
                      </a:r>
                      <a:endParaRPr lang="en-US" sz="2000" dirty="0"/>
                    </a:p>
                  </a:txBody>
                  <a:tcPr/>
                </a:tc>
                <a:tc>
                  <a:txBody>
                    <a:bodyPr/>
                    <a:lstStyle/>
                    <a:p>
                      <a:pPr algn="r"/>
                      <a:r>
                        <a:rPr lang="en-US" sz="2000" dirty="0" smtClean="0"/>
                        <a:t>$2.43</a:t>
                      </a:r>
                      <a:endParaRPr lang="en-US" sz="2000" dirty="0"/>
                    </a:p>
                  </a:txBody>
                  <a:tcPr/>
                </a:tc>
                <a:extLst>
                  <a:ext uri="{0D108BD9-81ED-4DB2-BD59-A6C34878D82A}">
                    <a16:rowId xmlns:a16="http://schemas.microsoft.com/office/drawing/2014/main" xmlns="" val="10005"/>
                  </a:ext>
                </a:extLst>
              </a:tr>
              <a:tr h="370840">
                <a:tc>
                  <a:txBody>
                    <a:bodyPr/>
                    <a:lstStyle/>
                    <a:p>
                      <a:r>
                        <a:rPr lang="en-US" sz="2000" dirty="0" smtClean="0"/>
                        <a:t>Interest</a:t>
                      </a:r>
                      <a:endParaRPr lang="en-US" sz="2000" dirty="0"/>
                    </a:p>
                  </a:txBody>
                  <a:tcPr/>
                </a:tc>
                <a:tc>
                  <a:txBody>
                    <a:bodyPr/>
                    <a:lstStyle/>
                    <a:p>
                      <a:pPr algn="r"/>
                      <a:r>
                        <a:rPr lang="en-US" sz="2000" dirty="0" smtClean="0"/>
                        <a:t>$24.69</a:t>
                      </a:r>
                      <a:endParaRPr lang="en-US" sz="2000" dirty="0"/>
                    </a:p>
                  </a:txBody>
                  <a:tcPr/>
                </a:tc>
                <a:extLst>
                  <a:ext uri="{0D108BD9-81ED-4DB2-BD59-A6C34878D82A}">
                    <a16:rowId xmlns:a16="http://schemas.microsoft.com/office/drawing/2014/main" xmlns="" val="10006"/>
                  </a:ext>
                </a:extLst>
              </a:tr>
              <a:tr h="370840">
                <a:tc>
                  <a:txBody>
                    <a:bodyPr/>
                    <a:lstStyle/>
                    <a:p>
                      <a:r>
                        <a:rPr lang="en-US" sz="2000" dirty="0" smtClean="0"/>
                        <a:t>Mach &amp; </a:t>
                      </a:r>
                      <a:r>
                        <a:rPr lang="en-US" sz="2000" dirty="0" err="1" smtClean="0"/>
                        <a:t>Bldg</a:t>
                      </a:r>
                      <a:r>
                        <a:rPr lang="en-US" sz="2000" baseline="0" dirty="0" smtClean="0"/>
                        <a:t> Depreciation</a:t>
                      </a:r>
                      <a:endParaRPr lang="en-US" sz="2000" dirty="0"/>
                    </a:p>
                  </a:txBody>
                  <a:tcPr/>
                </a:tc>
                <a:tc>
                  <a:txBody>
                    <a:bodyPr/>
                    <a:lstStyle/>
                    <a:p>
                      <a:pPr algn="r"/>
                      <a:r>
                        <a:rPr lang="en-US" sz="2000" dirty="0" smtClean="0"/>
                        <a:t>$33.83</a:t>
                      </a:r>
                      <a:endParaRPr lang="en-US" sz="2000" dirty="0"/>
                    </a:p>
                  </a:txBody>
                  <a:tcPr/>
                </a:tc>
                <a:extLst>
                  <a:ext uri="{0D108BD9-81ED-4DB2-BD59-A6C34878D82A}">
                    <a16:rowId xmlns:a16="http://schemas.microsoft.com/office/drawing/2014/main" xmlns="" val="10007"/>
                  </a:ext>
                </a:extLst>
              </a:tr>
              <a:tr h="370840">
                <a:tc>
                  <a:txBody>
                    <a:bodyPr/>
                    <a:lstStyle/>
                    <a:p>
                      <a:r>
                        <a:rPr lang="en-US" sz="2000" dirty="0" smtClean="0"/>
                        <a:t>Other</a:t>
                      </a:r>
                      <a:endParaRPr lang="en-US" sz="2000" dirty="0"/>
                    </a:p>
                  </a:txBody>
                  <a:tcPr/>
                </a:tc>
                <a:tc>
                  <a:txBody>
                    <a:bodyPr/>
                    <a:lstStyle/>
                    <a:p>
                      <a:pPr algn="r"/>
                      <a:r>
                        <a:rPr lang="en-US" sz="2000" dirty="0" smtClean="0"/>
                        <a:t>$6.15</a:t>
                      </a:r>
                      <a:endParaRPr lang="en-US" sz="2000" dirty="0"/>
                    </a:p>
                  </a:txBody>
                  <a:tcPr/>
                </a:tc>
                <a:extLst>
                  <a:ext uri="{0D108BD9-81ED-4DB2-BD59-A6C34878D82A}">
                    <a16:rowId xmlns:a16="http://schemas.microsoft.com/office/drawing/2014/main" xmlns="" val="10008"/>
                  </a:ext>
                </a:extLst>
              </a:tr>
              <a:tr h="370840">
                <a:tc>
                  <a:txBody>
                    <a:bodyPr/>
                    <a:lstStyle/>
                    <a:p>
                      <a:r>
                        <a:rPr lang="en-US" sz="2000" b="1" dirty="0" smtClean="0"/>
                        <a:t>Total Overhead</a:t>
                      </a:r>
                      <a:r>
                        <a:rPr lang="en-US" sz="2000" b="1" baseline="0" dirty="0" smtClean="0"/>
                        <a:t>/Acre</a:t>
                      </a:r>
                      <a:endParaRPr lang="en-US" sz="2000" b="1" dirty="0"/>
                    </a:p>
                  </a:txBody>
                  <a:tcPr/>
                </a:tc>
                <a:tc>
                  <a:txBody>
                    <a:bodyPr/>
                    <a:lstStyle/>
                    <a:p>
                      <a:pPr algn="r"/>
                      <a:r>
                        <a:rPr lang="en-US" sz="2000" b="1" dirty="0" smtClean="0"/>
                        <a:t>$131.55</a:t>
                      </a:r>
                      <a:endParaRPr lang="en-US" sz="2000" b="1" dirty="0"/>
                    </a:p>
                  </a:txBody>
                  <a:tcPr/>
                </a:tc>
                <a:extLst>
                  <a:ext uri="{0D108BD9-81ED-4DB2-BD59-A6C34878D82A}">
                    <a16:rowId xmlns:a16="http://schemas.microsoft.com/office/drawing/2014/main" xmlns="" val="10009"/>
                  </a:ext>
                </a:extLst>
              </a:tr>
            </a:tbl>
          </a:graphicData>
        </a:graphic>
      </p:graphicFrame>
    </p:spTree>
    <p:custDataLst>
      <p:tags r:id="rId1"/>
    </p:custDataLst>
    <p:extLst>
      <p:ext uri="{BB962C8B-B14F-4D97-AF65-F5344CB8AC3E}">
        <p14:creationId xmlns:p14="http://schemas.microsoft.com/office/powerpoint/2010/main" val="8824596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675186"/>
          </a:xfrm>
        </p:spPr>
        <p:txBody>
          <a:bodyPr>
            <a:normAutofit/>
          </a:bodyPr>
          <a:lstStyle/>
          <a:p>
            <a:r>
              <a:rPr lang="en-US" dirty="0"/>
              <a:t>Enterprise </a:t>
            </a:r>
            <a:r>
              <a:rPr lang="en-US" dirty="0" smtClean="0"/>
              <a:t>Budget – </a:t>
            </a:r>
            <a:br>
              <a:rPr lang="en-US" dirty="0" smtClean="0"/>
            </a:br>
            <a:r>
              <a:rPr lang="en-US" dirty="0" smtClean="0"/>
              <a:t>Oat Example</a:t>
            </a:r>
            <a:endParaRPr lang="en-US" dirty="0"/>
          </a:p>
        </p:txBody>
      </p:sp>
      <p:grpSp>
        <p:nvGrpSpPr>
          <p:cNvPr id="8" name="Group 7"/>
          <p:cNvGrpSpPr/>
          <p:nvPr>
            <p:custDataLst>
              <p:tags r:id="rId3"/>
            </p:custDataLst>
          </p:nvPr>
        </p:nvGrpSpPr>
        <p:grpSpPr>
          <a:xfrm>
            <a:off x="102510" y="2609028"/>
            <a:ext cx="8912196" cy="1754717"/>
            <a:chOff x="203722" y="2742539"/>
            <a:chExt cx="8912196" cy="1754717"/>
          </a:xfrm>
        </p:grpSpPr>
        <p:sp>
          <p:nvSpPr>
            <p:cNvPr id="9" name="Freeform 8"/>
            <p:cNvSpPr/>
            <p:nvPr>
              <p:custDataLst>
                <p:tags r:id="rId5"/>
              </p:custDataLst>
            </p:nvPr>
          </p:nvSpPr>
          <p:spPr>
            <a:xfrm>
              <a:off x="203722" y="2759896"/>
              <a:ext cx="1737360" cy="1737360"/>
            </a:xfrm>
            <a:custGeom>
              <a:avLst/>
              <a:gdLst>
                <a:gd name="connsiteX0" fmla="*/ 0 w 1540429"/>
                <a:gd name="connsiteY0" fmla="*/ 579300 h 1158600"/>
                <a:gd name="connsiteX1" fmla="*/ 770215 w 1540429"/>
                <a:gd name="connsiteY1" fmla="*/ 0 h 1158600"/>
                <a:gd name="connsiteX2" fmla="*/ 1540430 w 1540429"/>
                <a:gd name="connsiteY2" fmla="*/ 579300 h 1158600"/>
                <a:gd name="connsiteX3" fmla="*/ 770215 w 1540429"/>
                <a:gd name="connsiteY3" fmla="*/ 1158600 h 1158600"/>
                <a:gd name="connsiteX4" fmla="*/ 0 w 1540429"/>
                <a:gd name="connsiteY4" fmla="*/ 579300 h 115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429" h="1158600">
                  <a:moveTo>
                    <a:pt x="0" y="579300"/>
                  </a:moveTo>
                  <a:cubicBezTo>
                    <a:pt x="0" y="259361"/>
                    <a:pt x="344837" y="0"/>
                    <a:pt x="770215" y="0"/>
                  </a:cubicBezTo>
                  <a:cubicBezTo>
                    <a:pt x="1195593" y="0"/>
                    <a:pt x="1540430" y="259361"/>
                    <a:pt x="1540430" y="579300"/>
                  </a:cubicBezTo>
                  <a:cubicBezTo>
                    <a:pt x="1540430" y="899239"/>
                    <a:pt x="1195593" y="1158600"/>
                    <a:pt x="770215" y="1158600"/>
                  </a:cubicBezTo>
                  <a:cubicBezTo>
                    <a:pt x="344837" y="1158600"/>
                    <a:pt x="0" y="899239"/>
                    <a:pt x="0" y="579300"/>
                  </a:cubicBezTo>
                  <a:close/>
                </a:path>
              </a:pathLst>
            </a:custGeom>
            <a:ln>
              <a:solidFill>
                <a:srgbClr val="80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0991" tIns="195073" rIns="250991" bIns="195073" numCol="1" spcCol="1270" anchor="ctr" anchorCtr="0">
              <a:noAutofit/>
            </a:bodyPr>
            <a:lstStyle/>
            <a:p>
              <a:pPr lvl="0" algn="ctr" defTabSz="889000">
                <a:lnSpc>
                  <a:spcPct val="90000"/>
                </a:lnSpc>
                <a:spcBef>
                  <a:spcPct val="0"/>
                </a:spcBef>
                <a:spcAft>
                  <a:spcPct val="35000"/>
                </a:spcAft>
              </a:pPr>
              <a:r>
                <a:rPr lang="en-US" sz="2400" kern="1200" dirty="0" smtClean="0"/>
                <a:t>Gross Income</a:t>
              </a:r>
              <a:endParaRPr lang="en-US" sz="2400" kern="1200" dirty="0"/>
            </a:p>
          </p:txBody>
        </p:sp>
        <p:sp>
          <p:nvSpPr>
            <p:cNvPr id="10" name="Freeform 9"/>
            <p:cNvSpPr/>
            <p:nvPr>
              <p:custDataLst>
                <p:tags r:id="rId6"/>
              </p:custDataLst>
            </p:nvPr>
          </p:nvSpPr>
          <p:spPr>
            <a:xfrm>
              <a:off x="1958132" y="3288723"/>
              <a:ext cx="671988" cy="671988"/>
            </a:xfrm>
            <a:custGeom>
              <a:avLst/>
              <a:gdLst>
                <a:gd name="connsiteX0" fmla="*/ 89072 w 671988"/>
                <a:gd name="connsiteY0" fmla="*/ 256968 h 671988"/>
                <a:gd name="connsiteX1" fmla="*/ 582916 w 671988"/>
                <a:gd name="connsiteY1" fmla="*/ 256968 h 671988"/>
                <a:gd name="connsiteX2" fmla="*/ 582916 w 671988"/>
                <a:gd name="connsiteY2" fmla="*/ 415020 h 671988"/>
                <a:gd name="connsiteX3" fmla="*/ 89072 w 671988"/>
                <a:gd name="connsiteY3" fmla="*/ 415020 h 671988"/>
                <a:gd name="connsiteX4" fmla="*/ 89072 w 671988"/>
                <a:gd name="connsiteY4" fmla="*/ 256968 h 67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988" h="671988">
                  <a:moveTo>
                    <a:pt x="89072" y="256968"/>
                  </a:moveTo>
                  <a:lnTo>
                    <a:pt x="582916" y="256968"/>
                  </a:lnTo>
                  <a:lnTo>
                    <a:pt x="582916" y="415020"/>
                  </a:lnTo>
                  <a:lnTo>
                    <a:pt x="89072" y="415020"/>
                  </a:lnTo>
                  <a:lnTo>
                    <a:pt x="89072" y="256968"/>
                  </a:lnTo>
                  <a:close/>
                </a:path>
              </a:pathLst>
            </a:custGeom>
            <a:solidFill>
              <a:srgbClr val="800000"/>
            </a:solidFill>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89072" tIns="256968" rIns="89072" bIns="256968" numCol="1" spcCol="1270" anchor="ctr" anchorCtr="0">
              <a:noAutofit/>
            </a:bodyPr>
            <a:lstStyle/>
            <a:p>
              <a:pPr lvl="0" algn="ctr" defTabSz="488950">
                <a:lnSpc>
                  <a:spcPct val="90000"/>
                </a:lnSpc>
                <a:spcBef>
                  <a:spcPct val="0"/>
                </a:spcBef>
                <a:spcAft>
                  <a:spcPct val="35000"/>
                </a:spcAft>
              </a:pPr>
              <a:endParaRPr lang="en-US" sz="1100" kern="1200"/>
            </a:p>
          </p:txBody>
        </p:sp>
        <p:sp>
          <p:nvSpPr>
            <p:cNvPr id="11" name="Freeform 10"/>
            <p:cNvSpPr/>
            <p:nvPr>
              <p:custDataLst>
                <p:tags r:id="rId7"/>
              </p:custDataLst>
            </p:nvPr>
          </p:nvSpPr>
          <p:spPr>
            <a:xfrm>
              <a:off x="2585942" y="2756037"/>
              <a:ext cx="1737360" cy="1737360"/>
            </a:xfrm>
            <a:custGeom>
              <a:avLst/>
              <a:gdLst>
                <a:gd name="connsiteX0" fmla="*/ 0 w 1458655"/>
                <a:gd name="connsiteY0" fmla="*/ 711062 h 1422124"/>
                <a:gd name="connsiteX1" fmla="*/ 729328 w 1458655"/>
                <a:gd name="connsiteY1" fmla="*/ 0 h 1422124"/>
                <a:gd name="connsiteX2" fmla="*/ 1458656 w 1458655"/>
                <a:gd name="connsiteY2" fmla="*/ 711062 h 1422124"/>
                <a:gd name="connsiteX3" fmla="*/ 729328 w 1458655"/>
                <a:gd name="connsiteY3" fmla="*/ 1422124 h 1422124"/>
                <a:gd name="connsiteX4" fmla="*/ 0 w 1458655"/>
                <a:gd name="connsiteY4" fmla="*/ 711062 h 1422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655" h="1422124">
                  <a:moveTo>
                    <a:pt x="0" y="711062"/>
                  </a:moveTo>
                  <a:cubicBezTo>
                    <a:pt x="0" y="318353"/>
                    <a:pt x="326531" y="0"/>
                    <a:pt x="729328" y="0"/>
                  </a:cubicBezTo>
                  <a:cubicBezTo>
                    <a:pt x="1132125" y="0"/>
                    <a:pt x="1458656" y="318353"/>
                    <a:pt x="1458656" y="711062"/>
                  </a:cubicBezTo>
                  <a:cubicBezTo>
                    <a:pt x="1458656" y="1103771"/>
                    <a:pt x="1132125" y="1422124"/>
                    <a:pt x="729328" y="1422124"/>
                  </a:cubicBezTo>
                  <a:cubicBezTo>
                    <a:pt x="326531" y="1422124"/>
                    <a:pt x="0" y="1103771"/>
                    <a:pt x="0" y="711062"/>
                  </a:cubicBezTo>
                  <a:close/>
                </a:path>
              </a:pathLst>
            </a:custGeom>
            <a:ln>
              <a:solidFill>
                <a:srgbClr val="80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9015" tIns="233665" rIns="239015" bIns="233665" numCol="1" spcCol="1270" anchor="ctr" anchorCtr="0">
              <a:noAutofit/>
            </a:bodyPr>
            <a:lstStyle/>
            <a:p>
              <a:pPr lvl="0" algn="ctr" defTabSz="889000">
                <a:lnSpc>
                  <a:spcPct val="90000"/>
                </a:lnSpc>
                <a:spcBef>
                  <a:spcPct val="0"/>
                </a:spcBef>
                <a:spcAft>
                  <a:spcPct val="35000"/>
                </a:spcAft>
              </a:pPr>
              <a:r>
                <a:rPr lang="en-US" sz="2400" kern="1200" dirty="0" smtClean="0"/>
                <a:t>Direct Expenses</a:t>
              </a:r>
              <a:endParaRPr lang="en-US" sz="2400" kern="1200" dirty="0"/>
            </a:p>
          </p:txBody>
        </p:sp>
        <p:sp>
          <p:nvSpPr>
            <p:cNvPr id="12" name="Freeform 11"/>
            <p:cNvSpPr/>
            <p:nvPr>
              <p:custDataLst>
                <p:tags r:id="rId8"/>
              </p:custDataLst>
            </p:nvPr>
          </p:nvSpPr>
          <p:spPr>
            <a:xfrm>
              <a:off x="4307796" y="3275225"/>
              <a:ext cx="671988" cy="671988"/>
            </a:xfrm>
            <a:custGeom>
              <a:avLst/>
              <a:gdLst>
                <a:gd name="connsiteX0" fmla="*/ 89072 w 671988"/>
                <a:gd name="connsiteY0" fmla="*/ 256968 h 671988"/>
                <a:gd name="connsiteX1" fmla="*/ 582916 w 671988"/>
                <a:gd name="connsiteY1" fmla="*/ 256968 h 671988"/>
                <a:gd name="connsiteX2" fmla="*/ 582916 w 671988"/>
                <a:gd name="connsiteY2" fmla="*/ 415020 h 671988"/>
                <a:gd name="connsiteX3" fmla="*/ 89072 w 671988"/>
                <a:gd name="connsiteY3" fmla="*/ 415020 h 671988"/>
                <a:gd name="connsiteX4" fmla="*/ 89072 w 671988"/>
                <a:gd name="connsiteY4" fmla="*/ 256968 h 671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988" h="671988">
                  <a:moveTo>
                    <a:pt x="89072" y="256968"/>
                  </a:moveTo>
                  <a:lnTo>
                    <a:pt x="582916" y="256968"/>
                  </a:lnTo>
                  <a:lnTo>
                    <a:pt x="582916" y="415020"/>
                  </a:lnTo>
                  <a:lnTo>
                    <a:pt x="89072" y="415020"/>
                  </a:lnTo>
                  <a:lnTo>
                    <a:pt x="89072" y="256968"/>
                  </a:lnTo>
                  <a:close/>
                </a:path>
              </a:pathLst>
            </a:custGeom>
            <a:solidFill>
              <a:srgbClr val="800000"/>
            </a:solidFill>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89072" tIns="256968" rIns="89072" bIns="256968" numCol="1" spcCol="1270" anchor="ctr" anchorCtr="0">
              <a:noAutofit/>
            </a:bodyPr>
            <a:lstStyle/>
            <a:p>
              <a:pPr lvl="0" algn="ctr" defTabSz="488950">
                <a:lnSpc>
                  <a:spcPct val="90000"/>
                </a:lnSpc>
                <a:spcBef>
                  <a:spcPct val="0"/>
                </a:spcBef>
                <a:spcAft>
                  <a:spcPct val="35000"/>
                </a:spcAft>
              </a:pPr>
              <a:endParaRPr lang="en-US" sz="1100" kern="1200"/>
            </a:p>
          </p:txBody>
        </p:sp>
        <p:sp>
          <p:nvSpPr>
            <p:cNvPr id="13" name="Freeform 12"/>
            <p:cNvSpPr/>
            <p:nvPr>
              <p:custDataLst>
                <p:tags r:id="rId9"/>
              </p:custDataLst>
            </p:nvPr>
          </p:nvSpPr>
          <p:spPr>
            <a:xfrm>
              <a:off x="4939190" y="2756037"/>
              <a:ext cx="1737360" cy="1737360"/>
            </a:xfrm>
            <a:custGeom>
              <a:avLst/>
              <a:gdLst>
                <a:gd name="connsiteX0" fmla="*/ 0 w 1554482"/>
                <a:gd name="connsiteY0" fmla="*/ 606539 h 1213078"/>
                <a:gd name="connsiteX1" fmla="*/ 777241 w 1554482"/>
                <a:gd name="connsiteY1" fmla="*/ 0 h 1213078"/>
                <a:gd name="connsiteX2" fmla="*/ 1554482 w 1554482"/>
                <a:gd name="connsiteY2" fmla="*/ 606539 h 1213078"/>
                <a:gd name="connsiteX3" fmla="*/ 777241 w 1554482"/>
                <a:gd name="connsiteY3" fmla="*/ 1213078 h 1213078"/>
                <a:gd name="connsiteX4" fmla="*/ 0 w 1554482"/>
                <a:gd name="connsiteY4" fmla="*/ 606539 h 121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482" h="1213078">
                  <a:moveTo>
                    <a:pt x="0" y="606539"/>
                  </a:moveTo>
                  <a:cubicBezTo>
                    <a:pt x="0" y="271557"/>
                    <a:pt x="347983" y="0"/>
                    <a:pt x="777241" y="0"/>
                  </a:cubicBezTo>
                  <a:cubicBezTo>
                    <a:pt x="1206499" y="0"/>
                    <a:pt x="1554482" y="271557"/>
                    <a:pt x="1554482" y="606539"/>
                  </a:cubicBezTo>
                  <a:cubicBezTo>
                    <a:pt x="1554482" y="941521"/>
                    <a:pt x="1206499" y="1213078"/>
                    <a:pt x="777241" y="1213078"/>
                  </a:cubicBezTo>
                  <a:cubicBezTo>
                    <a:pt x="347983" y="1213078"/>
                    <a:pt x="0" y="941521"/>
                    <a:pt x="0" y="606539"/>
                  </a:cubicBezTo>
                  <a:close/>
                </a:path>
              </a:pathLst>
            </a:custGeom>
            <a:ln>
              <a:solidFill>
                <a:srgbClr val="80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3049" tIns="203051" rIns="253049" bIns="203051" numCol="1" spcCol="1270" anchor="ctr" anchorCtr="0">
              <a:noAutofit/>
            </a:bodyPr>
            <a:lstStyle/>
            <a:p>
              <a:pPr lvl="0" algn="ctr" defTabSz="889000">
                <a:lnSpc>
                  <a:spcPct val="90000"/>
                </a:lnSpc>
                <a:spcBef>
                  <a:spcPct val="0"/>
                </a:spcBef>
                <a:spcAft>
                  <a:spcPct val="35000"/>
                </a:spcAft>
              </a:pPr>
              <a:r>
                <a:rPr lang="en-US" sz="2400" kern="1200" dirty="0" smtClean="0"/>
                <a:t>Overhead Expenses</a:t>
              </a:r>
              <a:endParaRPr lang="en-US" sz="2400" kern="1200" dirty="0"/>
            </a:p>
          </p:txBody>
        </p:sp>
        <p:sp>
          <p:nvSpPr>
            <p:cNvPr id="14" name="Freeform 13"/>
            <p:cNvSpPr/>
            <p:nvPr>
              <p:custDataLst>
                <p:tags r:id="rId10"/>
              </p:custDataLst>
            </p:nvPr>
          </p:nvSpPr>
          <p:spPr>
            <a:xfrm>
              <a:off x="6691560" y="3275225"/>
              <a:ext cx="671988" cy="671988"/>
            </a:xfrm>
            <a:custGeom>
              <a:avLst/>
              <a:gdLst>
                <a:gd name="connsiteX0" fmla="*/ 89072 w 671988"/>
                <a:gd name="connsiteY0" fmla="*/ 138430 h 671988"/>
                <a:gd name="connsiteX1" fmla="*/ 582916 w 671988"/>
                <a:gd name="connsiteY1" fmla="*/ 138430 h 671988"/>
                <a:gd name="connsiteX2" fmla="*/ 582916 w 671988"/>
                <a:gd name="connsiteY2" fmla="*/ 296481 h 671988"/>
                <a:gd name="connsiteX3" fmla="*/ 89072 w 671988"/>
                <a:gd name="connsiteY3" fmla="*/ 296481 h 671988"/>
                <a:gd name="connsiteX4" fmla="*/ 89072 w 671988"/>
                <a:gd name="connsiteY4" fmla="*/ 138430 h 671988"/>
                <a:gd name="connsiteX5" fmla="*/ 89072 w 671988"/>
                <a:gd name="connsiteY5" fmla="*/ 375507 h 671988"/>
                <a:gd name="connsiteX6" fmla="*/ 582916 w 671988"/>
                <a:gd name="connsiteY6" fmla="*/ 375507 h 671988"/>
                <a:gd name="connsiteX7" fmla="*/ 582916 w 671988"/>
                <a:gd name="connsiteY7" fmla="*/ 533558 h 671988"/>
                <a:gd name="connsiteX8" fmla="*/ 89072 w 671988"/>
                <a:gd name="connsiteY8" fmla="*/ 533558 h 671988"/>
                <a:gd name="connsiteX9" fmla="*/ 89072 w 671988"/>
                <a:gd name="connsiteY9" fmla="*/ 375507 h 67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1988" h="671988">
                  <a:moveTo>
                    <a:pt x="89072" y="138430"/>
                  </a:moveTo>
                  <a:lnTo>
                    <a:pt x="582916" y="138430"/>
                  </a:lnTo>
                  <a:lnTo>
                    <a:pt x="582916" y="296481"/>
                  </a:lnTo>
                  <a:lnTo>
                    <a:pt x="89072" y="296481"/>
                  </a:lnTo>
                  <a:lnTo>
                    <a:pt x="89072" y="138430"/>
                  </a:lnTo>
                  <a:close/>
                  <a:moveTo>
                    <a:pt x="89072" y="375507"/>
                  </a:moveTo>
                  <a:lnTo>
                    <a:pt x="582916" y="375507"/>
                  </a:lnTo>
                  <a:lnTo>
                    <a:pt x="582916" y="533558"/>
                  </a:lnTo>
                  <a:lnTo>
                    <a:pt x="89072" y="533558"/>
                  </a:lnTo>
                  <a:lnTo>
                    <a:pt x="89072" y="375507"/>
                  </a:lnTo>
                  <a:close/>
                </a:path>
              </a:pathLst>
            </a:custGeom>
            <a:solidFill>
              <a:srgbClr val="800000"/>
            </a:solidFill>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89072" tIns="138430" rIns="89072" bIns="138430" numCol="1" spcCol="1270" anchor="ctr" anchorCtr="0">
              <a:noAutofit/>
            </a:bodyPr>
            <a:lstStyle/>
            <a:p>
              <a:pPr lvl="0" algn="ctr" defTabSz="933450">
                <a:lnSpc>
                  <a:spcPct val="90000"/>
                </a:lnSpc>
                <a:spcBef>
                  <a:spcPct val="0"/>
                </a:spcBef>
                <a:spcAft>
                  <a:spcPct val="35000"/>
                </a:spcAft>
              </a:pPr>
              <a:endParaRPr lang="en-US" sz="2100" kern="1200"/>
            </a:p>
          </p:txBody>
        </p:sp>
        <p:sp>
          <p:nvSpPr>
            <p:cNvPr id="15" name="Freeform 14"/>
            <p:cNvSpPr/>
            <p:nvPr>
              <p:custDataLst>
                <p:tags r:id="rId11"/>
              </p:custDataLst>
            </p:nvPr>
          </p:nvSpPr>
          <p:spPr>
            <a:xfrm>
              <a:off x="7378558" y="2742539"/>
              <a:ext cx="1737360" cy="1737360"/>
            </a:xfrm>
            <a:custGeom>
              <a:avLst/>
              <a:gdLst>
                <a:gd name="connsiteX0" fmla="*/ 0 w 1520883"/>
                <a:gd name="connsiteY0" fmla="*/ 724560 h 1449119"/>
                <a:gd name="connsiteX1" fmla="*/ 760442 w 1520883"/>
                <a:gd name="connsiteY1" fmla="*/ 0 h 1449119"/>
                <a:gd name="connsiteX2" fmla="*/ 1520884 w 1520883"/>
                <a:gd name="connsiteY2" fmla="*/ 724560 h 1449119"/>
                <a:gd name="connsiteX3" fmla="*/ 760442 w 1520883"/>
                <a:gd name="connsiteY3" fmla="*/ 1449120 h 1449119"/>
                <a:gd name="connsiteX4" fmla="*/ 0 w 1520883"/>
                <a:gd name="connsiteY4" fmla="*/ 724560 h 144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883" h="1449119">
                  <a:moveTo>
                    <a:pt x="0" y="724560"/>
                  </a:moveTo>
                  <a:cubicBezTo>
                    <a:pt x="0" y="324397"/>
                    <a:pt x="340461" y="0"/>
                    <a:pt x="760442" y="0"/>
                  </a:cubicBezTo>
                  <a:cubicBezTo>
                    <a:pt x="1180423" y="0"/>
                    <a:pt x="1520884" y="324397"/>
                    <a:pt x="1520884" y="724560"/>
                  </a:cubicBezTo>
                  <a:cubicBezTo>
                    <a:pt x="1520884" y="1124723"/>
                    <a:pt x="1180423" y="1449120"/>
                    <a:pt x="760442" y="1449120"/>
                  </a:cubicBezTo>
                  <a:cubicBezTo>
                    <a:pt x="340461" y="1449120"/>
                    <a:pt x="0" y="1124723"/>
                    <a:pt x="0" y="724560"/>
                  </a:cubicBezTo>
                  <a:close/>
                </a:path>
              </a:pathLst>
            </a:custGeom>
            <a:ln>
              <a:solidFill>
                <a:srgbClr val="80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3208" tIns="242699" rIns="253208" bIns="242699" numCol="1" spcCol="1270" anchor="ctr" anchorCtr="0">
              <a:noAutofit/>
            </a:bodyPr>
            <a:lstStyle/>
            <a:p>
              <a:pPr lvl="0" algn="ctr" defTabSz="1066800">
                <a:lnSpc>
                  <a:spcPct val="90000"/>
                </a:lnSpc>
                <a:spcBef>
                  <a:spcPct val="0"/>
                </a:spcBef>
                <a:spcAft>
                  <a:spcPct val="35000"/>
                </a:spcAft>
              </a:pPr>
              <a:r>
                <a:rPr lang="en-US" sz="2400" b="1" kern="1200" dirty="0" smtClean="0"/>
                <a:t>Net Return</a:t>
              </a:r>
              <a:endParaRPr lang="en-US" sz="2400" b="1" kern="1200" dirty="0"/>
            </a:p>
          </p:txBody>
        </p:sp>
      </p:grpSp>
      <p:sp>
        <p:nvSpPr>
          <p:cNvPr id="3" name="TextBox 2"/>
          <p:cNvSpPr txBox="1"/>
          <p:nvPr>
            <p:custDataLst>
              <p:tags r:id="rId4"/>
            </p:custDataLst>
          </p:nvPr>
        </p:nvSpPr>
        <p:spPr>
          <a:xfrm>
            <a:off x="255494" y="4865576"/>
            <a:ext cx="8552330" cy="584775"/>
          </a:xfrm>
          <a:prstGeom prst="rect">
            <a:avLst/>
          </a:prstGeom>
          <a:noFill/>
        </p:spPr>
        <p:txBody>
          <a:bodyPr wrap="square" rtlCol="0">
            <a:spAutoFit/>
          </a:bodyPr>
          <a:lstStyle/>
          <a:p>
            <a:r>
              <a:rPr lang="en-US" sz="3200" dirty="0" smtClean="0">
                <a:solidFill>
                  <a:srgbClr val="800000"/>
                </a:solidFill>
              </a:rPr>
              <a:t>$347.13    -     $212.27     -     $131.55     =      </a:t>
            </a:r>
            <a:r>
              <a:rPr lang="en-US" sz="3200" b="1" dirty="0" smtClean="0">
                <a:solidFill>
                  <a:srgbClr val="800000"/>
                </a:solidFill>
              </a:rPr>
              <a:t>$3.31</a:t>
            </a:r>
            <a:endParaRPr lang="en-US" sz="3200" b="1" dirty="0">
              <a:solidFill>
                <a:srgbClr val="800000"/>
              </a:solidFill>
            </a:endParaRPr>
          </a:p>
        </p:txBody>
      </p:sp>
      <p:sp>
        <p:nvSpPr>
          <p:cNvPr id="4" name="Rounded Rectangle 3"/>
          <p:cNvSpPr/>
          <p:nvPr/>
        </p:nvSpPr>
        <p:spPr>
          <a:xfrm>
            <a:off x="7399449" y="4746779"/>
            <a:ext cx="1287351" cy="822367"/>
          </a:xfrm>
          <a:prstGeom prst="roundRect">
            <a:avLst/>
          </a:prstGeom>
          <a:noFill/>
          <a:ln w="476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959559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671326"/>
            <a:ext cx="8229600" cy="1143000"/>
          </a:xfrm>
        </p:spPr>
        <p:txBody>
          <a:bodyPr>
            <a:normAutofit fontScale="90000"/>
          </a:bodyPr>
          <a:lstStyle/>
          <a:p>
            <a:r>
              <a:rPr lang="en-US" dirty="0" smtClean="0"/>
              <a:t>Average </a:t>
            </a:r>
            <a:r>
              <a:rPr lang="en-US" dirty="0"/>
              <a:t>Net </a:t>
            </a:r>
            <a:r>
              <a:rPr lang="en-US" dirty="0" smtClean="0"/>
              <a:t>Return/Acre for Select Organic Crops, Midwest Farmers, 2012-2015</a:t>
            </a:r>
            <a:endParaRPr lang="en-US" dirty="0"/>
          </a:p>
        </p:txBody>
      </p:sp>
      <p:sp>
        <p:nvSpPr>
          <p:cNvPr id="3" name="Content Placeholder 2"/>
          <p:cNvSpPr>
            <a:spLocks noGrp="1"/>
          </p:cNvSpPr>
          <p:nvPr>
            <p:ph idx="1"/>
            <p:custDataLst>
              <p:tags r:id="rId3"/>
            </p:custDataLst>
          </p:nvPr>
        </p:nvSpPr>
        <p:spPr>
          <a:xfrm>
            <a:off x="457200" y="1600200"/>
            <a:ext cx="8229600" cy="4525963"/>
          </a:xfrm>
        </p:spPr>
        <p:txBody>
          <a:bodyPr>
            <a:normAutofit/>
          </a:bodyPr>
          <a:lstStyle/>
          <a:p>
            <a:pPr>
              <a:buNone/>
            </a:pPr>
            <a:endParaRPr lang="en-US" dirty="0" smtClean="0"/>
          </a:p>
          <a:p>
            <a:pPr>
              <a:buNone/>
            </a:pPr>
            <a:endParaRPr lang="en-US" dirty="0" smtClean="0"/>
          </a:p>
        </p:txBody>
      </p:sp>
      <p:graphicFrame>
        <p:nvGraphicFramePr>
          <p:cNvPr id="5" name="Table 4"/>
          <p:cNvGraphicFramePr>
            <a:graphicFrameLocks noGrp="1"/>
          </p:cNvGraphicFramePr>
          <p:nvPr>
            <p:custDataLst>
              <p:tags r:id="rId4"/>
            </p:custDataLst>
            <p:extLst>
              <p:ext uri="{D42A27DB-BD31-4B8C-83A1-F6EECF244321}">
                <p14:modId xmlns:p14="http://schemas.microsoft.com/office/powerpoint/2010/main" val="931653974"/>
              </p:ext>
            </p:extLst>
          </p:nvPr>
        </p:nvGraphicFramePr>
        <p:xfrm>
          <a:off x="265619" y="2454867"/>
          <a:ext cx="8635160" cy="2926080"/>
        </p:xfrm>
        <a:graphic>
          <a:graphicData uri="http://schemas.openxmlformats.org/drawingml/2006/table">
            <a:tbl>
              <a:tblPr firstRow="1" bandRow="1">
                <a:tableStyleId>{3B4B98B0-60AC-42C2-AFA5-B58CD77FA1E5}</a:tableStyleId>
              </a:tblPr>
              <a:tblGrid>
                <a:gridCol w="2075307">
                  <a:extLst>
                    <a:ext uri="{9D8B030D-6E8A-4147-A177-3AD203B41FA5}">
                      <a16:colId xmlns:a16="http://schemas.microsoft.com/office/drawing/2014/main" xmlns="" val="20000"/>
                    </a:ext>
                  </a:extLst>
                </a:gridCol>
                <a:gridCol w="1311768">
                  <a:extLst>
                    <a:ext uri="{9D8B030D-6E8A-4147-A177-3AD203B41FA5}">
                      <a16:colId xmlns:a16="http://schemas.microsoft.com/office/drawing/2014/main" xmlns="" val="20001"/>
                    </a:ext>
                  </a:extLst>
                </a:gridCol>
                <a:gridCol w="1912112">
                  <a:extLst>
                    <a:ext uri="{9D8B030D-6E8A-4147-A177-3AD203B41FA5}">
                      <a16:colId xmlns:a16="http://schemas.microsoft.com/office/drawing/2014/main" xmlns="" val="20002"/>
                    </a:ext>
                  </a:extLst>
                </a:gridCol>
                <a:gridCol w="3335973">
                  <a:extLst>
                    <a:ext uri="{9D8B030D-6E8A-4147-A177-3AD203B41FA5}">
                      <a16:colId xmlns:a16="http://schemas.microsoft.com/office/drawing/2014/main" xmlns="" val="20003"/>
                    </a:ext>
                  </a:extLst>
                </a:gridCol>
              </a:tblGrid>
              <a:tr h="370840">
                <a:tc>
                  <a:txBody>
                    <a:bodyPr/>
                    <a:lstStyle/>
                    <a:p>
                      <a:r>
                        <a:rPr lang="en-US" sz="2600" dirty="0" smtClean="0"/>
                        <a:t>Crop</a:t>
                      </a:r>
                      <a:endParaRPr lang="en-US" sz="2600" dirty="0"/>
                    </a:p>
                  </a:txBody>
                  <a:tcPr/>
                </a:tc>
                <a:tc>
                  <a:txBody>
                    <a:bodyPr/>
                    <a:lstStyle/>
                    <a:p>
                      <a:r>
                        <a:rPr lang="en-US" sz="2600" dirty="0" smtClean="0"/>
                        <a:t># Farms</a:t>
                      </a:r>
                      <a:endParaRPr lang="en-US" sz="2600" dirty="0"/>
                    </a:p>
                  </a:txBody>
                  <a:tcPr/>
                </a:tc>
                <a:tc>
                  <a:txBody>
                    <a:bodyPr/>
                    <a:lstStyle/>
                    <a:p>
                      <a:r>
                        <a:rPr lang="en-US" sz="2600" dirty="0" smtClean="0"/>
                        <a:t>Avg.</a:t>
                      </a:r>
                      <a:r>
                        <a:rPr lang="en-US" sz="2600" baseline="0" dirty="0" smtClean="0"/>
                        <a:t> # Acres</a:t>
                      </a:r>
                      <a:endParaRPr lang="en-US" sz="2600" dirty="0"/>
                    </a:p>
                  </a:txBody>
                  <a:tcPr/>
                </a:tc>
                <a:tc>
                  <a:txBody>
                    <a:bodyPr/>
                    <a:lstStyle/>
                    <a:p>
                      <a:r>
                        <a:rPr lang="en-US" sz="2600" dirty="0" smtClean="0"/>
                        <a:t>Avg. Net Return/Acre*</a:t>
                      </a:r>
                      <a:endParaRPr lang="en-US" sz="2600" dirty="0"/>
                    </a:p>
                  </a:txBody>
                  <a:tcPr/>
                </a:tc>
                <a:extLst>
                  <a:ext uri="{0D108BD9-81ED-4DB2-BD59-A6C34878D82A}">
                    <a16:rowId xmlns:a16="http://schemas.microsoft.com/office/drawing/2014/main" xmlns="" val="10000"/>
                  </a:ext>
                </a:extLst>
              </a:tr>
              <a:tr h="370840">
                <a:tc>
                  <a:txBody>
                    <a:bodyPr/>
                    <a:lstStyle/>
                    <a:p>
                      <a:r>
                        <a:rPr lang="en-US" sz="2600" dirty="0" smtClean="0"/>
                        <a:t>Barley</a:t>
                      </a:r>
                      <a:endParaRPr lang="en-US" sz="2600" dirty="0"/>
                    </a:p>
                  </a:txBody>
                  <a:tcPr/>
                </a:tc>
                <a:tc>
                  <a:txBody>
                    <a:bodyPr/>
                    <a:lstStyle/>
                    <a:p>
                      <a:r>
                        <a:rPr lang="en-US" sz="2600" dirty="0" smtClean="0"/>
                        <a:t>59</a:t>
                      </a:r>
                      <a:endParaRPr lang="en-US" sz="2600" dirty="0"/>
                    </a:p>
                  </a:txBody>
                  <a:tcPr/>
                </a:tc>
                <a:tc>
                  <a:txBody>
                    <a:bodyPr/>
                    <a:lstStyle/>
                    <a:p>
                      <a:r>
                        <a:rPr lang="en-US" sz="2600" dirty="0" smtClean="0"/>
                        <a:t>72</a:t>
                      </a:r>
                      <a:endParaRPr lang="en-US" sz="2600" dirty="0"/>
                    </a:p>
                  </a:txBody>
                  <a:tcPr/>
                </a:tc>
                <a:tc>
                  <a:txBody>
                    <a:bodyPr/>
                    <a:lstStyle/>
                    <a:p>
                      <a:r>
                        <a:rPr lang="en-US" sz="2600" dirty="0" smtClean="0"/>
                        <a:t>$62.85</a:t>
                      </a:r>
                      <a:endParaRPr lang="en-US" sz="2600" dirty="0"/>
                    </a:p>
                  </a:txBody>
                  <a:tcPr/>
                </a:tc>
                <a:extLst>
                  <a:ext uri="{0D108BD9-81ED-4DB2-BD59-A6C34878D82A}">
                    <a16:rowId xmlns:a16="http://schemas.microsoft.com/office/drawing/2014/main" xmlns="" val="10001"/>
                  </a:ext>
                </a:extLst>
              </a:tr>
              <a:tr h="370840">
                <a:tc>
                  <a:txBody>
                    <a:bodyPr/>
                    <a:lstStyle/>
                    <a:p>
                      <a:r>
                        <a:rPr lang="en-US" sz="2600" dirty="0" smtClean="0"/>
                        <a:t>Oats</a:t>
                      </a:r>
                      <a:endParaRPr lang="en-US" sz="2600" dirty="0"/>
                    </a:p>
                  </a:txBody>
                  <a:tcPr/>
                </a:tc>
                <a:tc>
                  <a:txBody>
                    <a:bodyPr/>
                    <a:lstStyle/>
                    <a:p>
                      <a:r>
                        <a:rPr lang="en-US" sz="2600" dirty="0" smtClean="0"/>
                        <a:t>74</a:t>
                      </a:r>
                      <a:endParaRPr lang="en-US" sz="2600" dirty="0"/>
                    </a:p>
                  </a:txBody>
                  <a:tcPr/>
                </a:tc>
                <a:tc>
                  <a:txBody>
                    <a:bodyPr/>
                    <a:lstStyle/>
                    <a:p>
                      <a:r>
                        <a:rPr lang="en-US" sz="2600" dirty="0" smtClean="0"/>
                        <a:t>52</a:t>
                      </a:r>
                      <a:endParaRPr lang="en-US" sz="2600" dirty="0"/>
                    </a:p>
                  </a:txBody>
                  <a:tcPr/>
                </a:tc>
                <a:tc>
                  <a:txBody>
                    <a:bodyPr/>
                    <a:lstStyle/>
                    <a:p>
                      <a:r>
                        <a:rPr lang="en-US" sz="2600" dirty="0" smtClean="0"/>
                        <a:t> $42.87</a:t>
                      </a:r>
                      <a:endParaRPr lang="en-US" sz="2600" dirty="0"/>
                    </a:p>
                  </a:txBody>
                  <a:tcPr/>
                </a:tc>
                <a:extLst>
                  <a:ext uri="{0D108BD9-81ED-4DB2-BD59-A6C34878D82A}">
                    <a16:rowId xmlns:a16="http://schemas.microsoft.com/office/drawing/2014/main" xmlns="" val="10002"/>
                  </a:ext>
                </a:extLst>
              </a:tr>
              <a:tr h="370840">
                <a:tc>
                  <a:txBody>
                    <a:bodyPr/>
                    <a:lstStyle/>
                    <a:p>
                      <a:r>
                        <a:rPr lang="en-US" sz="2600" dirty="0" smtClean="0"/>
                        <a:t>Rye</a:t>
                      </a:r>
                      <a:endParaRPr lang="en-US" sz="2600" dirty="0"/>
                    </a:p>
                  </a:txBody>
                  <a:tcPr/>
                </a:tc>
                <a:tc>
                  <a:txBody>
                    <a:bodyPr/>
                    <a:lstStyle/>
                    <a:p>
                      <a:r>
                        <a:rPr lang="en-US" sz="2600" dirty="0" smtClean="0"/>
                        <a:t>7</a:t>
                      </a:r>
                      <a:endParaRPr lang="en-US" sz="2600" dirty="0"/>
                    </a:p>
                  </a:txBody>
                  <a:tcPr/>
                </a:tc>
                <a:tc>
                  <a:txBody>
                    <a:bodyPr/>
                    <a:lstStyle/>
                    <a:p>
                      <a:r>
                        <a:rPr lang="en-US" sz="2600" dirty="0" smtClean="0"/>
                        <a:t>37</a:t>
                      </a:r>
                      <a:endParaRPr lang="en-US" sz="2600" dirty="0"/>
                    </a:p>
                  </a:txBody>
                  <a:tcPr/>
                </a:tc>
                <a:tc>
                  <a:txBody>
                    <a:bodyPr/>
                    <a:lstStyle/>
                    <a:p>
                      <a:r>
                        <a:rPr lang="en-US" sz="2600" dirty="0" smtClean="0"/>
                        <a:t> ($18.26)</a:t>
                      </a:r>
                      <a:endParaRPr lang="en-US" sz="2600" dirty="0"/>
                    </a:p>
                  </a:txBody>
                  <a:tcPr/>
                </a:tc>
                <a:extLst>
                  <a:ext uri="{0D108BD9-81ED-4DB2-BD59-A6C34878D82A}">
                    <a16:rowId xmlns:a16="http://schemas.microsoft.com/office/drawing/2014/main" xmlns="" val="10003"/>
                  </a:ext>
                </a:extLst>
              </a:tr>
              <a:tr h="370840">
                <a:tc>
                  <a:txBody>
                    <a:bodyPr/>
                    <a:lstStyle/>
                    <a:p>
                      <a:r>
                        <a:rPr lang="en-US" sz="2600" dirty="0" smtClean="0"/>
                        <a:t>Spring Wheat</a:t>
                      </a:r>
                      <a:endParaRPr lang="en-US" sz="2600" dirty="0"/>
                    </a:p>
                  </a:txBody>
                  <a:tcPr/>
                </a:tc>
                <a:tc>
                  <a:txBody>
                    <a:bodyPr/>
                    <a:lstStyle/>
                    <a:p>
                      <a:r>
                        <a:rPr lang="en-US" sz="2600" dirty="0" smtClean="0"/>
                        <a:t>40</a:t>
                      </a:r>
                      <a:endParaRPr lang="en-US" sz="2600" dirty="0"/>
                    </a:p>
                  </a:txBody>
                  <a:tcPr/>
                </a:tc>
                <a:tc>
                  <a:txBody>
                    <a:bodyPr/>
                    <a:lstStyle/>
                    <a:p>
                      <a:r>
                        <a:rPr lang="en-US" sz="2600" dirty="0" smtClean="0"/>
                        <a:t>128</a:t>
                      </a:r>
                      <a:endParaRPr lang="en-US" sz="2600" dirty="0"/>
                    </a:p>
                  </a:txBody>
                  <a:tcPr/>
                </a:tc>
                <a:tc>
                  <a:txBody>
                    <a:bodyPr/>
                    <a:lstStyle/>
                    <a:p>
                      <a:r>
                        <a:rPr lang="en-US" sz="2600" dirty="0" smtClean="0"/>
                        <a:t> $209.67</a:t>
                      </a:r>
                      <a:endParaRPr lang="en-US" sz="2600" dirty="0"/>
                    </a:p>
                  </a:txBody>
                  <a:tcPr/>
                </a:tc>
                <a:extLst>
                  <a:ext uri="{0D108BD9-81ED-4DB2-BD59-A6C34878D82A}">
                    <a16:rowId xmlns:a16="http://schemas.microsoft.com/office/drawing/2014/main" xmlns="" val="10004"/>
                  </a:ext>
                </a:extLst>
              </a:tr>
              <a:tr h="370840">
                <a:tc>
                  <a:txBody>
                    <a:bodyPr/>
                    <a:lstStyle/>
                    <a:p>
                      <a:r>
                        <a:rPr lang="en-US" sz="2600" dirty="0" smtClean="0"/>
                        <a:t>Hay, Alfalfa</a:t>
                      </a:r>
                      <a:endParaRPr lang="en-US" sz="2600" dirty="0"/>
                    </a:p>
                  </a:txBody>
                  <a:tcPr/>
                </a:tc>
                <a:tc>
                  <a:txBody>
                    <a:bodyPr/>
                    <a:lstStyle/>
                    <a:p>
                      <a:r>
                        <a:rPr lang="en-US" sz="2600" dirty="0" smtClean="0"/>
                        <a:t>141</a:t>
                      </a:r>
                      <a:endParaRPr lang="en-US" sz="2600" dirty="0"/>
                    </a:p>
                  </a:txBody>
                  <a:tcPr/>
                </a:tc>
                <a:tc>
                  <a:txBody>
                    <a:bodyPr/>
                    <a:lstStyle/>
                    <a:p>
                      <a:r>
                        <a:rPr lang="en-US" sz="2600" dirty="0" smtClean="0"/>
                        <a:t>127</a:t>
                      </a:r>
                      <a:endParaRPr lang="en-US" sz="2600" dirty="0"/>
                    </a:p>
                  </a:txBody>
                  <a:tcPr/>
                </a:tc>
                <a:tc>
                  <a:txBody>
                    <a:bodyPr/>
                    <a:lstStyle/>
                    <a:p>
                      <a:r>
                        <a:rPr lang="en-US" sz="2600" dirty="0" smtClean="0"/>
                        <a:t> $201.54</a:t>
                      </a:r>
                      <a:endParaRPr lang="en-US" sz="2600" dirty="0"/>
                    </a:p>
                  </a:txBody>
                  <a:tcPr/>
                </a:tc>
                <a:extLst>
                  <a:ext uri="{0D108BD9-81ED-4DB2-BD59-A6C34878D82A}">
                    <a16:rowId xmlns:a16="http://schemas.microsoft.com/office/drawing/2014/main" xmlns="" val="10005"/>
                  </a:ext>
                </a:extLst>
              </a:tr>
            </a:tbl>
          </a:graphicData>
        </a:graphic>
      </p:graphicFrame>
      <p:sp>
        <p:nvSpPr>
          <p:cNvPr id="6" name="TextBox 5"/>
          <p:cNvSpPr txBox="1"/>
          <p:nvPr>
            <p:custDataLst>
              <p:tags r:id="rId5"/>
            </p:custDataLst>
          </p:nvPr>
        </p:nvSpPr>
        <p:spPr>
          <a:xfrm>
            <a:off x="165841" y="5667545"/>
            <a:ext cx="8834717" cy="707886"/>
          </a:xfrm>
          <a:prstGeom prst="rect">
            <a:avLst/>
          </a:prstGeom>
          <a:noFill/>
        </p:spPr>
        <p:txBody>
          <a:bodyPr wrap="square" rtlCol="0">
            <a:spAutoFit/>
          </a:bodyPr>
          <a:lstStyle/>
          <a:p>
            <a:r>
              <a:rPr lang="en-US" sz="2000" i="1" dirty="0" smtClean="0">
                <a:solidFill>
                  <a:srgbClr val="800000"/>
                </a:solidFill>
              </a:rPr>
              <a:t>* Does not include government payments or cost of overhead labor &amp; management.</a:t>
            </a:r>
          </a:p>
          <a:p>
            <a:r>
              <a:rPr lang="en-US" sz="2000" i="1" dirty="0" smtClean="0">
                <a:solidFill>
                  <a:srgbClr val="800000"/>
                </a:solidFill>
              </a:rPr>
              <a:t>Source: Center for Farm Financial Management, FINBIN database, 2012-2015</a:t>
            </a:r>
            <a:endParaRPr lang="en-US" sz="2000" i="1" dirty="0">
              <a:solidFill>
                <a:srgbClr val="800000"/>
              </a:solidFill>
            </a:endParaRPr>
          </a:p>
        </p:txBody>
      </p:sp>
    </p:spTree>
    <p:custDataLst>
      <p:tags r:id="rId1"/>
    </p:custDataLst>
    <p:extLst>
      <p:ext uri="{BB962C8B-B14F-4D97-AF65-F5344CB8AC3E}">
        <p14:creationId xmlns:p14="http://schemas.microsoft.com/office/powerpoint/2010/main" val="41942896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smtClean="0"/>
              <a:t>FINBIN Database</a:t>
            </a:r>
            <a:endParaRPr lang="en-US" dirty="0"/>
          </a:p>
        </p:txBody>
      </p:sp>
      <p:sp>
        <p:nvSpPr>
          <p:cNvPr id="3" name="Content Placeholder 2"/>
          <p:cNvSpPr>
            <a:spLocks noGrp="1"/>
          </p:cNvSpPr>
          <p:nvPr>
            <p:ph idx="1"/>
            <p:custDataLst>
              <p:tags r:id="rId3"/>
            </p:custDataLst>
          </p:nvPr>
        </p:nvSpPr>
        <p:spPr>
          <a:xfrm>
            <a:off x="457200" y="1600200"/>
            <a:ext cx="8229600" cy="4525963"/>
          </a:xfrm>
        </p:spPr>
        <p:txBody>
          <a:bodyPr>
            <a:normAutofit lnSpcReduction="10000"/>
          </a:bodyPr>
          <a:lstStyle/>
          <a:p>
            <a:pPr>
              <a:buNone/>
            </a:pPr>
            <a:endParaRPr lang="en-US" dirty="0" smtClean="0"/>
          </a:p>
          <a:p>
            <a:r>
              <a:rPr lang="en-US" dirty="0" smtClean="0"/>
              <a:t>Direct expenses</a:t>
            </a:r>
          </a:p>
          <a:p>
            <a:r>
              <a:rPr lang="en-US" dirty="0" smtClean="0"/>
              <a:t>Overhead expenses</a:t>
            </a:r>
          </a:p>
          <a:p>
            <a:r>
              <a:rPr lang="en-US" dirty="0" smtClean="0"/>
              <a:t>Yields</a:t>
            </a:r>
          </a:p>
          <a:p>
            <a:r>
              <a:rPr lang="en-US" dirty="0" smtClean="0"/>
              <a:t>Market prices</a:t>
            </a:r>
          </a:p>
          <a:p>
            <a:r>
              <a:rPr lang="en-US" dirty="0" smtClean="0"/>
              <a:t>Net returns</a:t>
            </a:r>
          </a:p>
          <a:p>
            <a:pPr>
              <a:buNone/>
            </a:pPr>
            <a:endParaRPr lang="en-US" dirty="0" smtClean="0"/>
          </a:p>
          <a:p>
            <a:pPr>
              <a:buNone/>
            </a:pPr>
            <a:r>
              <a:rPr lang="en-US" dirty="0" err="1" smtClean="0">
                <a:solidFill>
                  <a:srgbClr val="0000FF"/>
                </a:solidFill>
              </a:rPr>
              <a:t>FINBIN.umn.edu</a:t>
            </a:r>
            <a:r>
              <a:rPr lang="en-US" dirty="0" smtClean="0"/>
              <a:t> </a:t>
            </a:r>
          </a:p>
        </p:txBody>
      </p:sp>
      <p:pic>
        <p:nvPicPr>
          <p:cNvPr id="4" name="Picture 3" descr="Screen Shot 2017-05-02 at 12.45.05 PM.png"/>
          <p:cNvPicPr>
            <a:picLocks noChangeAspect="1"/>
          </p:cNvPicPr>
          <p:nvPr/>
        </p:nvPicPr>
        <p:blipFill rotWithShape="1">
          <a:blip r:embed="rId6"/>
          <a:srcRect r="7766" b="2918"/>
          <a:stretch/>
        </p:blipFill>
        <p:spPr>
          <a:xfrm>
            <a:off x="4968082" y="1600198"/>
            <a:ext cx="2965683" cy="4719920"/>
          </a:xfrm>
          <a:prstGeom prst="rect">
            <a:avLst/>
          </a:prstGeom>
        </p:spPr>
      </p:pic>
    </p:spTree>
    <p:custDataLst>
      <p:tags r:id="rId1"/>
    </p:custDataLst>
    <p:extLst>
      <p:ext uri="{BB962C8B-B14F-4D97-AF65-F5344CB8AC3E}">
        <p14:creationId xmlns:p14="http://schemas.microsoft.com/office/powerpoint/2010/main" val="41942896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685800" y="203693"/>
            <a:ext cx="7772399" cy="1143000"/>
          </a:xfrm>
        </p:spPr>
        <p:txBody>
          <a:bodyPr>
            <a:noAutofit/>
          </a:bodyPr>
          <a:lstStyle/>
          <a:p>
            <a:r>
              <a:rPr lang="en-US" dirty="0" smtClean="0"/>
              <a:t>Growing and Marketing </a:t>
            </a:r>
            <a:br>
              <a:rPr lang="en-US" dirty="0" smtClean="0"/>
            </a:br>
            <a:r>
              <a:rPr lang="en-US" dirty="0" smtClean="0"/>
              <a:t>a New Crop</a:t>
            </a:r>
            <a:endParaRPr lang="en-US" dirty="0"/>
          </a:p>
        </p:txBody>
      </p:sp>
      <p:sp>
        <p:nvSpPr>
          <p:cNvPr id="3" name="Content Placeholder 2"/>
          <p:cNvSpPr>
            <a:spLocks noGrp="1"/>
          </p:cNvSpPr>
          <p:nvPr>
            <p:ph sz="half" idx="1"/>
            <p:custDataLst>
              <p:tags r:id="rId3"/>
            </p:custDataLst>
          </p:nvPr>
        </p:nvSpPr>
        <p:spPr>
          <a:xfrm>
            <a:off x="898634" y="1698609"/>
            <a:ext cx="3673366" cy="4569443"/>
          </a:xfrm>
          <a:solidFill>
            <a:schemeClr val="bg2">
              <a:lumMod val="50000"/>
              <a:alpha val="52000"/>
            </a:schemeClr>
          </a:solidFill>
        </p:spPr>
        <p:txBody>
          <a:bodyPr>
            <a:noAutofit/>
          </a:bodyPr>
          <a:lstStyle/>
          <a:p>
            <a:pPr marL="803275" indent="-571500">
              <a:buFont typeface="+mj-lt"/>
              <a:buAutoNum type="romanUcPeriod"/>
            </a:pPr>
            <a:r>
              <a:rPr lang="en-US" sz="3200" dirty="0" smtClean="0">
                <a:solidFill>
                  <a:schemeClr val="tx1">
                    <a:lumMod val="65000"/>
                    <a:lumOff val="35000"/>
                  </a:schemeClr>
                </a:solidFill>
              </a:rPr>
              <a:t>Introduction</a:t>
            </a:r>
          </a:p>
          <a:p>
            <a:pPr marL="803275" indent="-571500">
              <a:buFont typeface="+mj-lt"/>
              <a:buAutoNum type="romanUcPeriod"/>
            </a:pPr>
            <a:r>
              <a:rPr lang="en-US" sz="3200" dirty="0" smtClean="0">
                <a:solidFill>
                  <a:schemeClr val="tx1">
                    <a:lumMod val="65000"/>
                    <a:lumOff val="35000"/>
                  </a:schemeClr>
                </a:solidFill>
              </a:rPr>
              <a:t>Soil and climate</a:t>
            </a:r>
          </a:p>
          <a:p>
            <a:pPr marL="803275" indent="-571500">
              <a:buFont typeface="+mj-lt"/>
              <a:buAutoNum type="romanUcPeriod"/>
            </a:pPr>
            <a:r>
              <a:rPr lang="en-US" sz="3200" dirty="0" smtClean="0">
                <a:solidFill>
                  <a:schemeClr val="tx1">
                    <a:lumMod val="65000"/>
                    <a:lumOff val="35000"/>
                  </a:schemeClr>
                </a:solidFill>
              </a:rPr>
              <a:t>Markets</a:t>
            </a:r>
          </a:p>
          <a:p>
            <a:pPr marL="803275" indent="-571500">
              <a:buFont typeface="+mj-lt"/>
              <a:buAutoNum type="romanUcPeriod"/>
            </a:pPr>
            <a:r>
              <a:rPr lang="en-US" sz="3200" dirty="0" smtClean="0">
                <a:solidFill>
                  <a:schemeClr val="tx1">
                    <a:lumMod val="65000"/>
                    <a:lumOff val="35000"/>
                  </a:schemeClr>
                </a:solidFill>
              </a:rPr>
              <a:t>Enterprise budgets</a:t>
            </a:r>
          </a:p>
          <a:p>
            <a:pPr marL="803275" indent="-571500">
              <a:buFont typeface="+mj-lt"/>
              <a:buAutoNum type="romanUcPeriod"/>
            </a:pPr>
            <a:r>
              <a:rPr lang="en-US" sz="3200" dirty="0" smtClean="0"/>
              <a:t>Other things to consider</a:t>
            </a:r>
          </a:p>
          <a:p>
            <a:pPr marL="0" indent="0">
              <a:buNone/>
            </a:pPr>
            <a:endParaRPr lang="en-US" sz="3200" dirty="0" smtClean="0"/>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5274" t="9795" r="2920" b="3448"/>
          <a:stretch/>
        </p:blipFill>
        <p:spPr>
          <a:xfrm>
            <a:off x="4572000" y="1698609"/>
            <a:ext cx="3305429" cy="4569443"/>
          </a:xfrm>
          <a:prstGeom prst="rect">
            <a:avLst/>
          </a:prstGeom>
        </p:spPr>
      </p:pic>
    </p:spTree>
    <p:custDataLst>
      <p:tags r:id="rId1"/>
    </p:custDataLst>
    <p:extLst>
      <p:ext uri="{BB962C8B-B14F-4D97-AF65-F5344CB8AC3E}">
        <p14:creationId xmlns:p14="http://schemas.microsoft.com/office/powerpoint/2010/main" val="25356122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0"/>
            <a:ext cx="8229600" cy="1143000"/>
          </a:xfrm>
        </p:spPr>
        <p:txBody>
          <a:bodyPr>
            <a:normAutofit fontScale="90000"/>
          </a:bodyPr>
          <a:lstStyle/>
          <a:p>
            <a:r>
              <a:rPr lang="en-US" dirty="0"/>
              <a:t>Take a Close Look at </a:t>
            </a:r>
            <a:r>
              <a:rPr lang="en-US" dirty="0" smtClean="0"/>
              <a:t>New Costs</a:t>
            </a:r>
            <a:endParaRPr lang="en-US" dirty="0"/>
          </a:p>
        </p:txBody>
      </p:sp>
      <p:sp>
        <p:nvSpPr>
          <p:cNvPr id="3" name="Content Placeholder 2"/>
          <p:cNvSpPr>
            <a:spLocks noGrp="1"/>
          </p:cNvSpPr>
          <p:nvPr>
            <p:ph idx="1"/>
            <p:custDataLst>
              <p:tags r:id="rId3"/>
            </p:custDataLst>
          </p:nvPr>
        </p:nvSpPr>
        <p:spPr>
          <a:xfrm>
            <a:off x="457200" y="1355086"/>
            <a:ext cx="8229600" cy="4525963"/>
          </a:xfrm>
        </p:spPr>
        <p:txBody>
          <a:bodyPr>
            <a:normAutofit/>
          </a:bodyPr>
          <a:lstStyle/>
          <a:p>
            <a:r>
              <a:rPr lang="en-US" dirty="0" smtClean="0"/>
              <a:t>74% of Minnesota farmers purchased new equipment when transitioning</a:t>
            </a:r>
          </a:p>
          <a:p>
            <a:r>
              <a:rPr lang="en-US" dirty="0" smtClean="0"/>
              <a:t>28% of Minnesota farmers hired custom services when transitioning</a:t>
            </a:r>
          </a:p>
          <a:p>
            <a:r>
              <a:rPr lang="en-US" dirty="0"/>
              <a:t>S</a:t>
            </a:r>
            <a:r>
              <a:rPr lang="en-US" dirty="0" smtClean="0"/>
              <a:t>torage and drying costs may increase</a:t>
            </a: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6415" y="4213147"/>
            <a:ext cx="4681728" cy="1543812"/>
          </a:xfrm>
          <a:prstGeom prst="rect">
            <a:avLst/>
          </a:prstGeom>
        </p:spPr>
      </p:pic>
      <p:sp>
        <p:nvSpPr>
          <p:cNvPr id="8" name="TextBox 7"/>
          <p:cNvSpPr txBox="1"/>
          <p:nvPr>
            <p:custDataLst>
              <p:tags r:id="rId4"/>
            </p:custDataLst>
          </p:nvPr>
        </p:nvSpPr>
        <p:spPr>
          <a:xfrm>
            <a:off x="0" y="5779271"/>
            <a:ext cx="9144000" cy="707886"/>
          </a:xfrm>
          <a:prstGeom prst="rect">
            <a:avLst/>
          </a:prstGeom>
          <a:noFill/>
        </p:spPr>
        <p:txBody>
          <a:bodyPr wrap="square" rtlCol="0">
            <a:spAutoFit/>
          </a:bodyPr>
          <a:lstStyle/>
          <a:p>
            <a:r>
              <a:rPr lang="en-US" sz="2000" dirty="0" smtClean="0">
                <a:solidFill>
                  <a:srgbClr val="800000"/>
                </a:solidFill>
              </a:rPr>
              <a:t>Source: "Intake </a:t>
            </a:r>
            <a:r>
              <a:rPr lang="en-US" sz="2000" dirty="0">
                <a:solidFill>
                  <a:srgbClr val="800000"/>
                </a:solidFill>
              </a:rPr>
              <a:t>Survey Results," Tools for Transition Intake Survey </a:t>
            </a:r>
            <a:r>
              <a:rPr lang="en-US" sz="2000" dirty="0" smtClean="0">
                <a:solidFill>
                  <a:srgbClr val="800000"/>
                </a:solidFill>
              </a:rPr>
              <a:t>Cumulative </a:t>
            </a:r>
            <a:r>
              <a:rPr lang="en-US" sz="2000" dirty="0">
                <a:solidFill>
                  <a:srgbClr val="800000"/>
                </a:solidFill>
              </a:rPr>
              <a:t>Results, Tools for Transition Project. Updated 9.6.12. </a:t>
            </a:r>
            <a:r>
              <a:rPr lang="en-US" sz="2000" dirty="0">
                <a:hlinkClick r:id="rId8"/>
              </a:rPr>
              <a:t>http://</a:t>
            </a:r>
            <a:r>
              <a:rPr lang="en-US" sz="2000" dirty="0" smtClean="0">
                <a:hlinkClick r:id="rId8"/>
              </a:rPr>
              <a:t>eorganic.info/toolsfortransition</a:t>
            </a:r>
            <a:r>
              <a:rPr lang="en-US" sz="2000" dirty="0" smtClean="0"/>
              <a:t> </a:t>
            </a:r>
            <a:endParaRPr lang="en-US" sz="2000" dirty="0"/>
          </a:p>
        </p:txBody>
      </p:sp>
    </p:spTree>
    <p:custDataLst>
      <p:tags r:id="rId1"/>
    </p:custDataLst>
    <p:extLst>
      <p:ext uri="{BB962C8B-B14F-4D97-AF65-F5344CB8AC3E}">
        <p14:creationId xmlns:p14="http://schemas.microsoft.com/office/powerpoint/2010/main" val="41942896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7647" t="30980" r="5000"/>
          <a:stretch/>
        </p:blipFill>
        <p:spPr>
          <a:xfrm>
            <a:off x="254668" y="1279216"/>
            <a:ext cx="8638326" cy="5118259"/>
          </a:xfrm>
          <a:prstGeom prst="rect">
            <a:avLst/>
          </a:prstGeom>
        </p:spPr>
      </p:pic>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smtClean="0"/>
              <a:t>Introduction</a:t>
            </a:r>
            <a:endParaRPr lang="en-US" dirty="0"/>
          </a:p>
        </p:txBody>
      </p:sp>
      <p:sp>
        <p:nvSpPr>
          <p:cNvPr id="4" name="TextBox 3"/>
          <p:cNvSpPr txBox="1"/>
          <p:nvPr>
            <p:custDataLst>
              <p:tags r:id="rId3"/>
            </p:custDataLst>
          </p:nvPr>
        </p:nvSpPr>
        <p:spPr>
          <a:xfrm>
            <a:off x="873054" y="2928491"/>
            <a:ext cx="7397892" cy="1077218"/>
          </a:xfrm>
          <a:prstGeom prst="rect">
            <a:avLst/>
          </a:prstGeom>
          <a:solidFill>
            <a:srgbClr val="CCE2A5">
              <a:alpha val="85000"/>
            </a:srgbClr>
          </a:solidFill>
        </p:spPr>
        <p:txBody>
          <a:bodyPr wrap="square" rtlCol="0">
            <a:spAutoFit/>
          </a:bodyPr>
          <a:lstStyle/>
          <a:p>
            <a:pPr algn="ctr"/>
            <a:r>
              <a:rPr lang="en-US" sz="3200" dirty="0" smtClean="0">
                <a:solidFill>
                  <a:srgbClr val="800000"/>
                </a:solidFill>
                <a:latin typeface="Arial" panose="020B0604020202020204" pitchFamily="34" charset="0"/>
                <a:cs typeface="Arial" panose="020B0604020202020204" pitchFamily="34" charset="0"/>
              </a:rPr>
              <a:t>What will you include in your organic rotation? Will it be a new crop?</a:t>
            </a:r>
            <a:endParaRPr lang="en-US" sz="3200" dirty="0">
              <a:solidFill>
                <a:srgbClr val="80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30036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1383" b="38411"/>
          <a:stretch/>
        </p:blipFill>
        <p:spPr bwMode="auto">
          <a:xfrm>
            <a:off x="0" y="3707886"/>
            <a:ext cx="9139221" cy="207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custDataLst>
              <p:tags r:id="rId2"/>
            </p:custDataLst>
          </p:nvPr>
        </p:nvSpPr>
        <p:spPr>
          <a:xfrm>
            <a:off x="457200" y="18489"/>
            <a:ext cx="8229600" cy="1143000"/>
          </a:xfrm>
        </p:spPr>
        <p:txBody>
          <a:bodyPr>
            <a:normAutofit fontScale="90000"/>
          </a:bodyPr>
          <a:lstStyle/>
          <a:p>
            <a:r>
              <a:rPr lang="en-US" dirty="0"/>
              <a:t>Carefully Estimate Labor </a:t>
            </a:r>
            <a:r>
              <a:rPr lang="en-US" dirty="0" smtClean="0"/>
              <a:t>Expenses</a:t>
            </a:r>
            <a:endParaRPr lang="en-US" dirty="0"/>
          </a:p>
        </p:txBody>
      </p:sp>
      <p:sp>
        <p:nvSpPr>
          <p:cNvPr id="3" name="Content Placeholder 2"/>
          <p:cNvSpPr>
            <a:spLocks noGrp="1"/>
          </p:cNvSpPr>
          <p:nvPr>
            <p:ph idx="1"/>
            <p:custDataLst>
              <p:tags r:id="rId3"/>
            </p:custDataLst>
          </p:nvPr>
        </p:nvSpPr>
        <p:spPr>
          <a:xfrm>
            <a:off x="470044" y="1252770"/>
            <a:ext cx="8229600" cy="4525963"/>
          </a:xfrm>
        </p:spPr>
        <p:txBody>
          <a:bodyPr>
            <a:normAutofit/>
          </a:bodyPr>
          <a:lstStyle/>
          <a:p>
            <a:r>
              <a:rPr lang="en-US" dirty="0" smtClean="0"/>
              <a:t>34</a:t>
            </a:r>
            <a:r>
              <a:rPr lang="en-US" dirty="0"/>
              <a:t>% of Minnesota farmers hired labor when first transitioning</a:t>
            </a:r>
          </a:p>
          <a:p>
            <a:r>
              <a:rPr lang="en-US" dirty="0" smtClean="0"/>
              <a:t>Diversified systems take more time to manage and market (learning curve)</a:t>
            </a:r>
          </a:p>
          <a:p>
            <a:pPr marL="0" indent="0">
              <a:buNone/>
            </a:pPr>
            <a:endParaRPr lang="en-US" dirty="0" smtClean="0"/>
          </a:p>
        </p:txBody>
      </p:sp>
      <p:sp>
        <p:nvSpPr>
          <p:cNvPr id="7" name="TextBox 6"/>
          <p:cNvSpPr txBox="1"/>
          <p:nvPr>
            <p:custDataLst>
              <p:tags r:id="rId4"/>
            </p:custDataLst>
          </p:nvPr>
        </p:nvSpPr>
        <p:spPr>
          <a:xfrm>
            <a:off x="0" y="5779271"/>
            <a:ext cx="9144000" cy="707886"/>
          </a:xfrm>
          <a:prstGeom prst="rect">
            <a:avLst/>
          </a:prstGeom>
          <a:noFill/>
        </p:spPr>
        <p:txBody>
          <a:bodyPr wrap="square" rtlCol="0">
            <a:spAutoFit/>
          </a:bodyPr>
          <a:lstStyle/>
          <a:p>
            <a:r>
              <a:rPr lang="en-US" sz="2000" dirty="0" smtClean="0">
                <a:solidFill>
                  <a:srgbClr val="800000"/>
                </a:solidFill>
              </a:rPr>
              <a:t>Source: "Intake </a:t>
            </a:r>
            <a:r>
              <a:rPr lang="en-US" sz="2000" dirty="0">
                <a:solidFill>
                  <a:srgbClr val="800000"/>
                </a:solidFill>
              </a:rPr>
              <a:t>Survey Results," Tools for Transition Intake Survey </a:t>
            </a:r>
            <a:r>
              <a:rPr lang="en-US" sz="2000" dirty="0" smtClean="0">
                <a:solidFill>
                  <a:srgbClr val="800000"/>
                </a:solidFill>
              </a:rPr>
              <a:t>Cumulative </a:t>
            </a:r>
            <a:r>
              <a:rPr lang="en-US" sz="2000" dirty="0">
                <a:solidFill>
                  <a:srgbClr val="800000"/>
                </a:solidFill>
              </a:rPr>
              <a:t>Results, Tools for Transition Project. Updated 9.6.12. </a:t>
            </a:r>
            <a:r>
              <a:rPr lang="en-US" sz="2000" dirty="0">
                <a:hlinkClick r:id="rId8"/>
              </a:rPr>
              <a:t>http://</a:t>
            </a:r>
            <a:r>
              <a:rPr lang="en-US" sz="2000" dirty="0" smtClean="0">
                <a:hlinkClick r:id="rId8"/>
              </a:rPr>
              <a:t>eorganic.info/toolsfortransition</a:t>
            </a:r>
            <a:r>
              <a:rPr lang="en-US" sz="2000" dirty="0" smtClean="0"/>
              <a:t> </a:t>
            </a:r>
            <a:endParaRPr lang="en-US" sz="2000" dirty="0"/>
          </a:p>
        </p:txBody>
      </p:sp>
    </p:spTree>
    <p:custDataLst>
      <p:tags r:id="rId1"/>
    </p:custDataLst>
    <p:extLst>
      <p:ext uri="{BB962C8B-B14F-4D97-AF65-F5344CB8AC3E}">
        <p14:creationId xmlns:p14="http://schemas.microsoft.com/office/powerpoint/2010/main" val="26463028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smtClean="0"/>
              <a:t>Risk Analysis</a:t>
            </a:r>
            <a:endParaRPr lang="en-US" dirty="0"/>
          </a:p>
        </p:txBody>
      </p:sp>
      <p:sp>
        <p:nvSpPr>
          <p:cNvPr id="3" name="Content Placeholder 2"/>
          <p:cNvSpPr txBox="1">
            <a:spLocks/>
          </p:cNvSpPr>
          <p:nvPr>
            <p:custDataLst>
              <p:tags r:id="rId3"/>
            </p:custDataLst>
          </p:nvPr>
        </p:nvSpPr>
        <p:spPr>
          <a:xfrm>
            <a:off x="457200" y="1882588"/>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en-US" dirty="0" smtClean="0"/>
              <a:t>Explore how changes in the following affect financial performance:</a:t>
            </a:r>
          </a:p>
          <a:p>
            <a:pPr marL="914400"/>
            <a:r>
              <a:rPr lang="en-US" dirty="0" smtClean="0"/>
              <a:t>Interest rates</a:t>
            </a:r>
          </a:p>
          <a:p>
            <a:pPr marL="914400"/>
            <a:r>
              <a:rPr lang="en-US" dirty="0" smtClean="0"/>
              <a:t>Input costs</a:t>
            </a:r>
          </a:p>
          <a:p>
            <a:pPr marL="914400"/>
            <a:r>
              <a:rPr lang="en-US" dirty="0" smtClean="0"/>
              <a:t>Yield</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6562" y="2998695"/>
            <a:ext cx="2587752" cy="2926080"/>
          </a:xfrm>
          <a:prstGeom prst="rect">
            <a:avLst/>
          </a:prstGeom>
        </p:spPr>
      </p:pic>
    </p:spTree>
    <p:custDataLst>
      <p:tags r:id="rId1"/>
    </p:custDataLst>
    <p:extLst>
      <p:ext uri="{BB962C8B-B14F-4D97-AF65-F5344CB8AC3E}">
        <p14:creationId xmlns:p14="http://schemas.microsoft.com/office/powerpoint/2010/main" val="11273801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smtClean="0"/>
              <a:t>Exploring Changes</a:t>
            </a:r>
            <a:endParaRPr lang="en-US" dirty="0"/>
          </a:p>
        </p:txBody>
      </p:sp>
      <p:sp>
        <p:nvSpPr>
          <p:cNvPr id="3" name="Content Placeholder 2"/>
          <p:cNvSpPr txBox="1">
            <a:spLocks/>
          </p:cNvSpPr>
          <p:nvPr>
            <p:custDataLst>
              <p:tags r:id="rId3"/>
            </p:custDataLst>
          </p:nvPr>
        </p:nvSpPr>
        <p:spPr>
          <a:xfrm>
            <a:off x="457200" y="1600200"/>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 typeface="Arial" panose="020B0604020202020204" pitchFamily="34" charset="0"/>
              <a:buNone/>
            </a:pPr>
            <a:r>
              <a:rPr lang="en-US" dirty="0" smtClean="0"/>
              <a:t>Vary input expenses, yields and market prices in enterprise budget by 5-20%</a:t>
            </a:r>
          </a:p>
        </p:txBody>
      </p:sp>
      <p:graphicFrame>
        <p:nvGraphicFramePr>
          <p:cNvPr id="5" name="Table 4"/>
          <p:cNvGraphicFramePr>
            <a:graphicFrameLocks noGrp="1"/>
          </p:cNvGraphicFramePr>
          <p:nvPr>
            <p:custDataLst>
              <p:tags r:id="rId4"/>
            </p:custDataLst>
            <p:extLst>
              <p:ext uri="{D42A27DB-BD31-4B8C-83A1-F6EECF244321}">
                <p14:modId xmlns:p14="http://schemas.microsoft.com/office/powerpoint/2010/main" val="2526739764"/>
              </p:ext>
            </p:extLst>
          </p:nvPr>
        </p:nvGraphicFramePr>
        <p:xfrm>
          <a:off x="43401" y="3267634"/>
          <a:ext cx="9057197" cy="2453960"/>
        </p:xfrm>
        <a:graphic>
          <a:graphicData uri="http://schemas.openxmlformats.org/drawingml/2006/table">
            <a:tbl>
              <a:tblPr firstRow="1" bandRow="1">
                <a:tableStyleId>{69CF1AB2-1976-4502-BF36-3FF5EA218861}</a:tableStyleId>
              </a:tblPr>
              <a:tblGrid>
                <a:gridCol w="1830324">
                  <a:extLst>
                    <a:ext uri="{9D8B030D-6E8A-4147-A177-3AD203B41FA5}">
                      <a16:colId xmlns:a16="http://schemas.microsoft.com/office/drawing/2014/main" xmlns="" val="20000"/>
                    </a:ext>
                  </a:extLst>
                </a:gridCol>
                <a:gridCol w="2216976">
                  <a:extLst>
                    <a:ext uri="{9D8B030D-6E8A-4147-A177-3AD203B41FA5}">
                      <a16:colId xmlns:a16="http://schemas.microsoft.com/office/drawing/2014/main" xmlns="" val="20001"/>
                    </a:ext>
                  </a:extLst>
                </a:gridCol>
                <a:gridCol w="2683955">
                  <a:extLst>
                    <a:ext uri="{9D8B030D-6E8A-4147-A177-3AD203B41FA5}">
                      <a16:colId xmlns:a16="http://schemas.microsoft.com/office/drawing/2014/main" xmlns="" val="20002"/>
                    </a:ext>
                  </a:extLst>
                </a:gridCol>
                <a:gridCol w="2325942">
                  <a:extLst>
                    <a:ext uri="{9D8B030D-6E8A-4147-A177-3AD203B41FA5}">
                      <a16:colId xmlns:a16="http://schemas.microsoft.com/office/drawing/2014/main" xmlns="" val="20003"/>
                    </a:ext>
                  </a:extLst>
                </a:gridCol>
              </a:tblGrid>
              <a:tr h="490792">
                <a:tc>
                  <a:txBody>
                    <a:bodyPr/>
                    <a:lstStyle/>
                    <a:p>
                      <a:r>
                        <a:rPr lang="en-US" sz="2400" dirty="0" smtClean="0"/>
                        <a:t>Budget Item</a:t>
                      </a:r>
                      <a:endParaRPr lang="en-US" sz="2400" dirty="0"/>
                    </a:p>
                  </a:txBody>
                  <a:tcPr/>
                </a:tc>
                <a:tc>
                  <a:txBody>
                    <a:bodyPr/>
                    <a:lstStyle/>
                    <a:p>
                      <a:r>
                        <a:rPr lang="en-US" sz="2400" dirty="0" smtClean="0"/>
                        <a:t>Percent Change</a:t>
                      </a:r>
                      <a:endParaRPr lang="en-US" sz="2400" dirty="0"/>
                    </a:p>
                  </a:txBody>
                  <a:tcPr/>
                </a:tc>
                <a:tc>
                  <a:txBody>
                    <a:bodyPr/>
                    <a:lstStyle/>
                    <a:p>
                      <a:r>
                        <a:rPr lang="en-US" sz="2400" dirty="0" smtClean="0"/>
                        <a:t>Impact</a:t>
                      </a:r>
                      <a:endParaRPr lang="en-US" sz="2400" dirty="0"/>
                    </a:p>
                  </a:txBody>
                  <a:tcPr/>
                </a:tc>
                <a:tc>
                  <a:txBody>
                    <a:bodyPr/>
                    <a:lstStyle/>
                    <a:p>
                      <a:r>
                        <a:rPr lang="en-US" sz="2400" dirty="0" smtClean="0"/>
                        <a:t>Net Return/Acre</a:t>
                      </a:r>
                      <a:endParaRPr lang="en-US" sz="2400" dirty="0"/>
                    </a:p>
                  </a:txBody>
                  <a:tcPr/>
                </a:tc>
                <a:extLst>
                  <a:ext uri="{0D108BD9-81ED-4DB2-BD59-A6C34878D82A}">
                    <a16:rowId xmlns:a16="http://schemas.microsoft.com/office/drawing/2014/main" xmlns="" val="10000"/>
                  </a:ext>
                </a:extLst>
              </a:tr>
              <a:tr h="490792">
                <a:tc>
                  <a:txBody>
                    <a:bodyPr/>
                    <a:lstStyle/>
                    <a:p>
                      <a:r>
                        <a:rPr lang="en-US" sz="2400" dirty="0" smtClean="0"/>
                        <a:t>Seed</a:t>
                      </a:r>
                      <a:endParaRPr lang="en-US" sz="2400" dirty="0"/>
                    </a:p>
                  </a:txBody>
                  <a:tcPr/>
                </a:tc>
                <a:tc>
                  <a:txBody>
                    <a:bodyPr/>
                    <a:lstStyle/>
                    <a:p>
                      <a:r>
                        <a:rPr lang="en-US" sz="2400" dirty="0" smtClean="0"/>
                        <a:t>10% increase</a:t>
                      </a:r>
                      <a:endParaRPr lang="en-US" sz="2400" dirty="0"/>
                    </a:p>
                  </a:txBody>
                  <a:tcPr/>
                </a:tc>
                <a:tc>
                  <a:txBody>
                    <a:bodyPr/>
                    <a:lstStyle/>
                    <a:p>
                      <a:r>
                        <a:rPr lang="en-US" sz="2400" dirty="0" smtClean="0"/>
                        <a:t>$3.30/acre</a:t>
                      </a:r>
                      <a:r>
                        <a:rPr lang="en-US" sz="2400" baseline="0" dirty="0" smtClean="0"/>
                        <a:t> increase</a:t>
                      </a:r>
                      <a:endParaRPr lang="en-US" sz="2400" dirty="0"/>
                    </a:p>
                  </a:txBody>
                  <a:tcPr/>
                </a:tc>
                <a:tc>
                  <a:txBody>
                    <a:bodyPr/>
                    <a:lstStyle/>
                    <a:p>
                      <a:r>
                        <a:rPr lang="en-US" sz="2400" dirty="0" smtClean="0"/>
                        <a:t>$7.70</a:t>
                      </a:r>
                      <a:endParaRPr lang="en-US" sz="2400" dirty="0"/>
                    </a:p>
                  </a:txBody>
                  <a:tcPr/>
                </a:tc>
                <a:extLst>
                  <a:ext uri="{0D108BD9-81ED-4DB2-BD59-A6C34878D82A}">
                    <a16:rowId xmlns:a16="http://schemas.microsoft.com/office/drawing/2014/main" xmlns="" val="10001"/>
                  </a:ext>
                </a:extLst>
              </a:tr>
              <a:tr h="490792">
                <a:tc>
                  <a:txBody>
                    <a:bodyPr/>
                    <a:lstStyle/>
                    <a:p>
                      <a:r>
                        <a:rPr lang="en-US" sz="2400" dirty="0" smtClean="0"/>
                        <a:t>Land rent</a:t>
                      </a:r>
                      <a:endParaRPr lang="en-US" sz="2400" dirty="0"/>
                    </a:p>
                  </a:txBody>
                  <a:tcPr/>
                </a:tc>
                <a:tc>
                  <a:txBody>
                    <a:bodyPr/>
                    <a:lstStyle/>
                    <a:p>
                      <a:r>
                        <a:rPr lang="en-US" sz="2400" dirty="0" smtClean="0"/>
                        <a:t>10% increase</a:t>
                      </a:r>
                      <a:endParaRPr lang="en-US" sz="2400" dirty="0"/>
                    </a:p>
                  </a:txBody>
                  <a:tcPr/>
                </a:tc>
                <a:tc>
                  <a:txBody>
                    <a:bodyPr/>
                    <a:lstStyle/>
                    <a:p>
                      <a:r>
                        <a:rPr lang="en-US" sz="2400" dirty="0" smtClean="0"/>
                        <a:t>$7.70/acre increase</a:t>
                      </a:r>
                      <a:endParaRPr lang="en-US" sz="2400" dirty="0"/>
                    </a:p>
                  </a:txBody>
                  <a:tcPr/>
                </a:tc>
                <a:tc>
                  <a:txBody>
                    <a:bodyPr/>
                    <a:lstStyle/>
                    <a:p>
                      <a:r>
                        <a:rPr lang="en-US" sz="2400" dirty="0" smtClean="0"/>
                        <a:t>$3.30</a:t>
                      </a:r>
                      <a:endParaRPr lang="en-US" sz="2400" dirty="0"/>
                    </a:p>
                  </a:txBody>
                  <a:tcPr/>
                </a:tc>
                <a:extLst>
                  <a:ext uri="{0D108BD9-81ED-4DB2-BD59-A6C34878D82A}">
                    <a16:rowId xmlns:a16="http://schemas.microsoft.com/office/drawing/2014/main" xmlns="" val="10002"/>
                  </a:ext>
                </a:extLst>
              </a:tr>
              <a:tr h="490792">
                <a:tc>
                  <a:txBody>
                    <a:bodyPr/>
                    <a:lstStyle/>
                    <a:p>
                      <a:r>
                        <a:rPr lang="en-US" sz="2400" dirty="0" smtClean="0"/>
                        <a:t>Yield</a:t>
                      </a:r>
                      <a:endParaRPr lang="en-US" sz="2400" dirty="0"/>
                    </a:p>
                  </a:txBody>
                  <a:tcPr/>
                </a:tc>
                <a:tc>
                  <a:txBody>
                    <a:bodyPr/>
                    <a:lstStyle/>
                    <a:p>
                      <a:r>
                        <a:rPr lang="en-US" sz="2400" dirty="0" smtClean="0"/>
                        <a:t>10% decrease</a:t>
                      </a:r>
                      <a:endParaRPr lang="en-US" sz="2400" dirty="0"/>
                    </a:p>
                  </a:txBody>
                  <a:tcPr/>
                </a:tc>
                <a:tc>
                  <a:txBody>
                    <a:bodyPr/>
                    <a:lstStyle/>
                    <a:p>
                      <a:r>
                        <a:rPr lang="en-US" sz="2400" dirty="0" smtClean="0"/>
                        <a:t>-4.7</a:t>
                      </a:r>
                      <a:r>
                        <a:rPr lang="en-US" sz="2400" baseline="0" dirty="0" smtClean="0"/>
                        <a:t>bu/acre</a:t>
                      </a:r>
                      <a:endParaRPr lang="en-US" sz="2400" dirty="0"/>
                    </a:p>
                  </a:txBody>
                  <a:tcPr/>
                </a:tc>
                <a:tc>
                  <a:txBody>
                    <a:bodyPr/>
                    <a:lstStyle/>
                    <a:p>
                      <a:r>
                        <a:rPr lang="en-US" sz="2400" dirty="0" smtClean="0"/>
                        <a:t>-$19.37</a:t>
                      </a:r>
                      <a:endParaRPr lang="en-US" sz="2400" dirty="0"/>
                    </a:p>
                  </a:txBody>
                  <a:tcPr/>
                </a:tc>
                <a:extLst>
                  <a:ext uri="{0D108BD9-81ED-4DB2-BD59-A6C34878D82A}">
                    <a16:rowId xmlns:a16="http://schemas.microsoft.com/office/drawing/2014/main" xmlns="" val="10003"/>
                  </a:ext>
                </a:extLst>
              </a:tr>
              <a:tr h="490792">
                <a:tc>
                  <a:txBody>
                    <a:bodyPr/>
                    <a:lstStyle/>
                    <a:p>
                      <a:r>
                        <a:rPr lang="en-US" sz="2400" dirty="0" smtClean="0"/>
                        <a:t>Market price</a:t>
                      </a:r>
                      <a:endParaRPr lang="en-US" sz="2400" dirty="0"/>
                    </a:p>
                  </a:txBody>
                  <a:tcPr/>
                </a:tc>
                <a:tc>
                  <a:txBody>
                    <a:bodyPr/>
                    <a:lstStyle/>
                    <a:p>
                      <a:r>
                        <a:rPr lang="en-US" sz="2400" dirty="0" smtClean="0"/>
                        <a:t>10% decrease</a:t>
                      </a:r>
                      <a:endParaRPr lang="en-US" sz="2400" dirty="0"/>
                    </a:p>
                  </a:txBody>
                  <a:tcPr/>
                </a:tc>
                <a:tc>
                  <a:txBody>
                    <a:bodyPr/>
                    <a:lstStyle/>
                    <a:p>
                      <a:r>
                        <a:rPr lang="en-US" sz="2400" dirty="0" smtClean="0"/>
                        <a:t>-$0.63/</a:t>
                      </a:r>
                      <a:r>
                        <a:rPr lang="en-US" sz="2400" dirty="0" err="1" smtClean="0"/>
                        <a:t>bu</a:t>
                      </a:r>
                      <a:endParaRPr lang="en-US" sz="2400" dirty="0"/>
                    </a:p>
                  </a:txBody>
                  <a:tcPr/>
                </a:tc>
                <a:tc>
                  <a:txBody>
                    <a:bodyPr/>
                    <a:lstStyle/>
                    <a:p>
                      <a:r>
                        <a:rPr lang="en-US" sz="2400" dirty="0" smtClean="0"/>
                        <a:t>-$19.37</a:t>
                      </a:r>
                      <a:endParaRPr lang="en-US" sz="2400" dirty="0"/>
                    </a:p>
                  </a:txBody>
                  <a:tcPr/>
                </a:tc>
                <a:extLst>
                  <a:ext uri="{0D108BD9-81ED-4DB2-BD59-A6C34878D82A}">
                    <a16:rowId xmlns:a16="http://schemas.microsoft.com/office/drawing/2014/main" xmlns="" val="10004"/>
                  </a:ext>
                </a:extLst>
              </a:tr>
            </a:tbl>
          </a:graphicData>
        </a:graphic>
      </p:graphicFrame>
    </p:spTree>
    <p:custDataLst>
      <p:tags r:id="rId1"/>
    </p:custDataLst>
    <p:extLst>
      <p:ext uri="{BB962C8B-B14F-4D97-AF65-F5344CB8AC3E}">
        <p14:creationId xmlns:p14="http://schemas.microsoft.com/office/powerpoint/2010/main" val="11273801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b="5294"/>
          <a:stretch/>
        </p:blipFill>
        <p:spPr>
          <a:xfrm>
            <a:off x="0" y="0"/>
            <a:ext cx="9144000" cy="6494929"/>
          </a:xfrm>
          <a:prstGeom prst="rect">
            <a:avLst/>
          </a:prstGeom>
        </p:spPr>
      </p:pic>
      <p:sp>
        <p:nvSpPr>
          <p:cNvPr id="2" name="Title 1"/>
          <p:cNvSpPr>
            <a:spLocks noGrp="1"/>
          </p:cNvSpPr>
          <p:nvPr>
            <p:ph type="title"/>
            <p:custDataLst>
              <p:tags r:id="rId2"/>
            </p:custDataLst>
          </p:nvPr>
        </p:nvSpPr>
        <p:spPr>
          <a:xfrm>
            <a:off x="457200" y="580842"/>
            <a:ext cx="8229600" cy="1143000"/>
          </a:xfrm>
          <a:solidFill>
            <a:schemeClr val="tx2">
              <a:lumMod val="20000"/>
              <a:lumOff val="80000"/>
              <a:alpha val="70000"/>
            </a:schemeClr>
          </a:solidFill>
        </p:spPr>
        <p:txBody>
          <a:bodyPr>
            <a:normAutofit/>
          </a:bodyPr>
          <a:lstStyle/>
          <a:p>
            <a:r>
              <a:rPr lang="en-US" dirty="0" smtClean="0"/>
              <a:t>Questions to Ask</a:t>
            </a:r>
            <a:endParaRPr lang="en-US" dirty="0"/>
          </a:p>
        </p:txBody>
      </p:sp>
      <p:sp>
        <p:nvSpPr>
          <p:cNvPr id="5" name="Content Placeholder 4"/>
          <p:cNvSpPr>
            <a:spLocks noGrp="1"/>
          </p:cNvSpPr>
          <p:nvPr>
            <p:ph idx="1"/>
            <p:custDataLst>
              <p:tags r:id="rId3"/>
            </p:custDataLst>
          </p:nvPr>
        </p:nvSpPr>
        <p:spPr>
          <a:xfrm>
            <a:off x="457200" y="2404971"/>
            <a:ext cx="8229600" cy="2837329"/>
          </a:xfrm>
          <a:solidFill>
            <a:schemeClr val="tx2">
              <a:lumMod val="20000"/>
              <a:lumOff val="80000"/>
              <a:alpha val="70000"/>
            </a:schemeClr>
          </a:solidFill>
        </p:spPr>
        <p:txBody>
          <a:bodyPr/>
          <a:lstStyle/>
          <a:p>
            <a:r>
              <a:rPr lang="en-US" dirty="0"/>
              <a:t>Do I have the right growing conditions?</a:t>
            </a:r>
          </a:p>
          <a:p>
            <a:r>
              <a:rPr lang="en-US" dirty="0"/>
              <a:t>Is there a buyer in the market?</a:t>
            </a:r>
          </a:p>
          <a:p>
            <a:r>
              <a:rPr lang="en-US" dirty="0"/>
              <a:t>Can I break-even or make a profit?</a:t>
            </a:r>
          </a:p>
          <a:p>
            <a:r>
              <a:rPr lang="en-US" dirty="0"/>
              <a:t>Will my new crop break-even under different risk conditions</a:t>
            </a:r>
            <a:r>
              <a:rPr lang="en-US" dirty="0" smtClean="0"/>
              <a:t>?</a:t>
            </a:r>
            <a:endParaRPr lang="en-US" dirty="0"/>
          </a:p>
        </p:txBody>
      </p:sp>
    </p:spTree>
    <p:custDataLst>
      <p:tags r:id="rId1"/>
    </p:custDataLst>
    <p:extLst>
      <p:ext uri="{BB962C8B-B14F-4D97-AF65-F5344CB8AC3E}">
        <p14:creationId xmlns:p14="http://schemas.microsoft.com/office/powerpoint/2010/main" val="31666549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5882"/>
          <a:stretch/>
        </p:blipFill>
        <p:spPr>
          <a:xfrm>
            <a:off x="0" y="0"/>
            <a:ext cx="9144000" cy="6454588"/>
          </a:xfrm>
          <a:prstGeom prst="rect">
            <a:avLst/>
          </a:prstGeom>
        </p:spPr>
      </p:pic>
      <p:sp>
        <p:nvSpPr>
          <p:cNvPr id="2" name="Title 1"/>
          <p:cNvSpPr>
            <a:spLocks noGrp="1"/>
          </p:cNvSpPr>
          <p:nvPr>
            <p:ph type="title"/>
            <p:custDataLst>
              <p:tags r:id="rId2"/>
            </p:custDataLst>
          </p:nvPr>
        </p:nvSpPr>
        <p:spPr>
          <a:xfrm>
            <a:off x="1119673" y="274638"/>
            <a:ext cx="6904655" cy="1143000"/>
          </a:xfrm>
          <a:solidFill>
            <a:srgbClr val="C2BBF0">
              <a:alpha val="58000"/>
            </a:srgbClr>
          </a:solidFill>
        </p:spPr>
        <p:txBody>
          <a:bodyPr>
            <a:normAutofit/>
          </a:bodyPr>
          <a:lstStyle/>
          <a:p>
            <a:r>
              <a:rPr lang="en-US" dirty="0" smtClean="0"/>
              <a:t>Evaluating a New Crop</a:t>
            </a:r>
            <a:endParaRPr lang="en-US" dirty="0"/>
          </a:p>
        </p:txBody>
      </p:sp>
      <p:sp>
        <p:nvSpPr>
          <p:cNvPr id="5" name="Content Placeholder 4"/>
          <p:cNvSpPr>
            <a:spLocks noGrp="1"/>
          </p:cNvSpPr>
          <p:nvPr>
            <p:ph idx="1"/>
            <p:custDataLst>
              <p:tags r:id="rId3"/>
            </p:custDataLst>
          </p:nvPr>
        </p:nvSpPr>
        <p:spPr>
          <a:xfrm>
            <a:off x="1119673" y="1600200"/>
            <a:ext cx="6904654" cy="4390053"/>
          </a:xfrm>
          <a:solidFill>
            <a:srgbClr val="C2BBF0">
              <a:alpha val="58000"/>
            </a:srgbClr>
          </a:solidFill>
        </p:spPr>
        <p:txBody>
          <a:bodyPr>
            <a:normAutofit lnSpcReduction="10000"/>
          </a:bodyPr>
          <a:lstStyle/>
          <a:p>
            <a:r>
              <a:rPr lang="en-US" dirty="0"/>
              <a:t>Do I have the resources needed to grow a </a:t>
            </a:r>
            <a:r>
              <a:rPr lang="en-US" dirty="0" smtClean="0"/>
              <a:t>new </a:t>
            </a:r>
            <a:r>
              <a:rPr lang="en-US" dirty="0"/>
              <a:t>crop?</a:t>
            </a:r>
          </a:p>
          <a:p>
            <a:r>
              <a:rPr lang="en-US" dirty="0"/>
              <a:t>Am I confident that I can grow the new </a:t>
            </a:r>
            <a:r>
              <a:rPr lang="en-US" dirty="0" smtClean="0"/>
              <a:t>crop</a:t>
            </a:r>
            <a:r>
              <a:rPr lang="en-US" dirty="0"/>
              <a:t>?</a:t>
            </a:r>
          </a:p>
          <a:p>
            <a:r>
              <a:rPr lang="en-US" dirty="0"/>
              <a:t>Will the new crop help build resources for </a:t>
            </a:r>
            <a:r>
              <a:rPr lang="en-US" dirty="0" smtClean="0"/>
              <a:t>the </a:t>
            </a:r>
            <a:r>
              <a:rPr lang="en-US" dirty="0"/>
              <a:t>future (e.g. soil </a:t>
            </a:r>
            <a:r>
              <a:rPr lang="en-US" dirty="0" smtClean="0"/>
              <a:t>quality, finances</a:t>
            </a:r>
            <a:r>
              <a:rPr lang="en-US" dirty="0"/>
              <a:t>)?</a:t>
            </a:r>
          </a:p>
          <a:p>
            <a:r>
              <a:rPr lang="en-US" dirty="0"/>
              <a:t>How will the new crop benefit the farm </a:t>
            </a:r>
            <a:r>
              <a:rPr lang="en-US" dirty="0" smtClean="0"/>
              <a:t>operation</a:t>
            </a:r>
            <a:r>
              <a:rPr lang="en-US" dirty="0"/>
              <a:t>?</a:t>
            </a:r>
          </a:p>
          <a:p>
            <a:endParaRPr lang="en-US" dirty="0"/>
          </a:p>
        </p:txBody>
      </p:sp>
    </p:spTree>
    <p:custDataLst>
      <p:tags r:id="rId1"/>
    </p:custDataLst>
    <p:extLst>
      <p:ext uri="{BB962C8B-B14F-4D97-AF65-F5344CB8AC3E}">
        <p14:creationId xmlns:p14="http://schemas.microsoft.com/office/powerpoint/2010/main" val="31666549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a:t>Good </a:t>
            </a:r>
            <a:r>
              <a:rPr lang="en-US" dirty="0" smtClean="0"/>
              <a:t>luck </a:t>
            </a:r>
            <a:r>
              <a:rPr lang="en-US" dirty="0"/>
              <a:t>with </a:t>
            </a:r>
            <a:r>
              <a:rPr lang="en-US" dirty="0" smtClean="0"/>
              <a:t>your new </a:t>
            </a:r>
            <a:r>
              <a:rPr lang="en-US" dirty="0"/>
              <a:t>crop!</a:t>
            </a:r>
          </a:p>
        </p:txBody>
      </p:sp>
      <p:grpSp>
        <p:nvGrpSpPr>
          <p:cNvPr id="5" name="Group 4"/>
          <p:cNvGrpSpPr/>
          <p:nvPr/>
        </p:nvGrpSpPr>
        <p:grpSpPr>
          <a:xfrm>
            <a:off x="1197397" y="1528232"/>
            <a:ext cx="6749205" cy="4689539"/>
            <a:chOff x="987791" y="1656998"/>
            <a:chExt cx="6749205" cy="4689539"/>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791" y="3873002"/>
              <a:ext cx="3302813" cy="2473535"/>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7174"/>
            <a:stretch/>
          </p:blipFill>
          <p:spPr>
            <a:xfrm>
              <a:off x="4394491" y="1656998"/>
              <a:ext cx="3342505" cy="2325711"/>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5589" t="3599" r="4853" b="9399"/>
            <a:stretch/>
          </p:blipFill>
          <p:spPr>
            <a:xfrm>
              <a:off x="987791" y="1687071"/>
              <a:ext cx="3406700" cy="2265567"/>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3638"/>
            <a:stretch/>
          </p:blipFill>
          <p:spPr>
            <a:xfrm>
              <a:off x="4276776" y="3924108"/>
              <a:ext cx="3460220" cy="2393899"/>
            </a:xfrm>
            <a:prstGeom prst="rect">
              <a:avLst/>
            </a:prstGeom>
          </p:spPr>
        </p:pic>
      </p:grpSp>
    </p:spTree>
    <p:custDataLst>
      <p:tags r:id="rId1"/>
    </p:custDataLst>
    <p:extLst>
      <p:ext uri="{BB962C8B-B14F-4D97-AF65-F5344CB8AC3E}">
        <p14:creationId xmlns:p14="http://schemas.microsoft.com/office/powerpoint/2010/main" val="31666549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685800" y="203693"/>
            <a:ext cx="7772399" cy="1143000"/>
          </a:xfrm>
        </p:spPr>
        <p:txBody>
          <a:bodyPr>
            <a:noAutofit/>
          </a:bodyPr>
          <a:lstStyle/>
          <a:p>
            <a:r>
              <a:rPr lang="en-US" dirty="0" smtClean="0"/>
              <a:t>Growing and Marketing </a:t>
            </a:r>
            <a:br>
              <a:rPr lang="en-US" dirty="0" smtClean="0"/>
            </a:br>
            <a:r>
              <a:rPr lang="en-US" dirty="0" smtClean="0"/>
              <a:t>a New Crop</a:t>
            </a:r>
            <a:endParaRPr lang="en-US" dirty="0"/>
          </a:p>
        </p:txBody>
      </p:sp>
      <p:sp>
        <p:nvSpPr>
          <p:cNvPr id="3" name="Content Placeholder 2"/>
          <p:cNvSpPr>
            <a:spLocks noGrp="1"/>
          </p:cNvSpPr>
          <p:nvPr>
            <p:ph sz="half" idx="1"/>
            <p:custDataLst>
              <p:tags r:id="rId3"/>
            </p:custDataLst>
          </p:nvPr>
        </p:nvSpPr>
        <p:spPr>
          <a:xfrm>
            <a:off x="898634" y="1698609"/>
            <a:ext cx="3673366" cy="4569443"/>
          </a:xfrm>
          <a:solidFill>
            <a:schemeClr val="bg2">
              <a:lumMod val="50000"/>
              <a:alpha val="52000"/>
            </a:schemeClr>
          </a:solidFill>
        </p:spPr>
        <p:txBody>
          <a:bodyPr>
            <a:noAutofit/>
          </a:bodyPr>
          <a:lstStyle/>
          <a:p>
            <a:pPr marL="803275" indent="-571500">
              <a:buFont typeface="+mj-lt"/>
              <a:buAutoNum type="romanUcPeriod"/>
            </a:pPr>
            <a:r>
              <a:rPr lang="en-US" sz="3200" dirty="0" smtClean="0">
                <a:solidFill>
                  <a:schemeClr val="tx1">
                    <a:lumMod val="65000"/>
                    <a:lumOff val="35000"/>
                  </a:schemeClr>
                </a:solidFill>
              </a:rPr>
              <a:t>Introduction</a:t>
            </a:r>
          </a:p>
          <a:p>
            <a:pPr marL="803275" indent="-571500">
              <a:buFont typeface="+mj-lt"/>
              <a:buAutoNum type="romanUcPeriod"/>
            </a:pPr>
            <a:r>
              <a:rPr lang="en-US" sz="3200" dirty="0" smtClean="0">
                <a:solidFill>
                  <a:schemeClr val="tx1">
                    <a:lumMod val="65000"/>
                    <a:lumOff val="35000"/>
                  </a:schemeClr>
                </a:solidFill>
              </a:rPr>
              <a:t>Soil and climate</a:t>
            </a:r>
          </a:p>
          <a:p>
            <a:pPr marL="803275" indent="-571500">
              <a:buFont typeface="+mj-lt"/>
              <a:buAutoNum type="romanUcPeriod"/>
            </a:pPr>
            <a:r>
              <a:rPr lang="en-US" sz="3200" dirty="0" smtClean="0">
                <a:solidFill>
                  <a:schemeClr val="tx1">
                    <a:lumMod val="65000"/>
                    <a:lumOff val="35000"/>
                  </a:schemeClr>
                </a:solidFill>
              </a:rPr>
              <a:t>Markets</a:t>
            </a:r>
          </a:p>
          <a:p>
            <a:pPr marL="803275" indent="-571500">
              <a:buFont typeface="+mj-lt"/>
              <a:buAutoNum type="romanUcPeriod"/>
            </a:pPr>
            <a:r>
              <a:rPr lang="en-US" sz="3200" dirty="0" smtClean="0">
                <a:solidFill>
                  <a:schemeClr val="tx1">
                    <a:lumMod val="65000"/>
                    <a:lumOff val="35000"/>
                  </a:schemeClr>
                </a:solidFill>
              </a:rPr>
              <a:t>Enterprise budgets</a:t>
            </a:r>
          </a:p>
          <a:p>
            <a:pPr marL="803275" indent="-571500">
              <a:buFont typeface="+mj-lt"/>
              <a:buAutoNum type="romanUcPeriod"/>
            </a:pPr>
            <a:r>
              <a:rPr lang="en-US" sz="3200" dirty="0" smtClean="0">
                <a:solidFill>
                  <a:schemeClr val="tx1">
                    <a:lumMod val="65000"/>
                    <a:lumOff val="35000"/>
                  </a:schemeClr>
                </a:solidFill>
              </a:rPr>
              <a:t>Other things to consider</a:t>
            </a:r>
          </a:p>
          <a:p>
            <a:pPr marL="0" indent="0">
              <a:buNone/>
            </a:pPr>
            <a:endParaRPr lang="en-US" sz="3200" dirty="0" smtClean="0"/>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5274" t="9795" r="2920" b="3448"/>
          <a:stretch/>
        </p:blipFill>
        <p:spPr>
          <a:xfrm>
            <a:off x="4572000" y="1698609"/>
            <a:ext cx="3305429" cy="4569443"/>
          </a:xfrm>
          <a:prstGeom prst="rect">
            <a:avLst/>
          </a:prstGeom>
        </p:spPr>
      </p:pic>
    </p:spTree>
    <p:custDataLst>
      <p:tags r:id="rId1"/>
    </p:custDataLst>
    <p:extLst>
      <p:ext uri="{BB962C8B-B14F-4D97-AF65-F5344CB8AC3E}">
        <p14:creationId xmlns:p14="http://schemas.microsoft.com/office/powerpoint/2010/main" val="8486932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32042"/>
            <a:ext cx="8229600" cy="1143000"/>
          </a:xfrm>
        </p:spPr>
        <p:txBody>
          <a:bodyPr/>
          <a:lstStyle/>
          <a:p>
            <a:r>
              <a:rPr lang="en-US" dirty="0" smtClean="0"/>
              <a:t>Resources</a:t>
            </a:r>
            <a:endParaRPr lang="en-US" dirty="0"/>
          </a:p>
        </p:txBody>
      </p:sp>
      <p:sp>
        <p:nvSpPr>
          <p:cNvPr id="3" name="Content Placeholder 2"/>
          <p:cNvSpPr>
            <a:spLocks noGrp="1"/>
          </p:cNvSpPr>
          <p:nvPr>
            <p:ph idx="1"/>
            <p:custDataLst>
              <p:tags r:id="rId3"/>
            </p:custDataLst>
          </p:nvPr>
        </p:nvSpPr>
        <p:spPr>
          <a:xfrm>
            <a:off x="223935" y="1230411"/>
            <a:ext cx="8714791" cy="5207097"/>
          </a:xfrm>
        </p:spPr>
        <p:txBody>
          <a:bodyPr>
            <a:normAutofit lnSpcReduction="10000"/>
          </a:bodyPr>
          <a:lstStyle/>
          <a:p>
            <a:r>
              <a:rPr lang="en-US" dirty="0">
                <a:hlinkClick r:id="rId6"/>
              </a:rPr>
              <a:t>Organic Crop Production Enterprise </a:t>
            </a:r>
            <a:r>
              <a:rPr lang="en-US" dirty="0" smtClean="0">
                <a:hlinkClick r:id="rId6"/>
              </a:rPr>
              <a:t>Budgets – Iowa State University</a:t>
            </a:r>
            <a:endParaRPr lang="en-US" dirty="0" smtClean="0"/>
          </a:p>
          <a:p>
            <a:r>
              <a:rPr lang="en-US" dirty="0">
                <a:hlinkClick r:id="rId7"/>
              </a:rPr>
              <a:t>Organic Crop Production Enterprise Budgets </a:t>
            </a:r>
            <a:r>
              <a:rPr lang="en-US" dirty="0" smtClean="0">
                <a:hlinkClick r:id="rId7"/>
              </a:rPr>
              <a:t>– Oregon Tilth</a:t>
            </a:r>
            <a:endParaRPr lang="en-US" dirty="0"/>
          </a:p>
          <a:p>
            <a:r>
              <a:rPr lang="en-US" dirty="0">
                <a:hlinkClick r:id="rId8"/>
              </a:rPr>
              <a:t>Crop B</a:t>
            </a:r>
            <a:r>
              <a:rPr lang="en-US" dirty="0" smtClean="0">
                <a:hlinkClick r:id="rId8"/>
              </a:rPr>
              <a:t>udgets – University of Minnesota</a:t>
            </a:r>
            <a:endParaRPr lang="en-US" dirty="0" smtClean="0"/>
          </a:p>
          <a:p>
            <a:r>
              <a:rPr lang="en-US" dirty="0" smtClean="0">
                <a:hlinkClick r:id="rId9"/>
              </a:rPr>
              <a:t>Organic </a:t>
            </a:r>
            <a:r>
              <a:rPr lang="en-US" dirty="0">
                <a:hlinkClick r:id="rId9"/>
              </a:rPr>
              <a:t>Grain Enterprise Budgets for ND, SD, and MT </a:t>
            </a:r>
            <a:r>
              <a:rPr lang="en-US" dirty="0" smtClean="0">
                <a:hlinkClick r:id="rId9"/>
              </a:rPr>
              <a:t>Tools for Transition – The Organic Center</a:t>
            </a:r>
            <a:endParaRPr lang="en-US" dirty="0" smtClean="0"/>
          </a:p>
          <a:p>
            <a:r>
              <a:rPr lang="en-US" dirty="0" smtClean="0">
                <a:hlinkClick r:id="rId10"/>
              </a:rPr>
              <a:t>Tools for Transition Project – University of Minnesota</a:t>
            </a:r>
            <a:endParaRPr lang="en-US" dirty="0"/>
          </a:p>
        </p:txBody>
      </p:sp>
    </p:spTree>
    <p:custDataLst>
      <p:tags r:id="rId1"/>
    </p:custDataLst>
    <p:extLst>
      <p:ext uri="{BB962C8B-B14F-4D97-AF65-F5344CB8AC3E}">
        <p14:creationId xmlns:p14="http://schemas.microsoft.com/office/powerpoint/2010/main" val="7017954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999401_10201650411613175_475629337_n (1).jpg"/>
          <p:cNvPicPr>
            <a:picLocks noChangeAspect="1"/>
          </p:cNvPicPr>
          <p:nvPr/>
        </p:nvPicPr>
        <p:blipFill>
          <a:blip r:embed="rId6">
            <a:alphaModFix amt="42000"/>
            <a:extLst>
              <a:ext uri="{28A0092B-C50C-407E-A947-70E740481C1C}">
                <a14:useLocalDpi xmlns:a14="http://schemas.microsoft.com/office/drawing/2010/main" val="0"/>
              </a:ext>
            </a:extLst>
          </a:blip>
          <a:stretch>
            <a:fillRect/>
          </a:stretch>
        </p:blipFill>
        <p:spPr>
          <a:xfrm>
            <a:off x="0" y="9685"/>
            <a:ext cx="9144000" cy="6858000"/>
          </a:xfrm>
          <a:prstGeom prst="rect">
            <a:avLst/>
          </a:prstGeom>
        </p:spPr>
      </p:pic>
      <p:sp>
        <p:nvSpPr>
          <p:cNvPr id="11" name="Title 1"/>
          <p:cNvSpPr>
            <a:spLocks noGrp="1"/>
          </p:cNvSpPr>
          <p:nvPr>
            <p:ph type="title"/>
            <p:custDataLst>
              <p:tags r:id="rId2"/>
            </p:custDataLst>
          </p:nvPr>
        </p:nvSpPr>
        <p:spPr>
          <a:xfrm>
            <a:off x="217004" y="1832232"/>
            <a:ext cx="8709991" cy="2752794"/>
          </a:xfrm>
        </p:spPr>
        <p:txBody>
          <a:bodyPr>
            <a:normAutofit/>
          </a:bodyPr>
          <a:lstStyle/>
          <a:p>
            <a:r>
              <a:rPr lang="en-US" sz="2800" dirty="0" smtClean="0"/>
              <a:t>© 2017 Regents of the University of Minnesota. All rights reserved. </a:t>
            </a:r>
            <a:br>
              <a:rPr lang="en-US" sz="2800" dirty="0" smtClean="0"/>
            </a:br>
            <a:r>
              <a:rPr lang="en-US" sz="2800" dirty="0" smtClean="0"/>
              <a:t>The University of Minnesota is an equal opportunity educator and employer.</a:t>
            </a:r>
            <a:endParaRPr lang="en-US" sz="2800" dirty="0"/>
          </a:p>
        </p:txBody>
      </p:sp>
      <p:sp>
        <p:nvSpPr>
          <p:cNvPr id="12" name="Content Placeholder 2"/>
          <p:cNvSpPr>
            <a:spLocks noGrp="1"/>
          </p:cNvSpPr>
          <p:nvPr>
            <p:ph idx="1"/>
            <p:custDataLst>
              <p:tags r:id="rId3"/>
            </p:custDataLst>
          </p:nvPr>
        </p:nvSpPr>
        <p:spPr>
          <a:xfrm>
            <a:off x="457200" y="284058"/>
            <a:ext cx="8229600" cy="4525963"/>
          </a:xfrm>
        </p:spPr>
        <p:txBody>
          <a:bodyPr>
            <a:normAutofit/>
          </a:bodyPr>
          <a:lstStyle/>
          <a:p>
            <a:pPr marL="0" indent="0" algn="ctr">
              <a:buNone/>
            </a:pPr>
            <a:r>
              <a:rPr lang="en-US" sz="2800" dirty="0"/>
              <a:t>This material is based upon work that is supported by the National Institute of Food and Agriculture, U.S. Department of Agriculture, under grant </a:t>
            </a:r>
            <a:r>
              <a:rPr lang="en-US" sz="2800" dirty="0" smtClean="0"/>
              <a:t>number </a:t>
            </a:r>
            <a:r>
              <a:rPr lang="en-US" sz="2800" dirty="0"/>
              <a:t>2013-51106-21005.</a:t>
            </a:r>
          </a:p>
          <a:p>
            <a:endParaRPr lang="en-US" sz="2400" dirty="0"/>
          </a:p>
        </p:txBody>
      </p:sp>
      <p:pic>
        <p:nvPicPr>
          <p:cNvPr id="13" name="Picture 2" descr="http://nifa.usda.gov/sites/default/files/resource/Powerpt_usda_nifa_centered_rgb_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9055" y="4556836"/>
            <a:ext cx="4069080" cy="16733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101626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lnSpcReduction="10000"/>
          </a:bodyPr>
          <a:lstStyle/>
          <a:p>
            <a:r>
              <a:rPr lang="en-US" dirty="0"/>
              <a:t>FINBIN database. Center for Farm Financial Management. </a:t>
            </a:r>
            <a:r>
              <a:rPr lang="en-US" dirty="0">
                <a:hlinkClick r:id="rId2"/>
              </a:rPr>
              <a:t>https://</a:t>
            </a:r>
            <a:r>
              <a:rPr lang="en-US" dirty="0" smtClean="0">
                <a:hlinkClick r:id="rId2"/>
              </a:rPr>
              <a:t>www.cffm.umn.edu/products/FINBIN.aspx</a:t>
            </a:r>
            <a:r>
              <a:rPr lang="en-US" dirty="0"/>
              <a:t>.</a:t>
            </a:r>
            <a:r>
              <a:rPr lang="en-US" dirty="0" smtClean="0"/>
              <a:t> </a:t>
            </a:r>
            <a:r>
              <a:rPr lang="en-US" dirty="0"/>
              <a:t>Accessed </a:t>
            </a:r>
            <a:r>
              <a:rPr lang="en-US" dirty="0" smtClean="0"/>
              <a:t>6.29.17</a:t>
            </a:r>
            <a:endParaRPr lang="en-US" dirty="0"/>
          </a:p>
          <a:p>
            <a:r>
              <a:rPr lang="en-US" dirty="0" err="1" smtClean="0"/>
              <a:t>Mercaris</a:t>
            </a:r>
            <a:r>
              <a:rPr lang="en-US" dirty="0" smtClean="0"/>
              <a:t> </a:t>
            </a:r>
            <a:r>
              <a:rPr lang="en-US" dirty="0" smtClean="0">
                <a:hlinkClick r:id="rId3"/>
              </a:rPr>
              <a:t>https</a:t>
            </a:r>
            <a:r>
              <a:rPr lang="en-US" dirty="0">
                <a:hlinkClick r:id="rId3"/>
              </a:rPr>
              <a:t>://mercaris.com</a:t>
            </a:r>
            <a:r>
              <a:rPr lang="en-US" dirty="0" smtClean="0">
                <a:hlinkClick r:id="rId3"/>
              </a:rPr>
              <a:t>/</a:t>
            </a:r>
            <a:r>
              <a:rPr lang="en-US" dirty="0" smtClean="0"/>
              <a:t>  </a:t>
            </a:r>
          </a:p>
          <a:p>
            <a:r>
              <a:rPr lang="en-US" dirty="0"/>
              <a:t>Tools for Transition Intake Survey Cumulative Results, Tools for Transition Project. Updated 9.6.12 </a:t>
            </a:r>
            <a:r>
              <a:rPr lang="en-US" dirty="0">
                <a:hlinkClick r:id="rId4"/>
              </a:rPr>
              <a:t>http://</a:t>
            </a:r>
            <a:r>
              <a:rPr lang="en-US" dirty="0" smtClean="0">
                <a:hlinkClick r:id="rId4"/>
              </a:rPr>
              <a:t>eorganic.info/toolsfortransition</a:t>
            </a:r>
            <a:endParaRPr lang="en-US" dirty="0" smtClean="0"/>
          </a:p>
          <a:p>
            <a:endParaRPr lang="en-US" dirty="0"/>
          </a:p>
          <a:p>
            <a:endParaRPr lang="en-US" dirty="0"/>
          </a:p>
        </p:txBody>
      </p:sp>
    </p:spTree>
    <p:extLst>
      <p:ext uri="{BB962C8B-B14F-4D97-AF65-F5344CB8AC3E}">
        <p14:creationId xmlns:p14="http://schemas.microsoft.com/office/powerpoint/2010/main" val="9087068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heat-1371347.jpg"/>
          <p:cNvPicPr>
            <a:picLocks noChangeAspect="1"/>
          </p:cNvPicPr>
          <p:nvPr/>
        </p:nvPicPr>
        <p:blipFill>
          <a:blip r:embed="rId6"/>
          <a:stretch>
            <a:fillRect/>
          </a:stretch>
        </p:blipFill>
        <p:spPr>
          <a:xfrm>
            <a:off x="3241243" y="1837154"/>
            <a:ext cx="5900928" cy="3950208"/>
          </a:xfrm>
          <a:prstGeom prst="rect">
            <a:avLst/>
          </a:prstGeom>
        </p:spPr>
      </p:pic>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smtClean="0"/>
              <a:t>Crops for Organic Rotations</a:t>
            </a:r>
            <a:endParaRPr lang="en-US" dirty="0"/>
          </a:p>
        </p:txBody>
      </p:sp>
      <p:sp>
        <p:nvSpPr>
          <p:cNvPr id="3" name="Content Placeholder 2"/>
          <p:cNvSpPr>
            <a:spLocks noGrp="1"/>
          </p:cNvSpPr>
          <p:nvPr>
            <p:ph idx="1"/>
            <p:custDataLst>
              <p:tags r:id="rId3"/>
            </p:custDataLst>
          </p:nvPr>
        </p:nvSpPr>
        <p:spPr>
          <a:xfrm>
            <a:off x="457200" y="1549277"/>
            <a:ext cx="8229600" cy="4525963"/>
          </a:xfrm>
        </p:spPr>
        <p:txBody>
          <a:bodyPr>
            <a:normAutofit lnSpcReduction="10000"/>
          </a:bodyPr>
          <a:lstStyle/>
          <a:p>
            <a:r>
              <a:rPr lang="en-US" dirty="0" smtClean="0"/>
              <a:t>Wheat</a:t>
            </a:r>
          </a:p>
          <a:p>
            <a:r>
              <a:rPr lang="en-US" dirty="0" smtClean="0"/>
              <a:t>Barley</a:t>
            </a:r>
          </a:p>
          <a:p>
            <a:r>
              <a:rPr lang="en-US" dirty="0" smtClean="0"/>
              <a:t>Flax</a:t>
            </a:r>
          </a:p>
          <a:p>
            <a:r>
              <a:rPr lang="en-US" dirty="0" smtClean="0"/>
              <a:t>Buckwheat</a:t>
            </a:r>
          </a:p>
          <a:p>
            <a:r>
              <a:rPr lang="en-US" dirty="0" smtClean="0"/>
              <a:t>Field peas</a:t>
            </a:r>
          </a:p>
          <a:p>
            <a:r>
              <a:rPr lang="en-US" dirty="0" smtClean="0"/>
              <a:t>Oats</a:t>
            </a:r>
          </a:p>
          <a:p>
            <a:r>
              <a:rPr lang="en-US" dirty="0" smtClean="0"/>
              <a:t>Alfalfa</a:t>
            </a:r>
          </a:p>
          <a:p>
            <a:r>
              <a:rPr lang="en-US" dirty="0" smtClean="0"/>
              <a:t>Sunflowers</a:t>
            </a:r>
          </a:p>
        </p:txBody>
      </p:sp>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t="18851" r="19393"/>
          <a:stretch/>
        </p:blipFill>
        <p:spPr>
          <a:xfrm>
            <a:off x="3666900" y="1837154"/>
            <a:ext cx="5217453" cy="3937935"/>
          </a:xfrm>
          <a:prstGeom prst="rect">
            <a:avLst/>
          </a:prstGeom>
        </p:spPr>
      </p:pic>
      <p:pic>
        <p:nvPicPr>
          <p:cNvPr id="7" name="Picture 6" descr="field-8948.jpg"/>
          <p:cNvPicPr>
            <a:picLocks noChangeAspect="1"/>
          </p:cNvPicPr>
          <p:nvPr/>
        </p:nvPicPr>
        <p:blipFill>
          <a:blip r:embed="rId8"/>
          <a:stretch>
            <a:fillRect/>
          </a:stretch>
        </p:blipFill>
        <p:spPr>
          <a:xfrm>
            <a:off x="3393643" y="1707573"/>
            <a:ext cx="5596128" cy="4197096"/>
          </a:xfrm>
          <a:prstGeom prst="rect">
            <a:avLst/>
          </a:prstGeom>
        </p:spPr>
      </p:pic>
    </p:spTree>
    <p:custDataLst>
      <p:tags r:id="rId1"/>
    </p:custDataLst>
    <p:extLst>
      <p:ext uri="{BB962C8B-B14F-4D97-AF65-F5344CB8AC3E}">
        <p14:creationId xmlns:p14="http://schemas.microsoft.com/office/powerpoint/2010/main" val="1095372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b="5057"/>
          <a:stretch/>
        </p:blipFill>
        <p:spPr>
          <a:xfrm>
            <a:off x="0" y="0"/>
            <a:ext cx="9144000" cy="6511159"/>
          </a:xfrm>
          <a:prstGeom prst="rect">
            <a:avLst/>
          </a:prstGeom>
        </p:spPr>
      </p:pic>
      <p:sp>
        <p:nvSpPr>
          <p:cNvPr id="2" name="Title 1"/>
          <p:cNvSpPr>
            <a:spLocks noGrp="1"/>
          </p:cNvSpPr>
          <p:nvPr>
            <p:ph type="title"/>
            <p:custDataLst>
              <p:tags r:id="rId2"/>
            </p:custDataLst>
          </p:nvPr>
        </p:nvSpPr>
        <p:spPr>
          <a:xfrm>
            <a:off x="457200" y="274638"/>
            <a:ext cx="8229600" cy="1143000"/>
          </a:xfrm>
        </p:spPr>
        <p:txBody>
          <a:bodyPr>
            <a:normAutofit fontScale="90000"/>
          </a:bodyPr>
          <a:lstStyle/>
          <a:p>
            <a:r>
              <a:rPr lang="en-US" dirty="0" smtClean="0"/>
              <a:t>How to Identify New Crops </a:t>
            </a:r>
            <a:br>
              <a:rPr lang="en-US" dirty="0" smtClean="0"/>
            </a:br>
            <a:r>
              <a:rPr lang="en-US" dirty="0" smtClean="0"/>
              <a:t>for Your System?</a:t>
            </a:r>
            <a:endParaRPr lang="en-US" dirty="0"/>
          </a:p>
        </p:txBody>
      </p:sp>
      <p:sp>
        <p:nvSpPr>
          <p:cNvPr id="3" name="Content Placeholder 2"/>
          <p:cNvSpPr>
            <a:spLocks noGrp="1"/>
          </p:cNvSpPr>
          <p:nvPr>
            <p:ph idx="1"/>
            <p:custDataLst>
              <p:tags r:id="rId3"/>
            </p:custDataLst>
          </p:nvPr>
        </p:nvSpPr>
        <p:spPr>
          <a:xfrm>
            <a:off x="1219703" y="2946245"/>
            <a:ext cx="7301753" cy="2446849"/>
          </a:xfrm>
          <a:solidFill>
            <a:srgbClr val="A7B150">
              <a:alpha val="82000"/>
            </a:srgbClr>
          </a:solidFill>
        </p:spPr>
        <p:txBody>
          <a:bodyPr>
            <a:normAutofit/>
          </a:bodyPr>
          <a:lstStyle/>
          <a:p>
            <a:r>
              <a:rPr lang="en-US" dirty="0" smtClean="0"/>
              <a:t>Ask other farmers in your area</a:t>
            </a:r>
          </a:p>
          <a:p>
            <a:r>
              <a:rPr lang="en-US" dirty="0" smtClean="0"/>
              <a:t>Contact local extension educators</a:t>
            </a:r>
          </a:p>
          <a:p>
            <a:r>
              <a:rPr lang="en-US" dirty="0" smtClean="0"/>
              <a:t>Attend field days featuring new crops</a:t>
            </a:r>
          </a:p>
          <a:p>
            <a:r>
              <a:rPr lang="en-US" dirty="0" smtClean="0"/>
              <a:t>Go to organic conferences</a:t>
            </a:r>
          </a:p>
        </p:txBody>
      </p:sp>
    </p:spTree>
    <p:custDataLst>
      <p:tags r:id="rId1"/>
    </p:custDataLst>
    <p:extLst>
      <p:ext uri="{BB962C8B-B14F-4D97-AF65-F5344CB8AC3E}">
        <p14:creationId xmlns:p14="http://schemas.microsoft.com/office/powerpoint/2010/main" val="23652932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smtClean="0"/>
              <a:t>Other Modules </a:t>
            </a:r>
            <a:r>
              <a:rPr lang="en-US" dirty="0"/>
              <a:t>in </a:t>
            </a:r>
            <a:r>
              <a:rPr lang="en-US" dirty="0" smtClean="0"/>
              <a:t>Our Series </a:t>
            </a:r>
            <a:endParaRPr lang="en-US" dirty="0"/>
          </a:p>
        </p:txBody>
      </p:sp>
      <p:sp>
        <p:nvSpPr>
          <p:cNvPr id="3" name="Content Placeholder 2"/>
          <p:cNvSpPr>
            <a:spLocks noGrp="1"/>
          </p:cNvSpPr>
          <p:nvPr>
            <p:ph idx="1"/>
            <p:custDataLst>
              <p:tags r:id="rId3"/>
            </p:custDataLst>
          </p:nvPr>
        </p:nvSpPr>
        <p:spPr>
          <a:xfrm>
            <a:off x="571333" y="1745158"/>
            <a:ext cx="3571459" cy="4142724"/>
          </a:xfrm>
        </p:spPr>
        <p:txBody>
          <a:bodyPr>
            <a:normAutofit/>
          </a:bodyPr>
          <a:lstStyle/>
          <a:p>
            <a:pPr>
              <a:buNone/>
            </a:pPr>
            <a:endParaRPr lang="en-US" dirty="0" smtClean="0"/>
          </a:p>
          <a:p>
            <a:r>
              <a:rPr lang="en-US" dirty="0" smtClean="0"/>
              <a:t>Forages</a:t>
            </a:r>
          </a:p>
          <a:p>
            <a:r>
              <a:rPr lang="en-US" dirty="0" smtClean="0"/>
              <a:t>Small Grains</a:t>
            </a:r>
          </a:p>
          <a:p>
            <a:r>
              <a:rPr lang="en-US" dirty="0" smtClean="0"/>
              <a:t>Alternative Crops</a:t>
            </a:r>
          </a:p>
        </p:txBody>
      </p:sp>
      <p:pic>
        <p:nvPicPr>
          <p:cNvPr id="5" name="Picture 4" descr="Screen Shot 2017-05-02 at 4.57.14 PM.png"/>
          <p:cNvPicPr>
            <a:picLocks noChangeAspect="1"/>
          </p:cNvPicPr>
          <p:nvPr/>
        </p:nvPicPr>
        <p:blipFill>
          <a:blip r:embed="rId6">
            <a:clrChange>
              <a:clrFrom>
                <a:srgbClr val="FEFEFE"/>
              </a:clrFrom>
              <a:clrTo>
                <a:srgbClr val="FEFEFE">
                  <a:alpha val="0"/>
                </a:srgbClr>
              </a:clrTo>
            </a:clrChange>
          </a:blip>
          <a:stretch>
            <a:fillRect/>
          </a:stretch>
        </p:blipFill>
        <p:spPr>
          <a:xfrm>
            <a:off x="3615490" y="1879036"/>
            <a:ext cx="5338085" cy="3874969"/>
          </a:xfrm>
          <a:prstGeom prst="rect">
            <a:avLst/>
          </a:prstGeom>
        </p:spPr>
      </p:pic>
    </p:spTree>
    <p:custDataLst>
      <p:tags r:id="rId1"/>
    </p:custDataLst>
    <p:extLst>
      <p:ext uri="{BB962C8B-B14F-4D97-AF65-F5344CB8AC3E}">
        <p14:creationId xmlns:p14="http://schemas.microsoft.com/office/powerpoint/2010/main" val="2782276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628736"/>
            <a:ext cx="8229600" cy="1143000"/>
          </a:xfrm>
        </p:spPr>
        <p:txBody>
          <a:bodyPr>
            <a:normAutofit fontScale="90000"/>
          </a:bodyPr>
          <a:lstStyle/>
          <a:p>
            <a:r>
              <a:rPr lang="en-US" dirty="0" smtClean="0"/>
              <a:t>How Will You Decide What New Crop to Plant?</a:t>
            </a:r>
            <a:endParaRPr lang="en-US" dirty="0"/>
          </a:p>
        </p:txBody>
      </p:sp>
      <p:sp>
        <p:nvSpPr>
          <p:cNvPr id="3" name="Content Placeholder 2"/>
          <p:cNvSpPr>
            <a:spLocks noGrp="1"/>
          </p:cNvSpPr>
          <p:nvPr>
            <p:ph idx="1"/>
            <p:custDataLst>
              <p:tags r:id="rId3"/>
            </p:custDataLst>
          </p:nvPr>
        </p:nvSpPr>
        <p:spPr>
          <a:xfrm>
            <a:off x="457200" y="2116652"/>
            <a:ext cx="4778679" cy="3548333"/>
          </a:xfrm>
        </p:spPr>
        <p:txBody>
          <a:bodyPr>
            <a:normAutofit/>
          </a:bodyPr>
          <a:lstStyle/>
          <a:p>
            <a:pPr>
              <a:buNone/>
            </a:pPr>
            <a:endParaRPr lang="en-US" dirty="0"/>
          </a:p>
          <a:p>
            <a:r>
              <a:rPr lang="en-US" dirty="0" smtClean="0"/>
              <a:t>Agronomic factors?</a:t>
            </a:r>
          </a:p>
          <a:p>
            <a:r>
              <a:rPr lang="en-US" dirty="0" smtClean="0"/>
              <a:t>Markets?</a:t>
            </a:r>
          </a:p>
          <a:p>
            <a:r>
              <a:rPr lang="en-US" dirty="0" smtClean="0"/>
              <a:t>Finances?</a:t>
            </a:r>
          </a:p>
          <a:p>
            <a:pPr>
              <a:buNone/>
            </a:pPr>
            <a:endParaRPr lang="en-US" dirty="0" smtClean="0"/>
          </a:p>
        </p:txBody>
      </p:sp>
      <p:grpSp>
        <p:nvGrpSpPr>
          <p:cNvPr id="6" name="Group 5"/>
          <p:cNvGrpSpPr/>
          <p:nvPr/>
        </p:nvGrpSpPr>
        <p:grpSpPr>
          <a:xfrm>
            <a:off x="4997945" y="2507690"/>
            <a:ext cx="3211358" cy="3157295"/>
            <a:chOff x="3001934" y="2659969"/>
            <a:chExt cx="3211358" cy="3157295"/>
          </a:xfrm>
        </p:grpSpPr>
        <p:pic>
          <p:nvPicPr>
            <p:cNvPr id="7" name="Picture 6" descr="Screen Shot 2017-03-15 at 12.35.39 PM.png"/>
            <p:cNvPicPr>
              <a:picLocks noChangeAspect="1"/>
            </p:cNvPicPr>
            <p:nvPr/>
          </p:nvPicPr>
          <p:blipFill>
            <a:blip r:embed="rId13">
              <a:clrChange>
                <a:clrFrom>
                  <a:srgbClr val="FFFFFF"/>
                </a:clrFrom>
                <a:clrTo>
                  <a:srgbClr val="FFFFFF">
                    <a:alpha val="0"/>
                  </a:srgbClr>
                </a:clrTo>
              </a:clrChange>
            </a:blip>
            <a:stretch>
              <a:fillRect/>
            </a:stretch>
          </p:blipFill>
          <p:spPr>
            <a:xfrm>
              <a:off x="3001934" y="2659969"/>
              <a:ext cx="3211358" cy="3157295"/>
            </a:xfrm>
            <a:prstGeom prst="rect">
              <a:avLst/>
            </a:prstGeom>
          </p:spPr>
        </p:pic>
        <p:sp>
          <p:nvSpPr>
            <p:cNvPr id="8" name="Teardrop 7"/>
            <p:cNvSpPr/>
            <p:nvPr>
              <p:custDataLst>
                <p:tags r:id="rId4"/>
              </p:custDataLst>
            </p:nvPr>
          </p:nvSpPr>
          <p:spPr>
            <a:xfrm>
              <a:off x="4565564" y="3775439"/>
              <a:ext cx="240292" cy="600638"/>
            </a:xfrm>
            <a:prstGeom prst="teardrop">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ardrop 8"/>
            <p:cNvSpPr/>
            <p:nvPr>
              <p:custDataLst>
                <p:tags r:id="rId5"/>
              </p:custDataLst>
            </p:nvPr>
          </p:nvSpPr>
          <p:spPr>
            <a:xfrm flipH="1">
              <a:off x="4651384" y="4032855"/>
              <a:ext cx="240292" cy="358333"/>
            </a:xfrm>
            <a:prstGeom prst="teardrop">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ardrop 9"/>
            <p:cNvSpPr/>
            <p:nvPr>
              <p:custDataLst>
                <p:tags r:id="rId6"/>
              </p:custDataLst>
            </p:nvPr>
          </p:nvSpPr>
          <p:spPr>
            <a:xfrm flipH="1">
              <a:off x="4788692" y="3905171"/>
              <a:ext cx="240292" cy="358333"/>
            </a:xfrm>
            <a:prstGeom prst="teardrop">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Isosceles Triangle 10"/>
            <p:cNvSpPr/>
            <p:nvPr>
              <p:custDataLst>
                <p:tags r:id="rId7"/>
              </p:custDataLst>
            </p:nvPr>
          </p:nvSpPr>
          <p:spPr>
            <a:xfrm rot="1182386">
              <a:off x="4623802" y="3591817"/>
              <a:ext cx="247377" cy="344480"/>
            </a:xfrm>
            <a:prstGeom prst="triangl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Isosceles Triangle 11"/>
            <p:cNvSpPr/>
            <p:nvPr>
              <p:custDataLst>
                <p:tags r:id="rId8"/>
              </p:custDataLst>
            </p:nvPr>
          </p:nvSpPr>
          <p:spPr>
            <a:xfrm rot="1182386">
              <a:off x="4959716" y="3847736"/>
              <a:ext cx="139881" cy="292724"/>
            </a:xfrm>
            <a:prstGeom prst="triangl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custDataLst>
                <p:tags r:id="rId9"/>
              </p:custDataLst>
            </p:nvPr>
          </p:nvSpPr>
          <p:spPr>
            <a:xfrm>
              <a:off x="4685720" y="3886255"/>
              <a:ext cx="205965" cy="2152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custDataLst>
                <p:tags r:id="rId10"/>
              </p:custDataLst>
            </p:nvPr>
          </p:nvSpPr>
          <p:spPr>
            <a:xfrm>
              <a:off x="4941104" y="3918528"/>
              <a:ext cx="83895" cy="628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685800" y="203693"/>
            <a:ext cx="7772399" cy="1143000"/>
          </a:xfrm>
        </p:spPr>
        <p:txBody>
          <a:bodyPr>
            <a:noAutofit/>
          </a:bodyPr>
          <a:lstStyle/>
          <a:p>
            <a:r>
              <a:rPr lang="en-US" dirty="0" smtClean="0"/>
              <a:t>Growing and Marketing </a:t>
            </a:r>
            <a:br>
              <a:rPr lang="en-US" dirty="0" smtClean="0"/>
            </a:br>
            <a:r>
              <a:rPr lang="en-US" dirty="0" smtClean="0"/>
              <a:t>a New Crop</a:t>
            </a:r>
            <a:endParaRPr lang="en-US" dirty="0"/>
          </a:p>
        </p:txBody>
      </p:sp>
      <p:sp>
        <p:nvSpPr>
          <p:cNvPr id="3" name="Content Placeholder 2"/>
          <p:cNvSpPr>
            <a:spLocks noGrp="1"/>
          </p:cNvSpPr>
          <p:nvPr>
            <p:ph sz="half" idx="1"/>
            <p:custDataLst>
              <p:tags r:id="rId3"/>
            </p:custDataLst>
          </p:nvPr>
        </p:nvSpPr>
        <p:spPr>
          <a:xfrm>
            <a:off x="898634" y="1698609"/>
            <a:ext cx="3673366" cy="4569443"/>
          </a:xfrm>
          <a:solidFill>
            <a:schemeClr val="bg2">
              <a:lumMod val="50000"/>
              <a:alpha val="52000"/>
            </a:schemeClr>
          </a:solidFill>
        </p:spPr>
        <p:txBody>
          <a:bodyPr>
            <a:noAutofit/>
          </a:bodyPr>
          <a:lstStyle/>
          <a:p>
            <a:pPr marL="803275" indent="-571500">
              <a:buFont typeface="+mj-lt"/>
              <a:buAutoNum type="romanUcPeriod"/>
            </a:pPr>
            <a:r>
              <a:rPr lang="en-US" sz="3200" dirty="0" smtClean="0">
                <a:solidFill>
                  <a:schemeClr val="tx1">
                    <a:lumMod val="65000"/>
                    <a:lumOff val="35000"/>
                  </a:schemeClr>
                </a:solidFill>
              </a:rPr>
              <a:t>Introduction</a:t>
            </a:r>
          </a:p>
          <a:p>
            <a:pPr marL="803275" indent="-571500">
              <a:buFont typeface="+mj-lt"/>
              <a:buAutoNum type="romanUcPeriod"/>
            </a:pPr>
            <a:r>
              <a:rPr lang="en-US" sz="3200" dirty="0" smtClean="0"/>
              <a:t>Soil and climate</a:t>
            </a:r>
          </a:p>
          <a:p>
            <a:pPr marL="803275" indent="-571500">
              <a:buFont typeface="+mj-lt"/>
              <a:buAutoNum type="romanUcPeriod"/>
            </a:pPr>
            <a:r>
              <a:rPr lang="en-US" sz="3200" dirty="0" smtClean="0"/>
              <a:t>Markets</a:t>
            </a:r>
          </a:p>
          <a:p>
            <a:pPr marL="803275" indent="-571500">
              <a:buFont typeface="+mj-lt"/>
              <a:buAutoNum type="romanUcPeriod"/>
            </a:pPr>
            <a:r>
              <a:rPr lang="en-US" sz="3200" dirty="0" smtClean="0"/>
              <a:t>Enterprise budgets</a:t>
            </a:r>
          </a:p>
          <a:p>
            <a:pPr marL="803275" indent="-571500">
              <a:buFont typeface="+mj-lt"/>
              <a:buAutoNum type="romanUcPeriod"/>
            </a:pPr>
            <a:r>
              <a:rPr lang="en-US" sz="3200" dirty="0" smtClean="0"/>
              <a:t>Other things to consider</a:t>
            </a:r>
          </a:p>
          <a:p>
            <a:pPr marL="0" indent="0">
              <a:buNone/>
            </a:pPr>
            <a:endParaRPr lang="en-US" sz="3200" dirty="0" smtClean="0"/>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5274" t="9795" r="2920" b="3448"/>
          <a:stretch/>
        </p:blipFill>
        <p:spPr>
          <a:xfrm>
            <a:off x="4572000" y="1698609"/>
            <a:ext cx="3305429" cy="4569443"/>
          </a:xfrm>
          <a:prstGeom prst="rect">
            <a:avLst/>
          </a:prstGeom>
        </p:spPr>
      </p:pic>
    </p:spTree>
    <p:custDataLst>
      <p:tags r:id="rId1"/>
    </p:custDataLst>
    <p:extLst>
      <p:ext uri="{BB962C8B-B14F-4D97-AF65-F5344CB8AC3E}">
        <p14:creationId xmlns:p14="http://schemas.microsoft.com/office/powerpoint/2010/main" val="6009748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fontScale="90000"/>
          </a:bodyPr>
          <a:lstStyle/>
          <a:p>
            <a:r>
              <a:rPr lang="en-US" dirty="0" smtClean="0"/>
              <a:t>Finding New </a:t>
            </a:r>
            <a:r>
              <a:rPr lang="en-US" dirty="0"/>
              <a:t>C</a:t>
            </a:r>
            <a:r>
              <a:rPr lang="en-US" dirty="0" smtClean="0"/>
              <a:t>rops that Complement Your Rotation</a:t>
            </a:r>
            <a:endParaRPr lang="en-US" dirty="0"/>
          </a:p>
        </p:txBody>
      </p:sp>
      <p:sp>
        <p:nvSpPr>
          <p:cNvPr id="3" name="Content Placeholder 2"/>
          <p:cNvSpPr>
            <a:spLocks noGrp="1"/>
          </p:cNvSpPr>
          <p:nvPr>
            <p:ph sz="half" idx="2"/>
            <p:custDataLst>
              <p:tags r:id="rId3"/>
            </p:custDataLst>
          </p:nvPr>
        </p:nvSpPr>
        <p:spPr>
          <a:xfrm>
            <a:off x="4648199" y="1909482"/>
            <a:ext cx="4290527" cy="4397189"/>
          </a:xfrm>
        </p:spPr>
        <p:txBody>
          <a:bodyPr>
            <a:normAutofit/>
          </a:bodyPr>
          <a:lstStyle/>
          <a:p>
            <a:r>
              <a:rPr lang="en-US" sz="3200" dirty="0"/>
              <a:t>Legumes such as alfalfa can provide nitrogen for subsequent crops</a:t>
            </a:r>
          </a:p>
          <a:p>
            <a:r>
              <a:rPr lang="en-US" sz="3200" dirty="0"/>
              <a:t>Small grains and alfalfa can suppress weeds</a:t>
            </a:r>
          </a:p>
          <a:p>
            <a:endParaRPr lang="en-US" sz="3200" dirty="0"/>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11902" b="11997"/>
          <a:stretch/>
        </p:blipFill>
        <p:spPr>
          <a:xfrm>
            <a:off x="499334" y="1767262"/>
            <a:ext cx="3992880" cy="4539409"/>
          </a:xfrm>
          <a:prstGeom prst="rect">
            <a:avLst/>
          </a:prstGeom>
        </p:spPr>
      </p:pic>
    </p:spTree>
    <p:custDataLst>
      <p:tags r:id="rId1"/>
    </p:custDataLst>
    <p:extLst>
      <p:ext uri="{BB962C8B-B14F-4D97-AF65-F5344CB8AC3E}">
        <p14:creationId xmlns:p14="http://schemas.microsoft.com/office/powerpoint/2010/main" val="16302746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2MDk3NzMiLz4NCgkJPHVpY29sb3IgbmFtZT0idGV4dCIgdmFsdWU9IjB4RkZGRkZGIi8+DQoJCTx1aWNvbG9yIG5hbWU9ImxpZ2h0IiB2YWx1ZT0iMHg0RTVENjAiLz4NCgkJPHVpY29sb3IgbmFtZT0ic2hhZG93IiB2YWx1ZT0iMHgwMDAwMDAiLz4NCgkJPHVpY29sb3IgbmFtZT0iYmFja2dyb3VuZCIgdmFsdWU9IjB4NzI3OTcxIi8+DQoJCTx1aWNvbG9yIG5hbWU9Im5vdGVzVGV4dEJhY2tncm91bmQiIHZhbHVlPSIweEZGRkZGRi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DQoJCTx1aXJlcGxhY2UgbmFtZT0iYmdpbWFnZSIgdmFsdWU9IiIvPg0KCQk8dWlyZXBsYWNlIG5hbWU9ImluaXRpYWx0YWIiIHZhbHVlPSJvdXRsaW5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JPHVpdGV4dCBuYW1lPSJDT1VSU0VfU1RBVFVTIiB2YWx1ZT0iTW9kdWxlIFN0YXR1cyIvPg0KCQk8dWl0ZXh0IG5hbWU9IlBBU1NFRF9TVFJJTkciIHZhbHVlPSJQYXNzZWQiLz4NCgkJPHVpdGV4dCBuYW1lPSJGQUlMRURfU1RSSU5HIiB2YWx1ZT0iRmFpbGV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JPHVpdGV4dCBuYW1lPSJDT1VSU0VfU1RBVFVTIiB2YWx1ZT0iU3RhdHV0IGR1IG1vZHVsZSIvPg0KCQk8dWl0ZXh0IG5hbWU9IlBBU1NFRF9TVFJJTkciIHZhbHVlPSJSw6l1c3NpIi8+DQoJCTx1aXRleHQgbmFtZT0iRkFJTEVEX1NUUklORyIgdmFsdWU9IkVjaG91w6k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CTx1aXRleHQgbmFtZT0iQ09VUlNFX1NUQVRVUyIgdmFsdWU9IuODouOCuOODpeODvOODq+OCueODhuODvOOCv+OCuSIvPg0KCQk8dWl0ZXh0IG5hbWU9IlBBU1NFRF9TVFJJTkciIHZhbHVlPSLlkIjmoLwiLz4NCgkJPHVpdGV4dCBuYW1lPSJGQUlMRURfU1RSSU5HIiB2YWx1ZT0i5LiN5ZCI5qC8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Qk8dWl0ZXh0IG5hbWU9IkNPVVJTRV9TVEFUVVMiIHZhbHVlPSJFc3RhZG8gZGUgbW9kdWxvIi8+DQoJCTx1aXRleHQgbmFtZT0iUEFTU0VEX1NUUklORyIgdmFsdWU9IkFwcm9iYWRvIi8+DQoJCTx1aXRleHQgbmFtZT0iRkFJTEVEX1NUUklORyIgdmFsdWU9IlN1c3BlbnNv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CTx1aXRleHQgbmFtZT0iQ09VUlNFX1NUQVRVUyIgdmFsdWU9IlN0YXR1cyBkbyBtw7NkdWxvIi8+DQoJCTx1aXRleHQgbmFtZT0iUEFTU0VEX1NUUklORyIgdmFsdWU9IkFwcm92YWRvIi8+DQoJCTx1aXRleHQgbmFtZT0iRkFJTEVEX1NUUklORyIgdmFsdWU9IlJlcHJvdmFkby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DQoJCTx1aXRleHQgbmFtZT0iUEFTU0VEX1NUUklORyIgdmFsdWU9IlBhc3NlZCIvPg0KCQk8dWl0ZXh0IG5hbWU9IkZBSUxFRF9TVFJJTkciIHZhbHVlPSJGYWlsZWQ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Qk8dWl0ZXh0IG5hbWU9IkNPVVJTRV9TVEFUVVMiIHZhbHVlPSJNb2R1bGUgU3RhdHVzIi8+DQoJCTx1aXRleHQgbmFtZT0iUEFTU0VEX1NUUklORyIgdmFsdWU9IlBhc3NlZCIvPg0KCQk8dWl0ZXh0IG5hbWU9IkZBSUxFRF9TVFJJTkciIHZhbHVlPSJGYWlsZWQ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Qk8dWl0ZXh0IG5hbWU9IkNPVVJTRV9TVEFUVVMiIHZhbHVlPSJNb2R1bGUgU3RhdHVzIi8+DQoJCTx1aXRleHQgbmFtZT0iUEFTU0VEX1NUUklORyIgdmFsdWU9IlBhc3NlZCIvPg0KCQk8dWl0ZXh0IG5hbWU9IkZBSUxFRF9TVFJJTkciIHZhbHVlPSJGYWlsZWQ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Qk8dWl0ZXh0IG5hbWU9IkNPVVJTRV9TVEFUVVMiIHZhbHVlPSJNb2R1bGUgU3RhdHVzIi8+DQoJCTx1aXRleHQgbmFtZT0iUEFTU0VEX1NUUklORyIgdmFsdWU9IlBhc3NlZCIvPg0KCQk8dWl0ZXh0IG5hbWU9IkZBSUxFRF9TVFJJTkciIHZhbHVlPSJGYWlsZWQ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CTx1aXRleHQgbmFtZT0iQ09VUlNFX1NUQVRVUyIgdmFsdWU9Ik1vZHVsZSBTdGF0dXMiLz4NCgkJPHVpdGV4dCBuYW1lPSJQQVNTRURfU1RSSU5HIiB2YWx1ZT0iUGFzc2VkIi8+DQoJCTx1aXRleHQgbmFtZT0iRkFJTEVEX1NUUklORyIgdmFsdWU9IkZhaWxlZCIvPg0KCTwvbGFuZ3VhZ2U+DQo8L2NvbmZpZ3VyYXRpb24+DQo="/>
  <p:tag name="MMPROD_UIDATA" val="&lt;database version=&quot;10.0&quot;&gt;&lt;object type=&quot;1&quot; unique_id=&quot;10001&quot;&gt;&lt;property id=&quot;20141&quot; value=&quot;Design test 3&quot;/&gt;&lt;property id=&quot;20148&quot; value=&quot;5&quot;/&gt;&lt;property id=&quot;20184&quot; value=&quot;7&quot;/&gt;&lt;property id=&quot;20224&quot; value=&quot;C:\Users\monc0003\Desktop\New Crop\Published HTML5&quot;/&gt;&lt;property id=&quot;20250&quot; value=&quot;0&quot;/&gt;&lt;property id=&quot;20251&quot; value=&quot;0&quot;/&gt;&lt;property id=&quot;20259&quot; value=&quot;0&quot;/&gt;&lt;property id=&quot;20263&quot; value=&quot;2&quot;/&gt;&lt;property id=&quot;20264&quot; value=&quot;1&quot;/&gt;&lt;property id=&quot;20600&quot; value=&quot;0&quot;/&gt;&lt;object type=&quot;2&quot; unique_id=&quot;521276&quot;&gt;&lt;object type=&quot;3&quot; unique_id=&quot;605342&quot;&gt;&lt;property id=&quot;20148&quot; value=&quot;5&quot;/&gt;&lt;property id=&quot;20300&quot; value=&quot;Slide 1&quot;/&gt;&lt;property id=&quot;20307&quot; value=&quot;504&quot;/&gt;&lt;property id=&quot;20309&quot; value=&quot;-1&quot;/&gt;&lt;/object&gt;&lt;object type=&quot;3&quot; unique_id=&quot;626742&quot;&gt;&lt;property id=&quot;20148&quot; value=&quot;5&quot;/&gt;&lt;property id=&quot;20300&quot; value=&quot;Slide 7 - &amp;quot;How Will You Decide What New Crop to Plant?&amp;quot;&quot;/&gt;&lt;property id=&quot;20307&quot; value=&quot;516&quot;/&gt;&lt;property id=&quot;20309&quot; value=&quot;-1&quot;/&gt;&lt;/object&gt;&lt;object type=&quot;3&quot; unique_id=&quot;656239&quot;&gt;&lt;property id=&quot;20148&quot; value=&quot;5&quot;/&gt;&lt;property id=&quot;20300&quot; value=&quot;Slide 2 - &amp;quot;Growing and Marketing  a New Crop&amp;quot;&quot;/&gt;&lt;property id=&quot;20307&quot; value=&quot;579&quot;/&gt;&lt;property id=&quot;20309&quot; value=&quot;-1&quot;/&gt;&lt;/object&gt;&lt;object type=&quot;3&quot; unique_id=&quot;656297&quot;&gt;&lt;property id=&quot;20148&quot; value=&quot;5&quot;/&gt;&lt;property id=&quot;20300&quot; value=&quot;Slide 16 - &amp;quot;Buyers&amp;quot;&quot;/&gt;&lt;property id=&quot;20307&quot; value=&quot;643&quot;/&gt;&lt;property id=&quot;20309&quot; value=&quot;-1&quot;/&gt;&lt;/object&gt;&lt;object type=&quot;3&quot; unique_id=&quot;656298&quot;&gt;&lt;property id=&quot;20148&quot; value=&quot;5&quot;/&gt;&lt;property id=&quot;20300&quot; value=&quot;Slide 17 - &amp;quot;Identifying Buyers –  Organic Trade Shows&amp;quot;&quot;/&gt;&lt;property id=&quot;20307&quot; value=&quot;644&quot;/&gt;&lt;property id=&quot;20309&quot; value=&quot;-1&quot;/&gt;&lt;/object&gt;&lt;object type=&quot;3&quot; unique_id=&quot;656309&quot;&gt;&lt;property id=&quot;20148&quot; value=&quot;5&quot;/&gt;&lt;property id=&quot;20300&quot; value=&quot;Slide 3 - &amp;quot;Introduction&amp;quot;&quot;/&gt;&lt;property id=&quot;20307&quot; value=&quot;657&quot;/&gt;&lt;property id=&quot;20309&quot; value=&quot;-1&quot;/&gt;&lt;/object&gt;&lt;object type=&quot;3&quot; unique_id=&quot;656310&quot;&gt;&lt;property id=&quot;20148&quot; value=&quot;5&quot;/&gt;&lt;property id=&quot;20300&quot; value=&quot;Slide 4 - &amp;quot;Crops for Organic Rotations&amp;quot;&quot;/&gt;&lt;property id=&quot;20307&quot; value=&quot;653&quot;/&gt;&lt;property id=&quot;20309&quot; value=&quot;-1&quot;/&gt;&lt;/object&gt;&lt;object type=&quot;3&quot; unique_id=&quot;656311&quot;&gt;&lt;property id=&quot;20148&quot; value=&quot;5&quot;/&gt;&lt;property id=&quot;20300&quot; value=&quot;Slide 5 - &amp;quot;How to Identify New Crops  for Your System?&amp;quot;&quot;/&gt;&lt;property id=&quot;20307&quot; value=&quot;671&quot;/&gt;&lt;property id=&quot;20309&quot; value=&quot;-1&quot;/&gt;&lt;/object&gt;&lt;object type=&quot;3&quot; unique_id=&quot;656312&quot;&gt;&lt;property id=&quot;20148&quot; value=&quot;5&quot;/&gt;&lt;property id=&quot;20300&quot; value=&quot;Slide 6 - &amp;quot;Other Modules in Our Series &amp;quot;&quot;/&gt;&lt;property id=&quot;20307&quot; value=&quot;668&quot;/&gt;&lt;property id=&quot;20309&quot; value=&quot;-1&quot;/&gt;&lt;/object&gt;&lt;object type=&quot;3&quot; unique_id=&quot;656314&quot;&gt;&lt;property id=&quot;20148&quot; value=&quot;5&quot;/&gt;&lt;property id=&quot;20300&quot; value=&quot;Slide 9 - &amp;quot;Finding New Crops that Complement Your Rotation&amp;quot;&quot;/&gt;&lt;property id=&quot;20307&quot; value=&quot;672&quot;/&gt;&lt;property id=&quot;20309&quot; value=&quot;-1&quot;/&gt;&lt;/object&gt;&lt;object type=&quot;3&quot; unique_id=&quot;656315&quot;&gt;&lt;property id=&quot;20148&quot; value=&quot;5&quot;/&gt;&lt;property id=&quot;20300&quot; value=&quot;Slide 10&quot;/&gt;&lt;property id=&quot;20307&quot; value=&quot;673&quot;/&gt;&lt;property id=&quot;20309&quot; value=&quot;-1&quot;/&gt;&lt;/object&gt;&lt;object type=&quot;3&quot; unique_id=&quot;656316&quot;&gt;&lt;property id=&quot;20148&quot; value=&quot;5&quot;/&gt;&lt;property id=&quot;20300&quot; value=&quot;Slide 12 - &amp;quot;Consider Soil Conditions&amp;quot;&quot;/&gt;&lt;property id=&quot;20307&quot; value=&quot;674&quot;/&gt;&lt;property id=&quot;20309&quot; value=&quot;-1&quot;/&gt;&lt;/object&gt;&lt;object type=&quot;3&quot; unique_id=&quot;656317&quot;&gt;&lt;property id=&quot;20148&quot; value=&quot;5&quot;/&gt;&lt;property id=&quot;20300&quot; value=&quot;Slide 13 - &amp;quot;Take Your New Crop for “Test Run”&amp;quot;&quot;/&gt;&lt;property id=&quot;20307&quot; value=&quot;675&quot;/&gt;&lt;property id=&quot;20309&quot; value=&quot;-1&quot;/&gt;&lt;/object&gt;&lt;object type=&quot;3&quot; unique_id=&quot;656319&quot;&gt;&lt;property id=&quot;20148&quot; value=&quot;5&quot;/&gt;&lt;property id=&quot;20300&quot; value=&quot;Slide 15 - &amp;quot;Is There a Market for Your New Crop?&amp;quot;&quot;/&gt;&lt;property id=&quot;20307&quot; value=&quot;659&quot;/&gt;&lt;property id=&quot;20309&quot; value=&quot;-1&quot;/&gt;&lt;/object&gt;&lt;object type=&quot;3&quot; unique_id=&quot;656320&quot;&gt;&lt;property id=&quot;20148&quot; value=&quot;5&quot;/&gt;&lt;property id=&quot;20300&quot; value=&quot;Slide 18 - &amp;quot;What Questions Should You Ask Buyers?&amp;quot;&quot;/&gt;&lt;property id=&quot;20307&quot; value=&quot;654&quot;/&gt;&lt;property id=&quot;20309&quot; value=&quot;-1&quot;/&gt;&lt;/object&gt;&lt;object type=&quot;3&quot; unique_id=&quot;656321&quot;&gt;&lt;property id=&quot;20148&quot; value=&quot;5&quot;/&gt;&lt;property id=&quot;20300&quot; value=&quot;Slide 19 - &amp;quot;Is There a Viable Market for Your New Crop?&amp;quot;&quot;/&gt;&lt;property id=&quot;20307&quot; value=&quot;685&quot;/&gt;&lt;property id=&quot;20309&quot; value=&quot;-1&quot;/&gt;&lt;/object&gt;&lt;object type=&quot;3&quot; unique_id=&quot;656323&quot;&gt;&lt;property id=&quot;20148&quot; value=&quot;5&quot;/&gt;&lt;property id=&quot;20300&quot; value=&quot;Slide 21 - &amp;quot;Enterprise Budget&amp;quot;&quot;/&gt;&lt;property id=&quot;20307&quot; value=&quot;652&quot;/&gt;&lt;property id=&quot;20309&quot; value=&quot;-1&quot;/&gt;&lt;/object&gt;&lt;object type=&quot;3&quot; unique_id=&quot;656324&quot;&gt;&lt;property id=&quot;20148&quot; value=&quot;5&quot;/&gt;&lt;property id=&quot;20300&quot; value=&quot;Slide 22 - &amp;quot;Gross Income&amp;quot;&quot;/&gt;&lt;property id=&quot;20307&quot; value=&quot;679&quot;/&gt;&lt;property id=&quot;20309&quot; value=&quot;-1&quot;/&gt;&lt;/object&gt;&lt;object type=&quot;3&quot; unique_id=&quot;656325&quot;&gt;&lt;property id=&quot;20148&quot; value=&quot;5&quot;/&gt;&lt;property id=&quot;20300&quot; value=&quot;Slide 23 - &amp;quot;Direct Expenses&amp;quot;&quot;/&gt;&lt;property id=&quot;20307&quot; value=&quot;680&quot;/&gt;&lt;property id=&quot;20309&quot; value=&quot;-1&quot;/&gt;&lt;/object&gt;&lt;object type=&quot;3&quot; unique_id=&quot;656326&quot;&gt;&lt;property id=&quot;20148&quot; value=&quot;5&quot;/&gt;&lt;property id=&quot;20300&quot; value=&quot;Slide 24 - &amp;quot;Overhead Expenses&amp;quot;&quot;/&gt;&lt;property id=&quot;20307&quot; value=&quot;681&quot;/&gt;&lt;property id=&quot;20309&quot; value=&quot;-1&quot;/&gt;&lt;/object&gt;&lt;object type=&quot;3&quot; unique_id=&quot;656327&quot;&gt;&lt;property id=&quot;20148&quot; value=&quot;5&quot;/&gt;&lt;property id=&quot;20300&quot; value=&quot;Slide 26 - &amp;quot;Average Net Return/Acre for Select Organic Crops, Midwest Farmers, 2012-2015&amp;quot;&quot;/&gt;&lt;property id=&quot;20307&quot; value=&quot;683&quot;/&gt;&lt;property id=&quot;20309&quot; value=&quot;-1&quot;/&gt;&lt;/object&gt;&lt;object type=&quot;3&quot; unique_id=&quot;656328&quot;&gt;&lt;property id=&quot;20148&quot; value=&quot;5&quot;/&gt;&lt;property id=&quot;20300&quot; value=&quot;Slide 27 - &amp;quot;FINBIN Database&amp;quot;&quot;/&gt;&lt;property id=&quot;20307&quot; value=&quot;682&quot;/&gt;&lt;property id=&quot;20309&quot; value=&quot;-1&quot;/&gt;&lt;/object&gt;&lt;object type=&quot;3&quot; unique_id=&quot;656329&quot;&gt;&lt;property id=&quot;20148&quot; value=&quot;5&quot;/&gt;&lt;property id=&quot;20300&quot; value=&quot;Slide 29 - &amp;quot;Take a Close Look at New Costs&amp;quot;&quot;/&gt;&lt;property id=&quot;20307&quot; value=&quot;676&quot;/&gt;&lt;property id=&quot;20309&quot; value=&quot;-1&quot;/&gt;&lt;/object&gt;&lt;object type=&quot;3&quot; unique_id=&quot;656330&quot;&gt;&lt;property id=&quot;20148&quot; value=&quot;5&quot;/&gt;&lt;property id=&quot;20300&quot; value=&quot;Slide 30 - &amp;quot;Carefully Estimate Labor Expenses&amp;quot;&quot;/&gt;&lt;property id=&quot;20307&quot; value=&quot;677&quot;/&gt;&lt;property id=&quot;20309&quot; value=&quot;-1&quot;/&gt;&lt;/object&gt;&lt;object type=&quot;3&quot; unique_id=&quot;656331&quot;&gt;&lt;property id=&quot;20148&quot; value=&quot;5&quot;/&gt;&lt;property id=&quot;20300&quot; value=&quot;Slide 31 - &amp;quot;Risk Analysis&amp;quot;&quot;/&gt;&lt;property id=&quot;20307&quot; value=&quot;656&quot;/&gt;&lt;property id=&quot;20309&quot; value=&quot;-1&quot;/&gt;&lt;/object&gt;&lt;object type=&quot;3&quot; unique_id=&quot;656332&quot;&gt;&lt;property id=&quot;20148&quot; value=&quot;5&quot;/&gt;&lt;property id=&quot;20300&quot; value=&quot;Slide 32 - &amp;quot;Exploring Changes&amp;quot;&quot;/&gt;&lt;property id=&quot;20307&quot; value=&quot;686&quot;/&gt;&lt;property id=&quot;20309&quot; value=&quot;-1&quot;/&gt;&lt;/object&gt;&lt;object type=&quot;3&quot; unique_id=&quot;656333&quot;&gt;&lt;property id=&quot;20148&quot; value=&quot;5&quot;/&gt;&lt;property id=&quot;20300&quot; value=&quot;Slide 33 - &amp;quot;Questions to Ask&amp;quot;&quot;/&gt;&lt;property id=&quot;20307&quot; value=&quot;655&quot;/&gt;&lt;property id=&quot;20309&quot; value=&quot;-1&quot;/&gt;&lt;/object&gt;&lt;object type=&quot;3&quot; unique_id=&quot;656334&quot;&gt;&lt;property id=&quot;20148&quot; value=&quot;5&quot;/&gt;&lt;property id=&quot;20300&quot; value=&quot;Slide 34 - &amp;quot;Evaluating a New Crop&amp;quot;&quot;/&gt;&lt;property id=&quot;20307&quot; value=&quot;684&quot;/&gt;&lt;property id=&quot;20309&quot; value=&quot;-1&quot;/&gt;&lt;/object&gt;&lt;object type=&quot;3&quot; unique_id=&quot;656335&quot;&gt;&lt;property id=&quot;20148&quot; value=&quot;5&quot;/&gt;&lt;property id=&quot;20300&quot; value=&quot;Slide 35 - &amp;quot;Good luck with your new crop!&amp;quot;&quot;/&gt;&lt;property id=&quot;20307&quot; value=&quot;687&quot;/&gt;&lt;property id=&quot;20309&quot; value=&quot;-1&quot;/&gt;&lt;/object&gt;&lt;object type=&quot;3&quot; unique_id=&quot;656579&quot;&gt;&lt;property id=&quot;20148&quot; value=&quot;5&quot;/&gt;&lt;property id=&quot;20300&quot; value=&quot;Slide 11 - &amp;quot;Crop Adaptation Factors&amp;quot;&quot;/&gt;&lt;property id=&quot;20307&quot; value=&quot;688&quot;/&gt;&lt;property id=&quot;20309&quot; value=&quot;-1&quot;/&gt;&lt;/object&gt;&lt;object type=&quot;3&quot; unique_id=&quot;661004&quot;&gt;&lt;property id=&quot;20148&quot; value=&quot;5&quot;/&gt;&lt;property id=&quot;20300&quot; value=&quot;Slide 37 - &amp;quot;Resources&amp;quot;&quot;/&gt;&lt;property id=&quot;20307&quot; value=&quot;689&quot;/&gt;&lt;property id=&quot;20309&quot; value=&quot;-1&quot;/&gt;&lt;/object&gt;&lt;object type=&quot;3&quot; unique_id=&quot;661005&quot;&gt;&lt;property id=&quot;20148&quot; value=&quot;5&quot;/&gt;&lt;property id=&quot;20300&quot; value=&quot;Slide 38 - &amp;quot;© 2017 Regents of the University of Minnesota. All rights reserved.  The University of Minnesota is an equal oppor&quot;/&gt;&lt;property id=&quot;20307&quot; value=&quot;690&quot;/&gt;&lt;property id=&quot;20309&quot; value=&quot;-1&quot;/&gt;&lt;/object&gt;&lt;object type=&quot;3&quot; unique_id=&quot;661934&quot;&gt;&lt;property id=&quot;20148&quot; value=&quot;5&quot;/&gt;&lt;property id=&quot;20300&quot; value=&quot;Slide 25 - &amp;quot;Enterprise Budget –  Oat Example&amp;quot;&quot;/&gt;&lt;property id=&quot;20307&quot; value=&quot;697&quot;/&gt;&lt;property id=&quot;20309&quot; value=&quot;-1&quot;/&gt;&lt;/object&gt;&lt;object type=&quot;3&quot; unique_id=&quot;662079&quot;&gt;&lt;property id=&quot;20148&quot; value=&quot;5&quot;/&gt;&lt;property id=&quot;20300&quot; value=&quot;Slide 8 - &amp;quot;Growing and Marketing  a New Crop&amp;quot;&quot;/&gt;&lt;property id=&quot;20307&quot; value=&quot;698&quot;/&gt;&lt;property id=&quot;20309&quot; value=&quot;-1&quot;/&gt;&lt;/object&gt;&lt;object type=&quot;3&quot; unique_id=&quot;662080&quot;&gt;&lt;property id=&quot;20148&quot; value=&quot;5&quot;/&gt;&lt;property id=&quot;20300&quot; value=&quot;Slide 14 - &amp;quot;Growing and Marketing  a New Crop&amp;quot;&quot;/&gt;&lt;property id=&quot;20307&quot; value=&quot;699&quot;/&gt;&lt;property id=&quot;20309&quot; value=&quot;-1&quot;/&gt;&lt;/object&gt;&lt;object type=&quot;3&quot; unique_id=&quot;662081&quot;&gt;&lt;property id=&quot;20148&quot; value=&quot;5&quot;/&gt;&lt;property id=&quot;20300&quot; value=&quot;Slide 20 - &amp;quot;Growing and Marketing  a New Crop&amp;quot;&quot;/&gt;&lt;property id=&quot;20307&quot; value=&quot;700&quot;/&gt;&lt;property id=&quot;20309&quot; value=&quot;-1&quot;/&gt;&lt;/object&gt;&lt;object type=&quot;3&quot; unique_id=&quot;662082&quot;&gt;&lt;property id=&quot;20148&quot; value=&quot;5&quot;/&gt;&lt;property id=&quot;20300&quot; value=&quot;Slide 28 - &amp;quot;Growing and Marketing  a New Crop&amp;quot;&quot;/&gt;&lt;property id=&quot;20307&quot; value=&quot;701&quot;/&gt;&lt;property id=&quot;20309&quot; value=&quot;-1&quot;/&gt;&lt;/object&gt;&lt;object type=&quot;3&quot; unique_id=&quot;662083&quot;&gt;&lt;property id=&quot;20148&quot; value=&quot;5&quot;/&gt;&lt;property id=&quot;20300&quot; value=&quot;Slide 36 - &amp;quot;Growing and Marketing  a New Crop&amp;quot;&quot;/&gt;&lt;property id=&quot;20307&quot; value=&quot;702&quot;/&gt;&lt;property id=&quot;20309&quot; value=&quot;-1&quot;/&gt;&lt;/object&gt;&lt;object type=&quot;3&quot; unique_id=&quot;662217&quot;&gt;&lt;property id=&quot;20148&quot; value=&quot;5&quot;/&gt;&lt;property id=&quot;20300&quot; value=&quot;Slide 39 - &amp;quot;References&amp;quot;&quot;/&gt;&lt;property id=&quot;20307&quot; value=&quot;703&quot;/&gt;&lt;/object&gt;&lt;/object&gt;&lt;object type=&quot;8&quot; unique_id=&quot;521280&quot;&gt;&lt;/object&gt;&lt;object type=&quot;4&quot; unique_id=&quot;521998&quot;&gt;&lt;/object&gt;&lt;object type=&quot;10&quot; unique_id=&quot;521999&quot;&gt;&lt;object type=&quot;11&quot; unique_id=&quot;522000&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INFO" val="&lt;ThreeDShapeInfo&gt;&lt;uuid val=&quot;{1A8B8A3F-0685-467A-A8CF-06F146A4715C}&quot;/&gt;&lt;isInvalidForFieldText val=&quot;0&quot;/&gt;&lt;Image&gt;&lt;filename val=&quot;C:\Users\monc0003\Desktop\New Crop\Published HTML5\data\asimages\{1A8B8A3F-0685-467A-A8CF-06F146A4715C}_21.png&quot;/&gt;&lt;left val=&quot;6&quot;/&gt;&lt;top val=&quot;203&quot;/&gt;&lt;width val=&quot;704&quot;/&gt;&lt;height val=&quot;141&quot;/&gt;&lt;hasText val=&quot;1&quot;/&gt;&lt;/Image&gt;&lt;/ThreeDShape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6&quot;/&gt;&lt;lineCharCount val=&quot;6&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quot;/&gt;&lt;lineCharCount val=&quot;8&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quot;/&gt;&lt;lineCharCount val=&quot;6&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HTML_SHAPEINFO" val="&lt;SlideThumbPath val=&quot;Slide22.PNG&quot;/&gt;"/>
</p:tagLst>
</file>

<file path=ppt/tags/tag1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251091CC-5C59-46F4-8A32-A01432AAB78D}_22.png&quot;/&gt;&lt;left val=&quot;349&quot;/&gt;&lt;top val=&quot;140&quot;/&gt;&lt;width val=&quot;342&quot;/&gt;&lt;height val=&quot;195&quot;/&gt;&lt;hasText val=&quot;1&quot;/&gt;&lt;/Image&gt;&lt;/ThreeDShapeInfo&gt;"/>
  <p:tag name="PRESENTER_SHAPETEXTINFO" val="&lt;ShapeTextInfo&gt;&lt;TableIndex row=&quot;1&quot; col=&quot;1&quot;&gt;&lt;linesCount val=&quot;1&quot;/&gt;&lt;lineCharCount val=&quot;15&quot;/&gt;&lt;/TableIndex&gt;&lt;TableIndex row=&quot;1&quot; col=&quot;2&quot;&gt;&lt;linesCount val=&quot;1&quot;/&gt;&lt;lineCharCount val=&quot;5&quot;/&gt;&lt;/TableIndex&gt;&lt;TableIndex row=&quot;2&quot; col=&quot;1&quot;&gt;&lt;linesCount val=&quot;1&quot;/&gt;&lt;lineCharCount val=&quot;8&quot;/&gt;&lt;/TableIndex&gt;&lt;TableIndex row=&quot;2&quot; col=&quot;2&quot;&gt;&lt;linesCount val=&quot;1&quot;/&gt;&lt;lineCharCount val=&quot;5&quot;/&gt;&lt;/TableIndex&gt;&lt;TableIndex row=&quot;3&quot; col=&quot;1&quot;&gt;&lt;linesCount val=&quot;1&quot;/&gt;&lt;lineCharCount val=&quot;22&quot;/&gt;&lt;/TableIndex&gt;&lt;TableIndex row=&quot;3&quot; col=&quot;2&quot;&gt;&lt;linesCount val=&quot;1&quot;/&gt;&lt;lineCharCount val=&quot;7&quot;/&gt;&lt;/TableIndex&gt;&lt;TableIndex row=&quot;4&quot; col=&quot;1&quot;&gt;&lt;linesCount val=&quot;1&quot;/&gt;&lt;lineCharCount val=&quot;17&quot;/&gt;&lt;/TableIndex&gt;&lt;TableIndex row=&quot;4&quot; col=&quot;2&quot;&gt;&lt;linesCount val=&quot;1&quot;/&gt;&lt;lineCharCount val=&quot;6&quot;/&gt;&lt;/TableIndex&gt;&lt;TableIndex row=&quot;5&quot; col=&quot;1&quot;&gt;&lt;linesCount val=&quot;1&quot;/&gt;&lt;lineCharCount val=&quot;17&quot;/&gt;&lt;/TableIndex&gt;&lt;TableIndex row=&quot;5&quot; col=&quot;2&quot;&gt;&lt;linesCount val=&quot;1&quot;/&gt;&lt;lineCharCount val=&quot;7&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064810C4-6833-4D05-A3E1-DEEE112FA33F}_22.png&quot;/&gt;&lt;left val=&quot;35&quot;/&gt;&lt;top val=&quot;0&quot;/&gt;&lt;width val=&quot;648&quot;/&gt;&lt;height val=&quot;98&quot;/&gt;&lt;hasText val=&quot;1&quot;/&gt;&lt;/Image&gt;&lt;/ThreeDShapeInfo&gt;"/>
  <p:tag name="PRESENTER_SHAPETEXTINFO" val="&lt;ShapeTextInfo&gt;&lt;TableIndex row=&quot;-1&quot; col=&quot;-1&quot;&gt;&lt;linesCount val=&quot;1&quot;/&gt;&lt;lineCharCount val=&quot;12&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DAB736D4-9707-4D7A-BFF9-B0070DBDCC71}_22.png&quot;/&gt;&lt;left val=&quot;-11&quot;/&gt;&lt;top val=&quot;94&quot;/&gt;&lt;width val=&quot;345&quot;/&gt;&lt;height val=&quot;68&quot;/&gt;&lt;hasText val=&quot;1&quot;/&gt;&lt;/Image&gt;&lt;/ThreeDShapeInfo&gt;"/>
  <p:tag name="PRESENTER_SHAPETEXTINFO" val="&lt;ShapeTextInfo&gt;&lt;TableIndex row=&quot;-1&quot; col=&quot;-1&quot;&gt;&lt;linesCount val=&quot;4&quot;/&gt;&lt;lineCharCount val=&quot;20&quot;/&gt;&lt;lineCharCount val=&quot;1&quot;/&gt;&lt;lineCharCount val=&quot;1&quot;/&gt;&lt;lineCharCount val=&quot;1&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C24BDC2E-7F9C-4ABE-A1A0-3EE5061D705E}_22.png&quot;/&gt;&lt;left val=&quot;-4&quot;/&gt;&lt;top val=&quot;457&quot;/&gt;&lt;width val=&quot;364&quot;/&gt;&lt;height val=&quot;91&quot;/&gt;&lt;hasText val=&quot;1&quot;/&gt;&lt;/Image&gt;&lt;/ThreeDShapeInfo&gt;"/>
  <p:tag name="PRESENTER_SHAPETEXTINFO" val="&lt;ShapeTextInfo&gt;&lt;TableIndex row=&quot;-1&quot; col=&quot;-1&quot;&gt;&lt;linesCount val=&quot;3&quot;/&gt;&lt;lineCharCount val=&quot;32&quot;/&gt;&lt;lineCharCount val=&quot;37&quot;/&gt;&lt;lineCharCount val=&quot;35&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6BB447DA-9321-437C-8273-47EE9BCA494F}_22.png&quot;/&gt;&lt;left val=&quot;342&quot;/&gt;&lt;top val=&quot;355&quot;/&gt;&lt;width val=&quot;330&quot;/&gt;&lt;height val=&quot;51&quot;/&gt;&lt;hasText val=&quot;1&quot;/&gt;&lt;/Image&gt;&lt;/ThreeDShapeInfo&gt;"/>
  <p:tag name="PRESENTER_SHAPETEXTINFO" val="&lt;ShapeTextInfo&gt;&lt;TableIndex row=&quot;-1&quot; col=&quot;-1&quot;&gt;&lt;linesCount val=&quot;1&quot;/&gt;&lt;lineCharCount val=&quot;29&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B467F263-D00F-466B-87EC-131EA2A76AA2}_22.png&quot;/&gt;&lt;left val=&quot;357&quot;/&gt;&lt;top val=&quot;411&quot;/&gt;&lt;width val=&quot;300&quot;/&gt;&lt;height val=&quot;51&quot;/&gt;&lt;hasText val=&quot;1&quot;/&gt;&lt;/Image&gt;&lt;/ThreeDShapeInfo&gt;"/>
  <p:tag name="PRESENTER_SHAPETEXTINFO" val="&lt;ShapeTextInfo&gt;&lt;TableIndex row=&quot;-1&quot; col=&quot;-1&quot;&gt;&lt;linesCount val=&quot;1&quot;/&gt;&lt;lineCharCount val=&quot;26&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HTML_SHAPEINFO" val="&lt;SlideThumbPath val=&quot;Slide23.PNG&quot;/&gt;"/>
</p:tagLst>
</file>

<file path=ppt/tags/tag1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593D2B0C-710F-4636-A140-EEF6D8714D23}_23.png&quot;/&gt;&lt;left val=&quot;-16&quot;/&gt;&lt;top val=&quot;0&quot;/&gt;&lt;width val=&quot;374&quot;/&gt;&lt;height val=&quot;98&quot;/&gt;&lt;hasText val=&quot;1&quot;/&gt;&lt;/Image&gt;&lt;/ThreeDShapeInfo&gt;"/>
  <p:tag name="PRESENTER_SHAPETEXTINFO" val="&lt;ShapeTextInfo&gt;&lt;TableIndex row=&quot;-1&quot; col=&quot;-1&quot;&gt;&lt;linesCount val=&quot;1&quot;/&gt;&lt;lineCharCount val=&quot;15&quot;/&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E9741181-E9BA-4042-9696-D7BBDB72885C}_23.png&quot;/&gt;&lt;left val=&quot;390&quot;/&gt;&lt;top val=&quot;4&quot;/&gt;&lt;width val=&quot;327&quot;/&gt;&lt;height val=&quot;511&quot;/&gt;&lt;hasText val=&quot;1&quot;/&gt;&lt;/Image&gt;&lt;/ThreeDShapeInfo&gt;"/>
  <p:tag name="PRESENTER_SHAPETEXTINFO" val="&lt;ShapeTextInfo&gt;&lt;TableIndex row=&quot;1&quot; col=&quot;1&quot;&gt;&lt;linesCount val=&quot;1&quot;/&gt;&lt;lineCharCount val=&quot;4&quot;/&gt;&lt;/TableIndex&gt;&lt;TableIndex row=&quot;1&quot; col=&quot;2&quot;&gt;&lt;linesCount val=&quot;1&quot;/&gt;&lt;lineCharCount val=&quot;6&quot;/&gt;&lt;/TableIndex&gt;&lt;TableIndex row=&quot;2&quot; col=&quot;1&quot;&gt;&lt;linesCount val=&quot;1&quot;/&gt;&lt;lineCharCount val=&quot;10&quot;/&gt;&lt;/TableIndex&gt;&lt;TableIndex row=&quot;2&quot; col=&quot;2&quot;&gt;&lt;linesCount val=&quot;1&quot;/&gt;&lt;lineCharCount val=&quot;6&quot;/&gt;&lt;/TableIndex&gt;&lt;TableIndex row=&quot;3&quot; col=&quot;1&quot;&gt;&lt;linesCount val=&quot;1&quot;/&gt;&lt;lineCharCount val=&quot;14&quot;/&gt;&lt;/TableIndex&gt;&lt;TableIndex row=&quot;3&quot; col=&quot;2&quot;&gt;&lt;linesCount val=&quot;1&quot;/&gt;&lt;lineCharCount val=&quot;5&quot;/&gt;&lt;/TableIndex&gt;&lt;TableIndex row=&quot;4&quot; col=&quot;1&quot;&gt;&lt;linesCount val=&quot;1&quot;/&gt;&lt;lineCharCount val=&quot;7&quot;/&gt;&lt;/TableIndex&gt;&lt;TableIndex row=&quot;4&quot; col=&quot;2&quot;&gt;&lt;linesCount val=&quot;1&quot;/&gt;&lt;lineCharCount val=&quot;5&quot;/&gt;&lt;/TableIndex&gt;&lt;TableIndex row=&quot;5&quot; col=&quot;1&quot;&gt;&lt;linesCount val=&quot;1&quot;/&gt;&lt;lineCharCount val=&quot;10&quot;/&gt;&lt;/TableIndex&gt;&lt;TableIndex row=&quot;5&quot; col=&quot;2&quot;&gt;&lt;linesCount val=&quot;1&quot;/&gt;&lt;lineCharCount val=&quot;6&quot;/&gt;&lt;/TableIndex&gt;&lt;TableIndex row=&quot;6&quot; col=&quot;1&quot;&gt;&lt;linesCount val=&quot;1&quot;/&gt;&lt;lineCharCount val=&quot;7&quot;/&gt;&lt;/TableIndex&gt;&lt;TableIndex row=&quot;6&quot; col=&quot;2&quot;&gt;&lt;linesCount val=&quot;1&quot;/&gt;&lt;lineCharCount val=&quot;6&quot;/&gt;&lt;/TableIndex&gt;&lt;TableIndex row=&quot;7&quot; col=&quot;1&quot;&gt;&lt;linesCount val=&quot;1&quot;/&gt;&lt;lineCharCount val=&quot;11&quot;/&gt;&lt;/TableIndex&gt;&lt;TableIndex row=&quot;7&quot; col=&quot;2&quot;&gt;&lt;linesCount val=&quot;1&quot;/&gt;&lt;lineCharCount val=&quot;5&quot;/&gt;&lt;/TableIndex&gt;&lt;TableIndex row=&quot;8&quot; col=&quot;1&quot;&gt;&lt;linesCount val=&quot;1&quot;/&gt;&lt;lineCharCount val=&quot;11&quot;/&gt;&lt;/TableIndex&gt;&lt;TableIndex row=&quot;8&quot; col=&quot;2&quot;&gt;&lt;linesCount val=&quot;1&quot;/&gt;&lt;lineCharCount val=&quot;5&quot;/&gt;&lt;/TableIndex&gt;&lt;TableIndex row=&quot;9&quot; col=&quot;1&quot;&gt;&lt;linesCount val=&quot;1&quot;/&gt;&lt;lineCharCount val=&quot;9&quot;/&gt;&lt;/TableIndex&gt;&lt;TableIndex row=&quot;9&quot; col=&quot;2&quot;&gt;&lt;linesCount val=&quot;1&quot;/&gt;&lt;lineCharCount val=&quot;6&quot;/&gt;&lt;/TableIndex&gt;&lt;TableIndex row=&quot;10&quot; col=&quot;1&quot;&gt;&lt;linesCount val=&quot;1&quot;/&gt;&lt;lineCharCount val=&quot;16&quot;/&gt;&lt;/TableIndex&gt;&lt;TableIndex row=&quot;10&quot; col=&quot;2&quot;&gt;&lt;linesCount val=&quot;1&quot;/&gt;&lt;lineCharCount val=&quot;5&quot;/&gt;&lt;/TableIndex&gt;&lt;TableIndex row=&quot;11&quot; col=&quot;1&quot;&gt;&lt;linesCount val=&quot;1&quot;/&gt;&lt;lineCharCount val=&quot;9&quot;/&gt;&lt;/TableIndex&gt;&lt;TableIndex row=&quot;11&quot; col=&quot;2&quot;&gt;&lt;linesCount val=&quot;1&quot;/&gt;&lt;lineCharCount val=&quot;5&quot;/&gt;&lt;/TableIndex&gt;&lt;TableIndex row=&quot;12&quot; col=&quot;1&quot;&gt;&lt;linesCount val=&quot;1&quot;/&gt;&lt;lineCharCount val=&quot;20&quot;/&gt;&lt;/TableIndex&gt;&lt;TableIndex row=&quot;12&quot; col=&quot;2&quot;&gt;&lt;linesCount val=&quot;1&quot;/&gt;&lt;lineCharCount val=&quot;5&quot;/&gt;&lt;/TableIndex&gt;&lt;TableIndex row=&quot;13&quot; col=&quot;1&quot;&gt;&lt;linesCount val=&quot;1&quot;/&gt;&lt;lineCharCount val=&quot;21&quot;/&gt;&lt;/TableIndex&gt;&lt;TableIndex row=&quot;13&quot; col=&quot;2&quot;&gt;&lt;linesCount val=&quot;1&quot;/&gt;&lt;lineCharCount val=&quot;5&quot;/&gt;&lt;/TableIndex&gt;&lt;TableIndex row=&quot;14&quot; col=&quot;1&quot;&gt;&lt;linesCount val=&quot;1&quot;/&gt;&lt;lineCharCount val=&quot;18&quot;/&gt;&lt;/TableIndex&gt;&lt;TableIndex row=&quot;14&quot; col=&quot;2&quot;&gt;&lt;linesCount val=&quot;1&quot;/&gt;&lt;lineCharCount val=&quot;5&quot;/&gt;&lt;/TableIndex&gt;&lt;TableIndex row=&quot;15&quot; col=&quot;1&quot;&gt;&lt;linesCount val=&quot;1&quot;/&gt;&lt;lineCharCount val=&quot;5&quot;/&gt;&lt;/TableIndex&gt;&lt;TableIndex row=&quot;15&quot; col=&quot;2&quot;&gt;&lt;linesCount val=&quot;1&quot;/&gt;&lt;lineCharCount val=&quot;5&quot;/&gt;&lt;/TableIndex&gt;&lt;TableIndex row=&quot;16&quot; col=&quot;1&quot;&gt;&lt;linesCount val=&quot;1&quot;/&gt;&lt;lineCharCount val=&quot;26&quot;/&gt;&lt;/TableIndex&gt;&lt;TableIndex row=&quot;16&quot; col=&quot;2&quot;&gt;&lt;linesCount val=&quot;1&quot;/&gt;&lt;lineCharCount val=&quot;7&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F3543C48-4F4D-4323-BE22-7BB16B97FAA9}_23.png&quot;/&gt;&lt;left val=&quot;-11&quot;/&gt;&lt;top val=&quot;94&quot;/&gt;&lt;width val=&quot;345&quot;/&gt;&lt;height val=&quot;68&quot;/&gt;&lt;hasText val=&quot;1&quot;/&gt;&lt;/Image&gt;&lt;/ThreeDShapeInfo&gt;"/>
  <p:tag name="PRESENTER_SHAPETEXTINFO" val="&lt;ShapeTextInfo&gt;&lt;TableIndex row=&quot;-1&quot; col=&quot;-1&quot;&gt;&lt;linesCount val=&quot;4&quot;/&gt;&lt;lineCharCount val=&quot;20&quot;/&gt;&lt;lineCharCount val=&quot;1&quot;/&gt;&lt;lineCharCount val=&quot;1&quot;/&gt;&lt;lineCharCount val=&quot;1&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2F90DDE0-FBCF-4F67-BD6A-72C1E338DF32}_23.png&quot;/&gt;&lt;left val=&quot;-4&quot;/&gt;&lt;top val=&quot;457&quot;/&gt;&lt;width val=&quot;364&quot;/&gt;&lt;height val=&quot;91&quot;/&gt;&lt;hasText val=&quot;1&quot;/&gt;&lt;/Image&gt;&lt;/ThreeDShapeInfo&gt;"/>
  <p:tag name="PRESENTER_SHAPETEXTINFO" val="&lt;ShapeTextInfo&gt;&lt;TableIndex row=&quot;-1&quot; col=&quot;-1&quot;&gt;&lt;linesCount val=&quot;3&quot;/&gt;&lt;lineCharCount val=&quot;32&quot;/&gt;&lt;lineCharCount val=&quot;37&quot;/&gt;&lt;lineCharCount val=&quot;35&quot;/&gt;&lt;/TableIndex&gt;&lt;/ShapeTextInfo&gt;"/>
</p:tagLst>
</file>

<file path=ppt/tags/tag121.xml><?xml version="1.0" encoding="utf-8"?>
<p:tagLst xmlns:a="http://schemas.openxmlformats.org/drawingml/2006/main" xmlns:r="http://schemas.openxmlformats.org/officeDocument/2006/relationships" xmlns:p="http://schemas.openxmlformats.org/presentationml/2006/main">
  <p:tag name="HTML_SHAPEINFO" val="&lt;SlideThumbPath val=&quot;Slide24.PNG&quot;/&gt;"/>
</p:tagLst>
</file>

<file path=ppt/tags/tag1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49A1F28D-193F-49AC-AD5C-827C31B5CF00}_24.png&quot;/&gt;&lt;left val=&quot;-11&quot;/&gt;&lt;top val=&quot;2&quot;/&gt;&lt;width val=&quot;411&quot;/&gt;&lt;height val=&quot;93&quot;/&gt;&lt;hasText val=&quot;1&quot;/&gt;&lt;/Image&gt;&lt;/ThreeDShapeInfo&gt;"/>
  <p:tag name="PRESENTER_SHAPETEXTINFO" val="&lt;ShapeTextInfo&gt;&lt;TableIndex row=&quot;-1&quot; col=&quot;-1&quot;&gt;&lt;linesCount val=&quot;1&quot;/&gt;&lt;lineCharCount val=&quot;17&quot;/&gt;&lt;/TableIndex&gt;&lt;/ShapeText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2AA570D0-7320-4D9E-B3C0-8D95DFC2FA5F}_24.png&quot;/&gt;&lt;left val=&quot;-11&quot;/&gt;&lt;top val=&quot;94&quot;/&gt;&lt;width val=&quot;345&quot;/&gt;&lt;height val=&quot;68&quot;/&gt;&lt;hasText val=&quot;1&quot;/&gt;&lt;/Image&gt;&lt;/ThreeDShapeInfo&gt;"/>
  <p:tag name="PRESENTER_SHAPETEXTINFO" val="&lt;ShapeTextInfo&gt;&lt;TableIndex row=&quot;-1&quot; col=&quot;-1&quot;&gt;&lt;linesCount val=&quot;4&quot;/&gt;&lt;lineCharCount val=&quot;20&quot;/&gt;&lt;lineCharCount val=&quot;1&quot;/&gt;&lt;lineCharCount val=&quot;1&quot;/&gt;&lt;lineCharCount val=&quot;1&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02858A89-A363-4B1F-B19E-38C595FC5FBD}_24.png&quot;/&gt;&lt;left val=&quot;-4&quot;/&gt;&lt;top val=&quot;457&quot;/&gt;&lt;width val=&quot;364&quot;/&gt;&lt;height val=&quot;91&quot;/&gt;&lt;hasText val=&quot;1&quot;/&gt;&lt;/Image&gt;&lt;/ThreeDShapeInfo&gt;"/>
  <p:tag name="PRESENTER_SHAPETEXTINFO" val="&lt;ShapeTextInfo&gt;&lt;TableIndex row=&quot;-1&quot; col=&quot;-1&quot;&gt;&lt;linesCount val=&quot;3&quot;/&gt;&lt;lineCharCount val=&quot;32&quot;/&gt;&lt;lineCharCount val=&quot;37&quot;/&gt;&lt;lineCharCount val=&quot;35&quot;/&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EED6E724-92A0-4123-B7E5-43F49C4F2AEA}_24.png&quot;/&gt;&lt;left val=&quot;383&quot;/&gt;&lt;top val=&quot;128&quot;/&gt;&lt;width val=&quot;327&quot;/&gt;&lt;height val=&quot;324&quot;/&gt;&lt;hasText val=&quot;1&quot;/&gt;&lt;/Image&gt;&lt;/ThreeDShapeInfo&gt;"/>
  <p:tag name="PRESENTER_SHAPETEXTINFO" val="&lt;ShapeTextInfo&gt;&lt;TableIndex row=&quot;1&quot; col=&quot;1&quot;&gt;&lt;linesCount val=&quot;1&quot;/&gt;&lt;lineCharCount val=&quot;24&quot;/&gt;&lt;/TableIndex&gt;&lt;TableIndex row=&quot;1&quot; col=&quot;2&quot;&gt;&lt;linesCount val=&quot;1&quot;/&gt;&lt;lineCharCount val=&quot;6&quot;/&gt;&lt;/TableIndex&gt;&lt;TableIndex row=&quot;2&quot; col=&quot;1&quot;&gt;&lt;linesCount val=&quot;1&quot;/&gt;&lt;lineCharCount val=&quot;15&quot;/&gt;&lt;/TableIndex&gt;&lt;TableIndex row=&quot;2&quot; col=&quot;2&quot;&gt;&lt;linesCount val=&quot;1&quot;/&gt;&lt;lineCharCount val=&quot;5&quot;/&gt;&lt;/TableIndex&gt;&lt;TableIndex row=&quot;3&quot; col=&quot;1&quot;&gt;&lt;linesCount val=&quot;1&quot;/&gt;&lt;lineCharCount val=&quot;14&quot;/&gt;&lt;/TableIndex&gt;&lt;TableIndex row=&quot;3&quot; col=&quot;2&quot;&gt;&lt;linesCount val=&quot;1&quot;/&gt;&lt;lineCharCount val=&quot;5&quot;/&gt;&lt;/TableIndex&gt;&lt;TableIndex row=&quot;4&quot; col=&quot;1&quot;&gt;&lt;linesCount val=&quot;1&quot;/&gt;&lt;lineCharCount val=&quot;14&quot;/&gt;&lt;/TableIndex&gt;&lt;TableIndex row=&quot;4&quot; col=&quot;2&quot;&gt;&lt;linesCount val=&quot;1&quot;/&gt;&lt;lineCharCount val=&quot;5&quot;/&gt;&lt;/TableIndex&gt;&lt;TableIndex row=&quot;5&quot; col=&quot;1&quot;&gt;&lt;linesCount val=&quot;1&quot;/&gt;&lt;lineCharCount val=&quot;9&quot;/&gt;&lt;/TableIndex&gt;&lt;TableIndex row=&quot;5&quot; col=&quot;2&quot;&gt;&lt;linesCount val=&quot;1&quot;/&gt;&lt;lineCharCount val=&quot;5&quot;/&gt;&lt;/TableIndex&gt;&lt;TableIndex row=&quot;6&quot; col=&quot;1&quot;&gt;&lt;linesCount val=&quot;1&quot;/&gt;&lt;lineCharCount val=&quot;16&quot;/&gt;&lt;/TableIndex&gt;&lt;TableIndex row=&quot;6&quot; col=&quot;2&quot;&gt;&lt;linesCount val=&quot;1&quot;/&gt;&lt;lineCharCount val=&quot;5&quot;/&gt;&lt;/TableIndex&gt;&lt;TableIndex row=&quot;7&quot; col=&quot;1&quot;&gt;&lt;linesCount val=&quot;1&quot;/&gt;&lt;lineCharCount val=&quot;8&quot;/&gt;&lt;/TableIndex&gt;&lt;TableIndex row=&quot;7&quot; col=&quot;2&quot;&gt;&lt;linesCount val=&quot;1&quot;/&gt;&lt;lineCharCount val=&quot;6&quot;/&gt;&lt;/TableIndex&gt;&lt;TableIndex row=&quot;8&quot; col=&quot;1&quot;&gt;&lt;linesCount val=&quot;1&quot;/&gt;&lt;lineCharCount val=&quot;24&quot;/&gt;&lt;/TableIndex&gt;&lt;TableIndex row=&quot;8&quot; col=&quot;2&quot;&gt;&lt;linesCount val=&quot;1&quot;/&gt;&lt;lineCharCount val=&quot;6&quot;/&gt;&lt;/TableIndex&gt;&lt;TableIndex row=&quot;9&quot; col=&quot;1&quot;&gt;&lt;linesCount val=&quot;1&quot;/&gt;&lt;lineCharCount val=&quot;5&quot;/&gt;&lt;/TableIndex&gt;&lt;TableIndex row=&quot;9&quot; col=&quot;2&quot;&gt;&lt;linesCount val=&quot;1&quot;/&gt;&lt;lineCharCount val=&quot;5&quot;/&gt;&lt;/TableIndex&gt;&lt;TableIndex row=&quot;10&quot; col=&quot;1&quot;&gt;&lt;linesCount val=&quot;1&quot;/&gt;&lt;lineCharCount val=&quot;19&quot;/&gt;&lt;/TableIndex&gt;&lt;TableIndex row=&quot;10&quot; col=&quot;2&quot;&gt;&lt;linesCount val=&quot;1&quot;/&gt;&lt;lineCharCount val=&quot;7&quot;/&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Lst>
</file>

<file path=ppt/tags/tag1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CF07DC3E-3C69-4450-9F98-613EC15BC1DB}_25.png&quot;/&gt;&lt;left val=&quot;35&quot;/&gt;&lt;top val=&quot;21&quot;/&gt;&lt;width val=&quot;648&quot;/&gt;&lt;height val=&quot;146&quot;/&gt;&lt;hasText val=&quot;1&quot;/&gt;&lt;/Image&gt;&lt;/ThreeDShapeInfo&gt;"/>
  <p:tag name="PRESENTER_SHAPETEXTINFO" val="&lt;ShapeTextInfo&gt;&lt;TableIndex row=&quot;-1&quot; col=&quot;-1&quot;&gt;&lt;linesCount val=&quot;2&quot;/&gt;&lt;lineCharCount val=&quot;21&quot;/&gt;&lt;lineCharCount val=&quot;11&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009BEC55-BE79-42F9-BFAB-C8E30BD4A310}&quot;/&gt;&lt;isInvalidForFieldText val=&quot;0&quot;/&gt;&lt;Image&gt;&lt;filename val=&quot;C:\Users\monc0003\Desktop\New Crop\Published HTML5\data\asimages\{009BEC55-BE79-42F9-BFAB-C8E30BD4A310}_25.png&quot;/&gt;&lt;left val=&quot;6&quot;/&gt;&lt;top val=&quot;203&quot;/&gt;&lt;width val=&quot;704&quot;/&gt;&lt;height val=&quot;141&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2EB4C68F-CEC1-4BF0-BBCE-7288B6BB544A}_25.png&quot;/&gt;&lt;left val=&quot;7&quot;/&gt;&lt;top val=&quot;376&quot;/&gt;&lt;width val=&quot;686&quot;/&gt;&lt;height val=&quot;68&quot;/&gt;&lt;hasText val=&quot;1&quot;/&gt;&lt;/Image&gt;&lt;/ThreeDShapeInfo&gt;"/>
  <p:tag name="PRESENTER_SHAPETEXTINFO" val="&lt;ShapeTextInfo&gt;&lt;TableIndex row=&quot;-1&quot; col=&quot;-1&quot;&gt;&lt;linesCount val=&quot;1&quot;/&gt;&lt;lineCharCount val=&quot;59&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6&quot;/&gt;&lt;lineCharCount val=&quot;6&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quot;/&gt;&lt;lineCharCount val=&quot;8&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quot;/&gt;&lt;lineCharCount val=&quot;6&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HTML_SHAPEINFO" val="&lt;SlideThumbPath val=&quot;Slide26.PNG&quot;/&gt;"/>
</p:tagLst>
</file>

<file path=ppt/tags/tag1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04B0E84A-B7B3-4081-B8AA-E788CF1AF134}_26.png&quot;/&gt;&lt;left val=&quot;22&quot;/&gt;&lt;top val=&quot;13&quot;/&gt;&lt;width val=&quot;686&quot;/&gt;&lt;height val=&quot;181&quot;/&gt;&lt;hasText val=&quot;1&quot;/&gt;&lt;/Image&gt;&lt;/ThreeDShapeInfo&gt;"/>
  <p:tag name="PRESENTER_SHAPETEXTINFO" val="&lt;ShapeTextInfo&gt;&lt;TableIndex row=&quot;-1&quot; col=&quot;-1&quot;&gt;&lt;linesCount val=&quot;3&quot;/&gt;&lt;lineCharCount val=&quot;35&quot;/&gt;&lt;lineCharCount val=&quot;32&quot;/&gt;&lt;lineCharCount val=&quot;9&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843D3F69-8655-451D-A7B2-FFFCF3F41D85}_26.png&quot;/&gt;&lt;left val=&quot;35&quot;/&gt;&lt;top val=&quot;125&quot;/&gt;&lt;width val=&quot;648&quot;/&gt;&lt;height val=&quot;357&quot;/&gt;&lt;hasText val=&quot;1&quot;/&gt;&lt;/Image&gt;&lt;/ThreeDShapeInfo&gt;"/>
  <p:tag name="PRESENTER_SHAPETEXTINFO" val="&lt;ShapeTextInfo&gt;&lt;TableIndex row=&quot;-1&quot; col=&quot;-1&quot;&gt;&lt;linesCount val=&quot;1&quot;/&gt;&lt;lineCharCount val=&quot;1&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60E042FD-AD11-4E4B-9999-0E86F8BF8AF6}_26.png&quot;/&gt;&lt;left val=&quot;20&quot;/&gt;&lt;top val=&quot;188&quot;/&gt;&lt;width val=&quot;681&quot;/&gt;&lt;height val=&quot;247&quot;/&gt;&lt;hasText val=&quot;1&quot;/&gt;&lt;/Image&gt;&lt;/ThreeDShapeInfo&gt;"/>
  <p:tag name="PRESENTER_SHAPETEXTINFO" val="&lt;ShapeTextInfo&gt;&lt;TableIndex row=&quot;1&quot; col=&quot;1&quot;&gt;&lt;linesCount val=&quot;1&quot;/&gt;&lt;lineCharCount val=&quot;4&quot;/&gt;&lt;/TableIndex&gt;&lt;TableIndex row=&quot;1&quot; col=&quot;2&quot;&gt;&lt;linesCount val=&quot;1&quot;/&gt;&lt;lineCharCount val=&quot;7&quot;/&gt;&lt;/TableIndex&gt;&lt;TableIndex row=&quot;1&quot; col=&quot;3&quot;&gt;&lt;linesCount val=&quot;1&quot;/&gt;&lt;lineCharCount val=&quot;12&quot;/&gt;&lt;/TableIndex&gt;&lt;TableIndex row=&quot;1&quot; col=&quot;4&quot;&gt;&lt;linesCount val=&quot;1&quot;/&gt;&lt;lineCharCount val=&quot;21&quot;/&gt;&lt;/TableIndex&gt;&lt;TableIndex row=&quot;2&quot; col=&quot;1&quot;&gt;&lt;linesCount val=&quot;1&quot;/&gt;&lt;lineCharCount val=&quot;6&quot;/&gt;&lt;/TableIndex&gt;&lt;TableIndex row=&quot;2&quot; col=&quot;2&quot;&gt;&lt;linesCount val=&quot;1&quot;/&gt;&lt;lineCharCount val=&quot;2&quot;/&gt;&lt;/TableIndex&gt;&lt;TableIndex row=&quot;2&quot; col=&quot;3&quot;&gt;&lt;linesCount val=&quot;1&quot;/&gt;&lt;lineCharCount val=&quot;2&quot;/&gt;&lt;/TableIndex&gt;&lt;TableIndex row=&quot;2&quot; col=&quot;4&quot;&gt;&lt;linesCount val=&quot;1&quot;/&gt;&lt;lineCharCount val=&quot;6&quot;/&gt;&lt;/TableIndex&gt;&lt;TableIndex row=&quot;3&quot; col=&quot;1&quot;&gt;&lt;linesCount val=&quot;1&quot;/&gt;&lt;lineCharCount val=&quot;4&quot;/&gt;&lt;/TableIndex&gt;&lt;TableIndex row=&quot;3&quot; col=&quot;2&quot;&gt;&lt;linesCount val=&quot;1&quot;/&gt;&lt;lineCharCount val=&quot;2&quot;/&gt;&lt;/TableIndex&gt;&lt;TableIndex row=&quot;3&quot; col=&quot;3&quot;&gt;&lt;linesCount val=&quot;1&quot;/&gt;&lt;lineCharCount val=&quot;2&quot;/&gt;&lt;/TableIndex&gt;&lt;TableIndex row=&quot;3&quot; col=&quot;4&quot;&gt;&lt;linesCount val=&quot;1&quot;/&gt;&lt;lineCharCount val=&quot;7&quot;/&gt;&lt;/TableIndex&gt;&lt;TableIndex row=&quot;4&quot; col=&quot;1&quot;&gt;&lt;linesCount val=&quot;1&quot;/&gt;&lt;lineCharCount val=&quot;3&quot;/&gt;&lt;/TableIndex&gt;&lt;TableIndex row=&quot;4&quot; col=&quot;2&quot;&gt;&lt;linesCount val=&quot;1&quot;/&gt;&lt;lineCharCount val=&quot;1&quot;/&gt;&lt;/TableIndex&gt;&lt;TableIndex row=&quot;4&quot; col=&quot;3&quot;&gt;&lt;linesCount val=&quot;1&quot;/&gt;&lt;lineCharCount val=&quot;2&quot;/&gt;&lt;/TableIndex&gt;&lt;TableIndex row=&quot;4&quot; col=&quot;4&quot;&gt;&lt;linesCount val=&quot;1&quot;/&gt;&lt;lineCharCount val=&quot;9&quot;/&gt;&lt;/TableIndex&gt;&lt;TableIndex row=&quot;5&quot; col=&quot;1&quot;&gt;&lt;linesCount val=&quot;1&quot;/&gt;&lt;lineCharCount val=&quot;12&quot;/&gt;&lt;/TableIndex&gt;&lt;TableIndex row=&quot;5&quot; col=&quot;2&quot;&gt;&lt;linesCount val=&quot;1&quot;/&gt;&lt;lineCharCount val=&quot;2&quot;/&gt;&lt;/TableIndex&gt;&lt;TableIndex row=&quot;5&quot; col=&quot;3&quot;&gt;&lt;linesCount val=&quot;1&quot;/&gt;&lt;lineCharCount val=&quot;3&quot;/&gt;&lt;/TableIndex&gt;&lt;TableIndex row=&quot;5&quot; col=&quot;4&quot;&gt;&lt;linesCount val=&quot;1&quot;/&gt;&lt;lineCharCount val=&quot;8&quot;/&gt;&lt;/TableIndex&gt;&lt;TableIndex row=&quot;6&quot; col=&quot;1&quot;&gt;&lt;linesCount val=&quot;1&quot;/&gt;&lt;lineCharCount val=&quot;12&quot;/&gt;&lt;/TableIndex&gt;&lt;TableIndex row=&quot;6&quot; col=&quot;2&quot;&gt;&lt;linesCount val=&quot;1&quot;/&gt;&lt;lineCharCount val=&quot;3&quot;/&gt;&lt;/TableIndex&gt;&lt;TableIndex row=&quot;6&quot; col=&quot;3&quot;&gt;&lt;linesCount val=&quot;1&quot;/&gt;&lt;lineCharCount val=&quot;3&quot;/&gt;&lt;/TableIndex&gt;&lt;TableIndex row=&quot;6&quot; col=&quot;4&quot;&gt;&lt;linesCount val=&quot;1&quot;/&gt;&lt;lineCharCount val=&quot;8&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4E427E25-A016-4B42-A896-FF593156FEEA}_26.png&quot;/&gt;&lt;left val=&quot;7&quot;/&gt;&lt;top val=&quot;443&quot;/&gt;&lt;width val=&quot;702&quot;/&gt;&lt;height val=&quot;67&quot;/&gt;&lt;hasText val=&quot;1&quot;/&gt;&lt;/Image&gt;&lt;/ThreeDShapeInfo&gt;"/>
  <p:tag name="PRESENTER_SHAPETEXTINFO" val="&lt;ShapeTextInfo&gt;&lt;TableIndex row=&quot;-1&quot; col=&quot;-1&quot;&gt;&lt;linesCount val=&quot;2&quot;/&gt;&lt;lineCharCount val=&quot;79&quot;/&gt;&lt;lineCharCount val=&quot;72&quot;/&gt;&lt;/TableIndex&gt;&lt;/ShapeTextInfo&gt;"/>
</p:tagLst>
</file>

<file path=ppt/tags/tag143.xml><?xml version="1.0" encoding="utf-8"?>
<p:tagLst xmlns:a="http://schemas.openxmlformats.org/drawingml/2006/main" xmlns:r="http://schemas.openxmlformats.org/officeDocument/2006/relationships" xmlns:p="http://schemas.openxmlformats.org/presentationml/2006/main">
  <p:tag name="HTML_SHAPEINFO" val="&lt;SlideThumbPath val=&quot;Slide27.PNG&quot;/&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monc0003\AppData\Local\Temp\~Ca25DB\data\asimages\{7747CB92-E4BD-4510-B900-7DEB403371AE}_27.png&quot;/&gt;&lt;left val=&quot;35&quot;/&gt;&lt;top val=&quot;21&quot;/&gt;&lt;width val=&quot;648&quot;/&gt;&lt;height val=&quot;98&quot;/&gt;&lt;hasText val=&quot;1&quot;/&gt;&lt;/Image&gt;&lt;/ThreeDShape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6&quot;/&gt;&lt;lineCharCount val=&quot;18&quot;/&gt;&lt;lineCharCount val=&quot;7&quot;/&gt;&lt;lineCharCount val=&quot;14&quot;/&gt;&lt;lineCharCount val=&quot;12&quot;/&gt;&lt;lineCharCount val=&quot;1&quot;/&gt;&lt;lineCharCount val=&quot;15&quot;/&gt;&lt;/TableIndex&gt;&lt;/ShapeTextInfo&gt;"/>
  <p:tag name="HTML_SHAPEINFO" val="&lt;ThreeDShapeInfo&gt;&lt;uuid val=&quot;&quot;/&gt;&lt;isInvalidForFieldText val=&quot;0&quot;/&gt;&lt;Image&gt;&lt;filename val=&quot;C:\Users\monc0003\AppData\Local\Temp\~Ca25DB\data\asimages\{237B0471-89D2-44BC-8F7B-BD9E708F3DB6}_27.png&quot;/&gt;&lt;left val=&quot;23&quot;/&gt;&lt;top val=&quot;125&quot;/&gt;&lt;width val=&quot;660&quot;/&gt;&lt;height val=&quot;357&quot;/&gt;&lt;hasText val=&quot;1&quot;/&gt;&lt;/Image&gt;&lt;/ThreeDShapeInfo&gt;"/>
</p:tagLst>
</file>

<file path=ppt/tags/tag146.xml><?xml version="1.0" encoding="utf-8"?>
<p:tagLst xmlns:a="http://schemas.openxmlformats.org/drawingml/2006/main" xmlns:r="http://schemas.openxmlformats.org/officeDocument/2006/relationships" xmlns:p="http://schemas.openxmlformats.org/presentationml/2006/main">
  <p:tag name="HTML_SHAPEINFO" val="&lt;SlideThumbPath val=&quot;Slide28.PNG&quot;/&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10&quot;/&gt;&lt;/TableIndex&gt;&lt;/ShapeTextInfo&gt;"/>
  <p:tag name="HTML_SHAPEINFO" val="&lt;ThreeDShapeInfo&gt;&lt;uuid val=&quot;&quot;/&gt;&lt;isInvalidForFieldText val=&quot;0&quot;/&gt;&lt;Image&gt;&lt;filename val=&quot;C:\Users\monc0003\AppData\Local\Temp\~Ca25DB\data\asimages\{87393C0B-5B44-4E58-BDC6-2840E8D57BDA}_28.png&quot;/&gt;&lt;left val=&quot;53&quot;/&gt;&lt;top val=&quot;-5&quot;/&gt;&lt;width val=&quot;612&quot;/&gt;&lt;height val=&quot;146&quot;/&gt;&lt;hasText val=&quot;1&quot;/&gt;&lt;/Image&gt;&lt;/ThreeDShape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3&quot;/&gt;&lt;lineCharCount val=&quot;9&quot;/&gt;&lt;lineCharCount val=&quot;8&quot;/&gt;&lt;lineCharCount val=&quot;8&quot;/&gt;&lt;lineCharCount val=&quot;11&quot;/&gt;&lt;lineCharCount val=&quot;8&quot;/&gt;&lt;lineCharCount val=&quot;16&quot;/&gt;&lt;lineCharCount val=&quot;9&quot;/&gt;&lt;/TableIndex&gt;&lt;/ShapeTextInfo&gt;"/>
  <p:tag name="HTML_SHAPEINFO" val="&lt;ThreeDShapeInfo&gt;&lt;uuid val=&quot;&quot;/&gt;&lt;isInvalidForFieldText val=&quot;0&quot;/&gt;&lt;Image&gt;&lt;filename val=&quot;C:\Users\monc0003\AppData\Local\Temp\~Ca25DB\data\asimages\{3E76A3AE-FE58-4AF1-80C2-EC66583E9FF8}_28.png&quot;/&gt;&lt;left val=&quot;70&quot;/&gt;&lt;top val=&quot;127&quot;/&gt;&lt;width val=&quot;309&quot;/&gt;&lt;height val=&quot;367&quot;/&gt;&lt;hasText val=&quot;1&quot;/&gt;&lt;/Image&gt;&lt;/ThreeDShapeInfo&gt;"/>
</p:tagLst>
</file>

<file path=ppt/tags/tag149.xml><?xml version="1.0" encoding="utf-8"?>
<p:tagLst xmlns:a="http://schemas.openxmlformats.org/drawingml/2006/main" xmlns:r="http://schemas.openxmlformats.org/officeDocument/2006/relationships" xmlns:p="http://schemas.openxmlformats.org/presentationml/2006/main">
  <p:tag name="HTML_SHAPEINFO" val="&lt;SlideThumbPath val=&quot;Slide29.PNG&quot;/&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C:\Users\monc0003\AppData\Local\Temp\~Ca25DB\data\asimages\{59F42206-2A77-4488-BA7E-FE6180CC8967}_29.png&quot;/&gt;&lt;left val=&quot;35&quot;/&gt;&lt;top val=&quot;0&quot;/&gt;&lt;width val=&quot;648&quot;/&gt;&lt;height val=&quot;93&quot;/&gt;&lt;hasText val=&quot;1&quot;/&gt;&lt;/Image&gt;&lt;/ThreeDShapeInfo&gt;"/>
</p:tagLst>
</file>

<file path=ppt/tags/tag1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9&quot;/&gt;&lt;lineCharCount val=&quot;29&quot;/&gt;&lt;lineCharCount val=&quot;38&quot;/&gt;&lt;lineCharCount val=&quot;28&quot;/&gt;&lt;lineCharCount val=&quot;37&quot;/&gt;&lt;/TableIndex&gt;&lt;/ShapeTextInfo&gt;"/>
  <p:tag name="HTML_SHAPEINFO" val="&lt;ThreeDShapeInfo&gt;&lt;uuid val=&quot;&quot;/&gt;&lt;isInvalidForFieldText val=&quot;0&quot;/&gt;&lt;Image&gt;&lt;filename val=&quot;C:\Users\monc0003\AppData\Local\Temp\~Ca25DB\data\asimages\{55F98F78-6104-4F36-AC98-38CBAF8138BC}_29.png&quot;/&gt;&lt;left val=&quot;24&quot;/&gt;&lt;top val=&quot;100&quot;/&gt;&lt;width val=&quot;672&quot;/&gt;&lt;height val=&quot;363&quot;/&gt;&lt;hasText val=&quot;1&quot;/&gt;&lt;/Image&gt;&lt;/ThreeDShapeInfo&gt;"/>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8&quot;/&gt;&lt;lineCharCount val=&quot;86&quot;/&gt;&lt;/TableIndex&gt;&lt;/ShapeTextInfo&gt;"/>
  <p:tag name="HTML_SHAPEINFO" val="&lt;ThreeDShapeInfo&gt;&lt;uuid val=&quot;&quot;/&gt;&lt;isInvalidForFieldText val=&quot;0&quot;/&gt;&lt;Image&gt;&lt;filename val=&quot;C:\Users\monc0003\AppData\Local\Temp\~Ca25DB\data\asimages\{7897F67E-D372-4451-8E6A-64348F59D12D}_29.png&quot;/&gt;&lt;left val=&quot;15&quot;/&gt;&lt;top val=&quot;452&quot;/&gt;&lt;width val=&quot;668&quot;/&gt;&lt;height val=&quot;60&quot;/&gt;&lt;hasText val=&quot;1&quot;/&gt;&lt;/Image&gt;&lt;/ThreeDShapeInfo&gt;"/>
</p:tagLst>
</file>

<file path=ppt/tags/tag153.xml><?xml version="1.0" encoding="utf-8"?>
<p:tagLst xmlns:a="http://schemas.openxmlformats.org/drawingml/2006/main" xmlns:r="http://schemas.openxmlformats.org/officeDocument/2006/relationships" xmlns:p="http://schemas.openxmlformats.org/presentationml/2006/main">
  <p:tag name="HTML_SHAPEINFO" val="&lt;SlideThumbPath val=&quot;Slide30.PNG&quot;/&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quot;/&gt;&lt;isInvalidForFieldText val=&quot;0&quot;/&gt;&lt;Image&gt;&lt;filename val=&quot;C:\Users\monc0003\AppData\Local\Temp\~Ca25DB\data\asimages\{C195EF8E-BDE4-4CB9-B0CC-87C799C457F8}_30.png&quot;/&gt;&lt;left val=&quot;23&quot;/&gt;&lt;top val=&quot;0&quot;/&gt;&lt;width val=&quot;673&quot;/&gt;&lt;height val=&quot;94&quot;/&gt;&lt;hasText val=&quot;1&quot;/&gt;&lt;/Image&gt;&lt;/ThreeDShape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7&quot;/&gt;&lt;lineCharCount val=&quot;25&quot;/&gt;&lt;lineCharCount val=&quot;38&quot;/&gt;&lt;lineCharCount val=&quot;35&quot;/&gt;&lt;/TableIndex&gt;&lt;/ShapeTextInfo&gt;"/>
  <p:tag name="HTML_SHAPEINFO" val="&lt;ThreeDShapeInfo&gt;&lt;uuid val=&quot;&quot;/&gt;&lt;isInvalidForFieldText val=&quot;0&quot;/&gt;&lt;Image&gt;&lt;filename val=&quot;C:\Users\monc0003\AppData\Local\Temp\~Ca25DB\data\asimages\{2C8F105B-5E0F-4155-A0FD-2A66D7600E15}_30.png&quot;/&gt;&lt;left val=&quot;25&quot;/&gt;&lt;top val=&quot;92&quot;/&gt;&lt;width val=&quot;659&quot;/&gt;&lt;height val=&quot;363&quot;/&gt;&lt;hasText val=&quot;1&quot;/&gt;&lt;/Image&gt;&lt;/ThreeDShapeInfo&gt;"/>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8&quot;/&gt;&lt;lineCharCount val=&quot;86&quot;/&gt;&lt;/TableIndex&gt;&lt;/ShapeTextInfo&gt;"/>
  <p:tag name="HTML_SHAPEINFO" val="&lt;ThreeDShapeInfo&gt;&lt;uuid val=&quot;&quot;/&gt;&lt;isInvalidForFieldText val=&quot;0&quot;/&gt;&lt;Image&gt;&lt;filename val=&quot;C:\Users\monc0003\AppData\Local\Temp\~Ca25DB\data\asimages\{7897F67E-D372-4451-8E6A-64348F59D12D}_29.png&quot;/&gt;&lt;left val=&quot;15&quot;/&gt;&lt;top val=&quot;452&quot;/&gt;&lt;width val=&quot;668&quot;/&gt;&lt;height val=&quot;60&quot;/&gt;&lt;hasText val=&quot;1&quot;/&gt;&lt;/Image&gt;&lt;/ThreeDShapeInfo&gt;"/>
</p:tagLst>
</file>

<file path=ppt/tags/tag157.xml><?xml version="1.0" encoding="utf-8"?>
<p:tagLst xmlns:a="http://schemas.openxmlformats.org/drawingml/2006/main" xmlns:r="http://schemas.openxmlformats.org/officeDocument/2006/relationships" xmlns:p="http://schemas.openxmlformats.org/presentationml/2006/main">
  <p:tag name="HTML_SHAPEINFO" val="&lt;SlideThumbPath val=&quot;Slide31.PNG&quot;/&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onc0003\AppData\Local\Temp\~Ca25DB\data\asimages\{FAEEC4DF-90A0-4CDF-B150-446823DB11D4}_31.png&quot;/&gt;&lt;left val=&quot;35&quot;/&gt;&lt;top val=&quot;21&quot;/&gt;&lt;width val=&quot;648&quot;/&gt;&lt;height val=&quot;98&quot;/&gt;&lt;hasText val=&quot;1&quot;/&gt;&lt;/Image&gt;&lt;/ThreeDShape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44&quot;/&gt;&lt;lineCharCount val=&quot;23&quot;/&gt;&lt;lineCharCount val=&quot;15&quot;/&gt;&lt;lineCharCount val=&quot;12&quot;/&gt;&lt;lineCharCount val=&quot;5&quot;/&gt;&lt;/TableIndex&gt;&lt;/ShapeTextInfo&gt;"/>
  <p:tag name="HTML_SHAPEINFO" val="&lt;ThreeDShapeInfo&gt;&lt;uuid val=&quot;&quot;/&gt;&lt;isInvalidForFieldText val=&quot;0&quot;/&gt;&lt;Image&gt;&lt;filename val=&quot;C:\Users\monc0003\AppData\Local\Temp\~Ca25DB\data\asimages\{AC563BD2-1900-4D9B-A9B3-71C13A0C4BF9}_31.png&quot;/&gt;&lt;left val=&quot;23&quot;/&gt;&lt;top val=&quot;141&quot;/&gt;&lt;width val=&quot;660&quot;/&gt;&lt;height val=&quot;363&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Lst>
</file>

<file path=ppt/tags/tag1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ADB86D35-7FF6-4181-A61D-3262D8A07AC4}_32.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7&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01D02279-BDBA-43F2-B22B-65A3C65E642A}_32.png&quot;/&gt;&lt;left val=&quot;35&quot;/&gt;&lt;top val=&quot;119&quot;/&gt;&lt;width val=&quot;648&quot;/&gt;&lt;height val=&quot;363&quot;/&gt;&lt;hasText val=&quot;1&quot;/&gt;&lt;/Image&gt;&lt;/ThreeDShapeInfo&gt;"/>
  <p:tag name="PRESENTER_SHAPETEXTINFO" val="&lt;ShapeTextInfo&gt;&lt;TableIndex row=&quot;-1&quot; col=&quot;-1&quot;&gt;&lt;linesCount val=&quot;2&quot;/&gt;&lt;lineCharCount val=&quot;39&quot;/&gt;&lt;lineCharCount val=&quot;36&quot;/&gt;&lt;/TableIndex&gt;&lt;/ShapeTextInfo&gt;"/>
</p:tagLst>
</file>

<file path=ppt/tags/tag1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5EAC2733-40DB-4A4F-BCEF-FE1111D94489}_32.png&quot;/&gt;&lt;left val=&quot;2&quot;/&gt;&lt;top val=&quot;253&quot;/&gt;&lt;width val=&quot;715&quot;/&gt;&lt;height val=&quot;206&quot;/&gt;&lt;hasText val=&quot;1&quot;/&gt;&lt;/Image&gt;&lt;/ThreeDShapeInfo&gt;"/>
  <p:tag name="PRESENTER_SHAPETEXTINFO" val="&lt;ShapeTextInfo&gt;&lt;TableIndex row=&quot;1&quot; col=&quot;1&quot;&gt;&lt;linesCount val=&quot;1&quot;/&gt;&lt;lineCharCount val=&quot;11&quot;/&gt;&lt;/TableIndex&gt;&lt;TableIndex row=&quot;1&quot; col=&quot;2&quot;&gt;&lt;linesCount val=&quot;1&quot;/&gt;&lt;lineCharCount val=&quot;14&quot;/&gt;&lt;/TableIndex&gt;&lt;TableIndex row=&quot;1&quot; col=&quot;3&quot;&gt;&lt;linesCount val=&quot;1&quot;/&gt;&lt;lineCharCount val=&quot;6&quot;/&gt;&lt;/TableIndex&gt;&lt;TableIndex row=&quot;1&quot; col=&quot;4&quot;&gt;&lt;linesCount val=&quot;1&quot;/&gt;&lt;lineCharCount val=&quot;15&quot;/&gt;&lt;/TableIndex&gt;&lt;TableIndex row=&quot;2&quot; col=&quot;1&quot;&gt;&lt;linesCount val=&quot;1&quot;/&gt;&lt;lineCharCount val=&quot;4&quot;/&gt;&lt;/TableIndex&gt;&lt;TableIndex row=&quot;2&quot; col=&quot;2&quot;&gt;&lt;linesCount val=&quot;1&quot;/&gt;&lt;lineCharCount val=&quot;12&quot;/&gt;&lt;/TableIndex&gt;&lt;TableIndex row=&quot;2&quot; col=&quot;3&quot;&gt;&lt;linesCount val=&quot;1&quot;/&gt;&lt;lineCharCount val=&quot;19&quot;/&gt;&lt;/TableIndex&gt;&lt;TableIndex row=&quot;2&quot; col=&quot;4&quot;&gt;&lt;linesCount val=&quot;1&quot;/&gt;&lt;lineCharCount val=&quot;5&quot;/&gt;&lt;/TableIndex&gt;&lt;TableIndex row=&quot;3&quot; col=&quot;1&quot;&gt;&lt;linesCount val=&quot;1&quot;/&gt;&lt;lineCharCount val=&quot;9&quot;/&gt;&lt;/TableIndex&gt;&lt;TableIndex row=&quot;3&quot; col=&quot;2&quot;&gt;&lt;linesCount val=&quot;1&quot;/&gt;&lt;lineCharCount val=&quot;12&quot;/&gt;&lt;/TableIndex&gt;&lt;TableIndex row=&quot;3&quot; col=&quot;3&quot;&gt;&lt;linesCount val=&quot;1&quot;/&gt;&lt;lineCharCount val=&quot;19&quot;/&gt;&lt;/TableIndex&gt;&lt;TableIndex row=&quot;3&quot; col=&quot;4&quot;&gt;&lt;linesCount val=&quot;1&quot;/&gt;&lt;lineCharCount val=&quot;5&quot;/&gt;&lt;/TableIndex&gt;&lt;TableIndex row=&quot;4&quot; col=&quot;1&quot;&gt;&lt;linesCount val=&quot;1&quot;/&gt;&lt;lineCharCount val=&quot;5&quot;/&gt;&lt;/TableIndex&gt;&lt;TableIndex row=&quot;4&quot; col=&quot;2&quot;&gt;&lt;linesCount val=&quot;1&quot;/&gt;&lt;lineCharCount val=&quot;12&quot;/&gt;&lt;/TableIndex&gt;&lt;TableIndex row=&quot;4&quot; col=&quot;3&quot;&gt;&lt;linesCount val=&quot;1&quot;/&gt;&lt;lineCharCount val=&quot;11&quot;/&gt;&lt;/TableIndex&gt;&lt;TableIndex row=&quot;4&quot; col=&quot;4&quot;&gt;&lt;linesCount val=&quot;1&quot;/&gt;&lt;lineCharCount val=&quot;7&quot;/&gt;&lt;/TableIndex&gt;&lt;TableIndex row=&quot;5&quot; col=&quot;1&quot;&gt;&lt;linesCount val=&quot;1&quot;/&gt;&lt;lineCharCount val=&quot;12&quot;/&gt;&lt;/TableIndex&gt;&lt;TableIndex row=&quot;5&quot; col=&quot;2&quot;&gt;&lt;linesCount val=&quot;1&quot;/&gt;&lt;lineCharCount val=&quot;12&quot;/&gt;&lt;/TableIndex&gt;&lt;TableIndex row=&quot;5&quot; col=&quot;3&quot;&gt;&lt;linesCount val=&quot;1&quot;/&gt;&lt;lineCharCount val=&quot;9&quot;/&gt;&lt;/TableIndex&gt;&lt;TableIndex row=&quot;5&quot; col=&quot;4&quot;&gt;&lt;linesCount val=&quot;1&quot;/&gt;&lt;lineCharCount val=&quot;7&quot;/&gt;&lt;/TableIndex&gt;&lt;/ShapeTextInfo&gt;"/>
</p:tagLst>
</file>

<file path=ppt/tags/tag164.xml><?xml version="1.0" encoding="utf-8"?>
<p:tagLst xmlns:a="http://schemas.openxmlformats.org/drawingml/2006/main" xmlns:r="http://schemas.openxmlformats.org/officeDocument/2006/relationships" xmlns:p="http://schemas.openxmlformats.org/presentationml/2006/main">
  <p:tag name="HTML_SHAPEINFO" val="&lt;SlideThumbPath val=&quot;Slide33.PNG&quot;/&gt;"/>
</p:tagLst>
</file>

<file path=ppt/tags/tag1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C962B67D-F1DB-48A7-9569-ABD4C96DEFB8}_33.png&quot;/&gt;&lt;left val=&quot;35&quot;/&gt;&lt;top val=&quot;77&quot;/&gt;&lt;width val=&quot;648&quot;/&gt;&lt;height val=&quot;98&quot;/&gt;&lt;hasText val=&quot;1&quot;/&gt;&lt;/Image&gt;&lt;/ThreeDShapeInfo&gt;"/>
  <p:tag name="PRESENTER_SHAPETEXTINFO" val="&lt;ShapeTextInfo&gt;&lt;TableIndex row=&quot;-1&quot; col=&quot;-1&quot;&gt;&lt;linesCount val=&quot;1&quot;/&gt;&lt;lineCharCount val=&quot;16&quot;/&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6F87B361-B91D-441C-BBD3-9366FFF6C5F5}_33.png&quot;/&gt;&lt;left val=&quot;24&quot;/&gt;&lt;top val=&quot;182&quot;/&gt;&lt;width val=&quot;659&quot;/&gt;&lt;height val=&quot;245&quot;/&gt;&lt;hasText val=&quot;1&quot;/&gt;&lt;/Image&gt;&lt;/ThreeDShapeInfo&gt;"/>
  <p:tag name="PRESENTER_SHAPETEXTINFO" val="&lt;ShapeTextInfo&gt;&lt;TableIndex row=&quot;-1&quot; col=&quot;-1&quot;&gt;&lt;linesCount val=&quot;5&quot;/&gt;&lt;lineCharCount val=&quot;40&quot;/&gt;&lt;lineCharCount val=&quot;32&quot;/&gt;&lt;lineCharCount val=&quot;35&quot;/&gt;&lt;lineCharCount val=&quot;34&quot;/&gt;&lt;lineCharCount val=&quot;26&quot;/&gt;&lt;/TableIndex&gt;&lt;/ShapeTextInfo&gt;"/>
</p:tagLst>
</file>

<file path=ppt/tags/tag167.xml><?xml version="1.0" encoding="utf-8"?>
<p:tagLst xmlns:a="http://schemas.openxmlformats.org/drawingml/2006/main" xmlns:r="http://schemas.openxmlformats.org/officeDocument/2006/relationships" xmlns:p="http://schemas.openxmlformats.org/presentationml/2006/main">
  <p:tag name="HTML_SHAPEINFO" val="&lt;SlideThumbPath val=&quot;Slide34.PNG&quot;/&gt;"/>
</p:tagLst>
</file>

<file path=ppt/tags/tag1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FD7E5A6C-05E4-45E1-8AF7-2A6DAE154D8E}_34.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1&quot;/&gt;&lt;/TableIndex&gt;&lt;/ShapeTextInfo&gt;"/>
</p:tagLst>
</file>

<file path=ppt/tags/tag1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AD397A71-0A7E-4454-A7F0-5C07E2597CBA}_34.png&quot;/&gt;&lt;left val=&quot;24&quot;/&gt;&lt;top val=&quot;119&quot;/&gt;&lt;width val=&quot;668&quot;/&gt;&lt;height val=&quot;363&quot;/&gt;&lt;hasText val=&quot;1&quot;/&gt;&lt;/Image&gt;&lt;/ThreeDShapeInfo&gt;"/>
  <p:tag name="PRESENTER_SHAPETEXTINFO" val="&lt;ShapeTextInfo&gt;&lt;TableIndex row=&quot;-1&quot; col=&quot;-1&quot;&gt;&lt;linesCount val=&quot;8&quot;/&gt;&lt;lineCharCount val=&quot;41&quot;/&gt;&lt;lineCharCount val=&quot;10&quot;/&gt;&lt;lineCharCount val=&quot;39&quot;/&gt;&lt;lineCharCount val=&quot;6&quot;/&gt;&lt;lineCharCount val=&quot;43&quot;/&gt;&lt;lineCharCount val=&quot;42&quot;/&gt;&lt;lineCharCount val=&quot;39&quot;/&gt;&lt;lineCharCount val=&quot;11&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HTML_SHAPEINFO" val="&lt;SlideThumbPath val=&quot;Slide35.PNG&quot;/&gt;"/>
</p:tagLst>
</file>

<file path=ppt/tags/tag1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95C6E045-1F3D-4933-842C-5DA98087C06B}_35.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9&quot;/&gt;&lt;/TableIndex&gt;&lt;/ShapeTextInfo&gt;"/>
</p:tagLst>
</file>

<file path=ppt/tags/tag172.xml><?xml version="1.0" encoding="utf-8"?>
<p:tagLst xmlns:a="http://schemas.openxmlformats.org/drawingml/2006/main" xmlns:r="http://schemas.openxmlformats.org/officeDocument/2006/relationships" xmlns:p="http://schemas.openxmlformats.org/presentationml/2006/main">
  <p:tag name="HTML_SHAPEINFO" val="&lt;SlideThumbPath val=&quot;Slide36.PNG&quot;/&gt;"/>
</p:tagLst>
</file>

<file path=ppt/tags/tag1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A91782D2-18A6-4E80-AF01-E4F6D3EC6380}_36.png&quot;/&gt;&lt;left val=&quot;53&quot;/&gt;&lt;top val=&quot;-5&quot;/&gt;&lt;width val=&quot;612&quot;/&gt;&lt;height val=&quot;146&quot;/&gt;&lt;hasText val=&quot;1&quot;/&gt;&lt;/Image&gt;&lt;/ThreeDShapeInfo&gt;"/>
  <p:tag name="PRESENTER_SHAPETEXTINFO" val="&lt;ShapeTextInfo&gt;&lt;TableIndex row=&quot;-1&quot; col=&quot;-1&quot;&gt;&lt;linesCount val=&quot;2&quot;/&gt;&lt;lineCharCount val=&quot;23&quot;/&gt;&lt;lineCharCount val=&quot;10&quot;/&gt;&lt;/TableIndex&gt;&lt;/ShapeTextInfo&gt;"/>
</p:tagLst>
</file>

<file path=ppt/tags/tag1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471FDAB6-2962-4BA7-9B07-E6042C409A83}_36.png&quot;/&gt;&lt;left val=&quot;70&quot;/&gt;&lt;top val=&quot;127&quot;/&gt;&lt;width val=&quot;309&quot;/&gt;&lt;height val=&quot;367&quot;/&gt;&lt;hasText val=&quot;1&quot;/&gt;&lt;/Image&gt;&lt;/ThreeDShapeInfo&gt;"/>
  <p:tag name="PRESENTER_SHAPETEXTINFO" val="&lt;ShapeTextInfo&gt;&lt;TableIndex row=&quot;-1&quot; col=&quot;-1&quot;&gt;&lt;linesCount val=&quot;8&quot;/&gt;&lt;lineCharCount val=&quot;13&quot;/&gt;&lt;lineCharCount val=&quot;9&quot;/&gt;&lt;lineCharCount val=&quot;8&quot;/&gt;&lt;lineCharCount val=&quot;8&quot;/&gt;&lt;lineCharCount val=&quot;11&quot;/&gt;&lt;lineCharCount val=&quot;8&quot;/&gt;&lt;lineCharCount val=&quot;16&quot;/&gt;&lt;lineCharCount val=&quot;9&quot;/&gt;&lt;/TableIndex&gt;&lt;/ShapeTextInfo&gt;"/>
</p:tagLst>
</file>

<file path=ppt/tags/tag175.xml><?xml version="1.0" encoding="utf-8"?>
<p:tagLst xmlns:a="http://schemas.openxmlformats.org/drawingml/2006/main" xmlns:r="http://schemas.openxmlformats.org/officeDocument/2006/relationships" xmlns:p="http://schemas.openxmlformats.org/presentationml/2006/main">
  <p:tag name="HTML_SHAPEINFO" val="&lt;SlideThumbPath val=&quot;Slide37.PNG&quot;/&gt;"/>
</p:tagLst>
</file>

<file path=ppt/tags/tag1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8E81B96B-CC60-487E-81A7-75990DE6B40C}_37.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9&quot;/&gt;&lt;/TableIndex&gt;&lt;/ShapeTextInfo&gt;"/>
</p:tagLst>
</file>

<file path=ppt/tags/tag1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647D1BDF-055D-4CD0-9B7B-A3E5D671B79C}_37.png&quot;/&gt;&lt;left val=&quot;28&quot;/&gt;&lt;top val=&quot;115&quot;/&gt;&lt;width val=&quot;665&quot;/&gt;&lt;height val=&quot;367&quot;/&gt;&lt;hasText val=&quot;1&quot;/&gt;&lt;/Image&gt;&lt;/ThreeDShapeInfo&gt;"/>
  <p:tag name="PRESENTER_SHAPETEXTINFO" val="&lt;ShapeTextInfo&gt;&lt;TableIndex row=&quot;-1&quot; col=&quot;-1&quot;&gt;&lt;linesCount val=&quot;13&quot;/&gt;&lt;lineCharCount val=&quot;43&quot;/&gt;&lt;lineCharCount val=&quot;53&quot;/&gt;&lt;lineCharCount val=&quot;9&quot;/&gt;&lt;lineCharCount val=&quot;43&quot;/&gt;&lt;lineCharCount val=&quot;52&quot;/&gt;&lt;lineCharCount val=&quot;21&quot;/&gt;&lt;lineCharCount val=&quot;13&quot;/&gt;&lt;lineCharCount val=&quot;53&quot;/&gt;&lt;lineCharCount val=&quot;13&quot;/&gt;&lt;lineCharCount val=&quot;52&quot;/&gt;&lt;lineCharCount val=&quot;45&quot;/&gt;&lt;lineCharCount val=&quot;38&quot;/&gt;&lt;lineCharCount val=&quot;54&quot;/&gt;&lt;/TableIndex&gt;&lt;/ShapeTextInfo&gt;"/>
</p:tagLst>
</file>

<file path=ppt/tags/tag178.xml><?xml version="1.0" encoding="utf-8"?>
<p:tagLst xmlns:a="http://schemas.openxmlformats.org/drawingml/2006/main" xmlns:r="http://schemas.openxmlformats.org/officeDocument/2006/relationships" xmlns:p="http://schemas.openxmlformats.org/presentationml/2006/main">
  <p:tag name="HTML_SHAPEINFO" val="&lt;SlideThumbPath val=&quot;Slide38.PNG&quot;/&gt;"/>
</p:tagLst>
</file>

<file path=ppt/tags/tag1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FCC\data\asimages\{B8F14A5D-628A-4F9E-B4CE-36AAF68627CB}_24.png&quot;/&gt;&lt;left val=&quot;451&quot;/&gt;&lt;top val=&quot;153&quot;/&gt;&lt;width val=&quot;254&quot;/&gt;&lt;height val=&quot;181&quot;/&gt;&lt;hasText val=&quot;1&quot;/&gt;&lt;/Image&gt;&lt;/ThreeDShapeInfo&gt;"/>
  <p:tag name="PRESENTER_SHAPETEXTINFO" val="&lt;ShapeTextInfo&gt;&lt;TableIndex row=&quot;-1&quot; col=&quot;-1&quot;&gt;&lt;linesCount val=&quot;4&quot;/&gt;&lt;lineCharCount val=&quot;36&quot;/&gt;&lt;lineCharCount val=&quot;33&quot;/&gt;&lt;lineCharCount val=&quot;40&quot;/&gt;&lt;lineCharCount val=&quot;34&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FCC\data\asimages\{7E056004-4775-4BB2-9F2D-6011783D7B32}_22.png&quot;/&gt;&lt;left val=&quot;24&quot;/&gt;&lt;top val=&quot;119&quot;/&gt;&lt;width val=&quot;676&quot;/&gt;&lt;height val=&quot;363&quot;/&gt;&lt;hasText val=&quot;1&quot;/&gt;&lt;/Image&gt;&lt;/ThreeDShapeInfo&gt;"/>
  <p:tag name="PRESENTER_SHAPETEXTINFO" val="&lt;ShapeTextInfo&gt;&lt;TableIndex row=&quot;-1&quot; col=&quot;-1&quot;&gt;&lt;linesCount val=&quot;5&quot;/&gt;&lt;lineCharCount val=&quot;41&quot;/&gt;&lt;lineCharCount val=&quot;39&quot;/&gt;&lt;lineCharCount val=&quot;38&quot;/&gt;&lt;lineCharCount val=&quot;35&quot;/&gt;&lt;lineCharCount val=&quot;18&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HTML_SHAPEINFO" val="&lt;SlideThumbPath val=&quot;Slide1.PNG&quot;/&gt;"/>
</p:tagLst>
</file>

<file path=ppt/tags/tag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DFA8B594-74A1-4E45-A6B8-BC39C82FCF21}_1.png&quot;/&gt;&lt;left val=&quot;54&quot;/&gt;&lt;top val=&quot;36&quot;/&gt;&lt;width val=&quot;612&quot;/&gt;&lt;height val=&quot;131&quot;/&gt;&lt;hasText val=&quot;1&quot;/&gt;&lt;/Image&gt;&lt;/ThreeDShapeInfo&gt;"/>
  <p:tag name="PRESENTER_SHAPETEXTINFO" val="&lt;ShapeTextInfo&gt;&lt;TableIndex row=&quot;-1&quot; col=&quot;-1&quot;&gt;&lt;linesCount val=&quot;2&quot;/&gt;&lt;lineCharCount val=&quot;25&quot;/&gt;&lt;lineCharCount val=&quot;8&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A28F\data\asimages\{05275B4E-0B17-4638-90F6-3AD5BBF38685}_1.png&quot;/&gt;&lt;left val=&quot;163&quot;/&gt;&lt;top val=&quot;135&quot;/&gt;&lt;width val=&quot;401&quot;/&gt;&lt;height val=&quot;298&quot;/&gt;&lt;hasText val=&quot;1&quot;/&gt;&lt;/Image&gt;&lt;/ThreeDShapeInfo&gt;"/>
  <p:tag name="PRESENTER_SHAPETEXTINFO" val="&lt;ShapeTextInfo&gt;&lt;TableIndex row=&quot;-1&quot; col=&quot;-1&quot;&gt;&lt;linesCount val=&quot;7&quot;/&gt;&lt;lineCharCount val=&quot;28&quot;/&gt;&lt;lineCharCount val=&quot;26&quot;/&gt;&lt;lineCharCount val=&quot;26&quot;/&gt;&lt;lineCharCount val=&quot;27&quot;/&gt;&lt;lineCharCount val=&quot;27&quot;/&gt;&lt;lineCharCount val=&quot;24&quot;/&gt;&lt;lineCharCount val=&quot;12&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A28F\data\asimages\{7C077726-5463-47C0-B727-714DC4E999D2}_1.png&quot;/&gt;&lt;left val=&quot;203&quot;/&gt;&lt;top val=&quot;161&quot;/&gt;&lt;width val=&quot;313&quot;/&gt;&lt;height val=&quot;249&quot;/&gt;&lt;hasText val=&quot;1&quot;/&gt;&lt;/Image&gt;&lt;/ThreeDShapeInfo&gt;"/>
  <p:tag name="PRESENTER_SHAPEINFO" val="&lt;ThreeDShapeInfo&gt;&lt;uuid val=&quot;{35AE267E-7787-4E2A-8D75-27E327D68A8B}&quot;/&gt;&lt;isInvalidForFieldText val=&quot;1&quot;/&gt;&lt;Image&gt;&lt;filename val=&quot;C:\Users\monc0003\AppData\Local\Temp\~CaA28F\data\asimages\{35AE267E-7787-4E2A-8D75-27E327D68A8B}_1_S.png&quot;/&gt;&lt;left val=&quot;216&quot;/&gt;&lt;top val=&quot;168&quot;/&gt;&lt;width val=&quot;287&quot;/&gt;&lt;height val=&quot;226&quot;/&gt;&lt;hasText val=&quot;0&quot;/&gt;&lt;/Image&gt;&lt;/ThreeDShapeInfo&gt;"/>
  <p:tag name="PRESENTER_SHAPETEXTINFO" val="&lt;ShapeTextInfo&gt;&lt;TableIndex row=&quot;-1&quot; col=&quot;-1&quot;&gt;&lt;linesCount val=&quot;5&quot;/&gt;&lt;lineCharCount val=&quot;8&quot;/&gt;&lt;lineCharCount val=&quot;17&quot;/&gt;&lt;lineCharCount val=&quot;14&quot;/&gt;&lt;lineCharCount val=&quot;18&quot;/&gt;&lt;lineCharCount val=&quot;14&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Lst>
</file>

<file path=ppt/tags/tag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AAC38E8F-49BC-449A-8404-3B1C22D2C744}_2.png&quot;/&gt;&lt;left val=&quot;53&quot;/&gt;&lt;top val=&quot;-5&quot;/&gt;&lt;width val=&quot;612&quot;/&gt;&lt;height val=&quot;146&quot;/&gt;&lt;hasText val=&quot;1&quot;/&gt;&lt;/Image&gt;&lt;/ThreeDShapeInfo&gt;"/>
  <p:tag name="PRESENTER_SHAPETEXTINFO" val="&lt;ShapeTextInfo&gt;&lt;TableIndex row=&quot;-1&quot; col=&quot;-1&quot;&gt;&lt;linesCount val=&quot;2&quot;/&gt;&lt;lineCharCount val=&quot;23&quot;/&gt;&lt;lineCharCount val=&quot;1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97EB34A7-572E-4FEF-A149-D9318117A231}_2.png&quot;/&gt;&lt;left val=&quot;70&quot;/&gt;&lt;top val=&quot;127&quot;/&gt;&lt;width val=&quot;309&quot;/&gt;&lt;height val=&quot;367&quot;/&gt;&lt;hasText val=&quot;1&quot;/&gt;&lt;/Image&gt;&lt;/ThreeDShapeInfo&gt;"/>
  <p:tag name="PRESENTER_SHAPETEXTINFO" val="&lt;ShapeTextInfo&gt;&lt;TableIndex row=&quot;-1&quot; col=&quot;-1&quot;&gt;&lt;linesCount val=&quot;8&quot;/&gt;&lt;lineCharCount val=&quot;13&quot;/&gt;&lt;lineCharCount val=&quot;9&quot;/&gt;&lt;lineCharCount val=&quot;8&quot;/&gt;&lt;lineCharCount val=&quot;8&quot;/&gt;&lt;lineCharCount val=&quot;11&quot;/&gt;&lt;lineCharCount val=&quot;8&quot;/&gt;&lt;lineCharCount val=&quot;16&quot;/&gt;&lt;lineCharCount val=&quot;9&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HTML_SHAPEINFO" val="&lt;SlideThumbPath val=&quot;Slide3.PNG&quot;/&gt;"/>
</p:tagLst>
</file>

<file path=ppt/tags/tag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E6EBC6F3-5AAA-4AD8-BA0B-0D7E4D7BF670}_3.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2&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6D044441-F54C-44C1-9FCE-0565337351A9}_3.png&quot;/&gt;&lt;left val=&quot;68&quot;/&gt;&lt;top val=&quot;224&quot;/&gt;&lt;width val=&quot;583&quot;/&gt;&lt;height val=&quot;106&quot;/&gt;&lt;hasText val=&quot;1&quot;/&gt;&lt;/Image&gt;&lt;/ThreeDShapeInfo&gt;"/>
  <p:tag name="PRESENTER_SHAPETEXTINFO" val="&lt;ShapeTextInfo&gt;&lt;TableIndex row=&quot;-1&quot; col=&quot;-1&quot;&gt;&lt;linesCount val=&quot;2&quot;/&gt;&lt;lineCharCount val=&quot;38&quot;/&gt;&lt;lineCharCount val=&quot;32&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Lst>
</file>

<file path=ppt/tags/tag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2AFB4B7C-736C-4B8C-8AEE-6D7FE4A11961}_4.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7&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2C120AF6-451B-42F0-A735-586A3BF35205}_4.png&quot;/&gt;&lt;left val=&quot;25&quot;/&gt;&lt;top val=&quot;121&quot;/&gt;&lt;width val=&quot;658&quot;/&gt;&lt;height val=&quot;357&quot;/&gt;&lt;hasText val=&quot;1&quot;/&gt;&lt;/Image&gt;&lt;/ThreeDShapeInfo&gt;"/>
  <p:tag name="PRESENTER_SHAPETEXTINFO" val="&lt;ShapeTextInfo&gt;&lt;TableIndex row=&quot;-1&quot; col=&quot;-1&quot;&gt;&lt;linesCount val=&quot;9&quot;/&gt;&lt;lineCharCount val=&quot;1&quot;/&gt;&lt;lineCharCount val=&quot;6&quot;/&gt;&lt;lineCharCount val=&quot;7&quot;/&gt;&lt;lineCharCount val=&quot;5&quot;/&gt;&lt;lineCharCount val=&quot;10&quot;/&gt;&lt;lineCharCount val=&quot;11&quot;/&gt;&lt;lineCharCount val=&quot;5&quot;/&gt;&lt;lineCharCount val=&quot;8&quot;/&gt;&lt;lineCharCount val=&quot;1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EA49C6FC-AE15-4EE0-AE1E-0339D062EA90}_5.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27&quot;/&gt;&lt;lineCharCount val=&quot;16&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0A5A2BB5-D144-4AD7-99F9-2B3ADD8E0F45}_5.png&quot;/&gt;&lt;left val=&quot;61&quot;/&gt;&lt;top val=&quot;141&quot;/&gt;&lt;width val=&quot;589&quot;/&gt;&lt;height val=&quot;344&quot;/&gt;&lt;hasText val=&quot;1&quot;/&gt;&lt;/Image&gt;&lt;/ThreeDShapeInfo&gt;"/>
  <p:tag name="PRESENTER_SHAPETEXTINFO" val="&lt;ShapeTextInfo&gt;&lt;TableIndex row=&quot;-1&quot; col=&quot;-1&quot;&gt;&lt;linesCount val=&quot;7&quot;/&gt;&lt;lineCharCount val=&quot;31&quot;/&gt;&lt;lineCharCount val=&quot;1&quot;/&gt;&lt;lineCharCount val=&quot;34&quot;/&gt;&lt;lineCharCount val=&quot;1&quot;/&gt;&lt;lineCharCount val=&quot;38&quot;/&gt;&lt;lineCharCount val=&quot;1&quot;/&gt;&lt;lineCharCount val=&quot;25&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HTML_SHAPEINFO" val="&lt;SlideThumbPath val=&quot;Slide6.PNG&quot;/&gt;"/>
</p:tagLst>
</file>

<file path=ppt/tags/tag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4D7E1D55-187D-4B25-A78F-827022FF72DD}_6.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8&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5E10BCEF-A4A4-4F7F-BDE7-7116C8553F96}_6.png&quot;/&gt;&lt;left val=&quot;33&quot;/&gt;&lt;top val=&quot;147&quot;/&gt;&lt;width val=&quot;629&quot;/&gt;&lt;height val=&quot;327&quot;/&gt;&lt;hasText val=&quot;1&quot;/&gt;&lt;/Image&gt;&lt;/ThreeDShapeInfo&gt;"/>
  <p:tag name="PRESENTER_SHAPETEXTINFO" val="&lt;ShapeTextInfo&gt;&lt;TableIndex row=&quot;-1&quot; col=&quot;-1&quot;&gt;&lt;linesCount val=&quot;4&quot;/&gt;&lt;lineCharCount val=&quot;1&quot;/&gt;&lt;lineCharCount val=&quot;8&quot;/&gt;&lt;lineCharCount val=&quot;13&quot;/&gt;&lt;lineCharCount val=&quot;17&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HTML_SHAPEINFO" val="&lt;SlideThumbPath val=&quot;Slide7.PNG&quot;/&gt;"/>
</p:tagLst>
</file>

<file path=ppt/tags/tag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845521D8-EC30-4916-9CB4-51349830C01E}_7.png&quot;/&gt;&lt;left val=&quot;35&quot;/&gt;&lt;top val=&quot;33&quot;/&gt;&lt;width val=&quot;648&quot;/&gt;&lt;height val=&quot;133&quot;/&gt;&lt;hasText val=&quot;1&quot;/&gt;&lt;/Image&gt;&lt;/ThreeDShapeInfo&gt;"/>
  <p:tag name="PRESENTER_SHAPETEXTINFO" val="&lt;ShapeTextInfo&gt;&lt;TableIndex row=&quot;-1&quot; col=&quot;-1&quot;&gt;&lt;linesCount val=&quot;2&quot;/&gt;&lt;lineCharCount val=&quot;29&quot;/&gt;&lt;lineCharCount val=&quot;14&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FD0C733E-8336-461A-A22B-45A34F95ED20}_7.png&quot;/&gt;&lt;left val=&quot;24&quot;/&gt;&lt;top val=&quot;166&quot;/&gt;&lt;width val=&quot;388&quot;/&gt;&lt;height val=&quot;280&quot;/&gt;&lt;hasText val=&quot;1&quot;/&gt;&lt;/Image&gt;&lt;/ThreeDShapeInfo&gt;"/>
  <p:tag name="PRESENTER_SHAPETEXTINFO" val="&lt;ShapeTextInfo&gt;&lt;TableIndex row=&quot;-1&quot; col=&quot;-1&quot;&gt;&lt;linesCount val=&quot;4&quot;/&gt;&lt;lineCharCount val=&quot;1&quot;/&gt;&lt;lineCharCount val=&quot;19&quot;/&gt;&lt;lineCharCount val=&quot;9&quot;/&gt;&lt;lineCharCount val=&quot;10&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HTML_SHAPEINFO" val="&lt;SlideThumbPath val=&quot;Slide8.PNG&quot;/&gt;"/>
</p:tagLst>
</file>

<file path=ppt/tags/tag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5AEBE227-5AFE-4CD0-BB7C-702CE87DCDEC}_8.png&quot;/&gt;&lt;left val=&quot;53&quot;/&gt;&lt;top val=&quot;-5&quot;/&gt;&lt;width val=&quot;612&quot;/&gt;&lt;height val=&quot;146&quot;/&gt;&lt;hasText val=&quot;1&quot;/&gt;&lt;/Image&gt;&lt;/ThreeDShapeInfo&gt;"/>
  <p:tag name="PRESENTER_SHAPETEXTINFO" val="&lt;ShapeTextInfo&gt;&lt;TableIndex row=&quot;-1&quot; col=&quot;-1&quot;&gt;&lt;linesCount val=&quot;2&quot;/&gt;&lt;lineCharCount val=&quot;23&quot;/&gt;&lt;lineCharCount val=&quot;1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9EBD33D1-DA6C-4D8A-8CB5-E0DC2C4772C9}_8.png&quot;/&gt;&lt;left val=&quot;70&quot;/&gt;&lt;top val=&quot;127&quot;/&gt;&lt;width val=&quot;309&quot;/&gt;&lt;height val=&quot;367&quot;/&gt;&lt;hasText val=&quot;1&quot;/&gt;&lt;/Image&gt;&lt;/ThreeDShapeInfo&gt;"/>
  <p:tag name="PRESENTER_SHAPETEXTINFO" val="&lt;ShapeTextInfo&gt;&lt;TableIndex row=&quot;-1&quot; col=&quot;-1&quot;&gt;&lt;linesCount val=&quot;8&quot;/&gt;&lt;lineCharCount val=&quot;13&quot;/&gt;&lt;lineCharCount val=&quot;9&quot;/&gt;&lt;lineCharCount val=&quot;8&quot;/&gt;&lt;lineCharCount val=&quot;8&quot;/&gt;&lt;lineCharCount val=&quot;11&quot;/&gt;&lt;lineCharCount val=&quot;8&quot;/&gt;&lt;lineCharCount val=&quot;16&quot;/&gt;&lt;lineCharCount val=&quot;9&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HTML_SHAPEINFO" val="&lt;SlideThumbPath val=&quot;Slide9.PNG&quot;/&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CA631C50-2B33-49C3-AFBA-BDE351C99715}_9.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23&quot;/&gt;&lt;lineCharCount val=&quot;24&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58A7C60A-EE93-4BA4-98F5-C1ADB9EE1A32}_9.png&quot;/&gt;&lt;left val=&quot;357&quot;/&gt;&lt;top val=&quot;144&quot;/&gt;&lt;width val=&quot;327&quot;/&gt;&lt;height val=&quot;337&quot;/&gt;&lt;hasText val=&quot;1&quot;/&gt;&lt;/Image&gt;&lt;/ThreeDShapeInfo&gt;"/>
  <p:tag name="PRESENTER_SHAPETEXTINFO" val="&lt;ShapeTextInfo&gt;&lt;TableIndex row=&quot;-1&quot; col=&quot;-1&quot;&gt;&lt;linesCount val=&quot;7&quot;/&gt;&lt;lineCharCount val=&quot;16&quot;/&gt;&lt;lineCharCount val=&quot;20&quot;/&gt;&lt;lineCharCount val=&quot;13&quot;/&gt;&lt;lineCharCount val=&quot;17&quot;/&gt;&lt;lineCharCount val=&quot;17&quot;/&gt;&lt;lineCharCount val=&quot;21&quot;/&gt;&lt;lineCharCount val=&quot;6&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Lst>
</file>

<file path=ppt/tags/tag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39C4BC2B-A971-4348-A944-69BF0D152582}_10.png&quot;/&gt;&lt;left val=&quot;14&quot;/&gt;&lt;top val=&quot;157&quot;/&gt;&lt;width val=&quot;304&quot;/&gt;&lt;height val=&quot;316&quot;/&gt;&lt;hasText val=&quot;1&quot;/&gt;&lt;/Image&gt;&lt;/ThreeDShapeInfo&gt;"/>
  <p:tag name="PRESENTER_SHAPETEXTINFO" val="&lt;ShapeTextInfo&gt;&lt;TableIndex row=&quot;-1&quot; col=&quot;-1&quot;&gt;&lt;linesCount val=&quot;4&quot;/&gt;&lt;lineCharCount val=&quot;11&quot;/&gt;&lt;lineCharCount val=&quot;15&quot;/&gt;&lt;lineCharCount val=&quot;16&quot;/&gt;&lt;lineCharCount val=&quot;11&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Lst>
</file>

<file path=ppt/tags/tag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67D732C1-6EE1-491A-BF56-E5D3D467202E}_11.png&quot;/&gt;&lt;left val=&quot;35&quot;/&gt;&lt;top val=&quot;25&quot;/&gt;&lt;width val=&quot;648&quot;/&gt;&lt;height val=&quot;98&quot;/&gt;&lt;hasText val=&quot;1&quot;/&gt;&lt;/Image&gt;&lt;/ThreeDShapeInfo&gt;"/>
  <p:tag name="PRESENTER_SHAPETEXTINFO" val="&lt;ShapeTextInfo&gt;&lt;TableIndex row=&quot;-1&quot; col=&quot;-1&quot;&gt;&lt;linesCount val=&quot;1&quot;/&gt;&lt;lineCharCount val=&quot;23&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8C237BE0-6909-4194-8482-B2C55A9DD7BE}_11.png&quot;/&gt;&lt;left val=&quot;471&quot;/&gt;&lt;top val=&quot;164&quot;/&gt;&lt;width val=&quot;251&quot;/&gt;&lt;height val=&quot;291&quot;/&gt;&lt;hasText val=&quot;1&quot;/&gt;&lt;/Image&gt;&lt;/ThreeDShapeInfo&gt;"/>
  <p:tag name="PRESENTER_SHAPETEXTINFO" val="&lt;ShapeTextInfo&gt;&lt;TableIndex row=&quot;-1&quot; col=&quot;-1&quot;&gt;&lt;linesCount val=&quot;6&quot;/&gt;&lt;lineCharCount val=&quot;12&quot;/&gt;&lt;lineCharCount val=&quot;9&quot;/&gt;&lt;lineCharCount val=&quot;9&quot;/&gt;&lt;lineCharCount val=&quot;9&quot;/&gt;&lt;lineCharCount val=&quot;9&quot;/&gt;&lt;lineCharCount val=&quot;12&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74782A73-0BA4-4CFB-9D09-A44CFA28094B}_11.png&quot;/&gt;&lt;left val=&quot;3&quot;/&gt;&lt;top val=&quot;478&quot;/&gt;&lt;width val=&quot;439&quot;/&gt;&lt;height val=&quot;67&quot;/&gt;&lt;hasText val=&quot;1&quot;/&gt;&lt;/Image&gt;&lt;/ThreeDShapeInfo&gt;"/>
  <p:tag name="PRESENTER_SHAPETEXTINFO" val="&lt;ShapeTextInfo&gt;&lt;TableIndex row=&quot;-1&quot; col=&quot;-1&quot;&gt;&lt;linesCount val=&quot;2&quot;/&gt;&lt;lineCharCount val=&quot;28&quot;/&gt;&lt;lineCharCount val=&quot;48&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HTML_SHAPEINFO" val="&lt;SlideThumbPath val=&quot;Slide12.PNG&quot;/&gt;"/>
</p:tagLst>
</file>

<file path=ppt/tags/tag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49D0E942-5BA2-4189-8DA7-406529B752F1}_12.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4&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2BC51909-FBCC-47E2-A425-A28B8D12DC07}_12.png&quot;/&gt;&lt;left val=&quot;121&quot;/&gt;&lt;top val=&quot;248&quot;/&gt;&lt;width val=&quot;475&quot;/&gt;&lt;height val=&quot;205&quot;/&gt;&lt;hasText val=&quot;1&quot;/&gt;&lt;/Image&gt;&lt;/ThreeDShapeInfo&gt;"/>
  <p:tag name="PRESENTER_SHAPETEXTINFO" val="&lt;ShapeTextInfo&gt;&lt;TableIndex row=&quot;-1&quot; col=&quot;-1&quot;&gt;&lt;linesCount val=&quot;4&quot;/&gt;&lt;lineCharCount val=&quot;27&quot;/&gt;&lt;lineCharCount val=&quot;20&quot;/&gt;&lt;lineCharCount val=&quot;32&quot;/&gt;&lt;lineCharCount val=&quot;14&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HTML_SHAPEINFO" val="&lt;SlideThumbPath val=&quot;Slide13.PNG&quot;/&gt;"/>
</p:tagLst>
</file>

<file path=ppt/tags/tag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6C5AA059-F839-446C-B8E8-989795686863}_13.png&quot;/&gt;&lt;left val=&quot;26&quot;/&gt;&lt;top val=&quot;21&quot;/&gt;&lt;width val=&quot;667&quot;/&gt;&lt;height val=&quot;93&quot;/&gt;&lt;hasText val=&quot;1&quot;/&gt;&lt;/Image&gt;&lt;/ThreeDShapeInfo&gt;"/>
  <p:tag name="PRESENTER_SHAPETEXTINFO" val="&lt;ShapeTextInfo&gt;&lt;TableIndex row=&quot;-1&quot; col=&quot;-1&quot;&gt;&lt;linesCount val=&quot;1&quot;/&gt;&lt;lineCharCount val=&quot;33&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3C510CCF-3430-4709-AA3D-F10F1FD9A508}_13.png&quot;/&gt;&lt;left val=&quot;348&quot;/&gt;&lt;top val=&quot;136&quot;/&gt;&lt;width val=&quot;372&quot;/&gt;&lt;height val=&quot;363&quot;/&gt;&lt;hasText val=&quot;1&quot;/&gt;&lt;/Image&gt;&lt;/ThreeDShapeInfo&gt;"/>
  <p:tag name="PRESENTER_SHAPETEXTINFO" val="&lt;ShapeTextInfo&gt;&lt;TableIndex row=&quot;-1&quot; col=&quot;-1&quot;&gt;&lt;linesCount val=&quot;8&quot;/&gt;&lt;lineCharCount val=&quot;14&quot;/&gt;&lt;lineCharCount val=&quot;18&quot;/&gt;&lt;lineCharCount val=&quot;10&quot;/&gt;&lt;lineCharCount val=&quot;15&quot;/&gt;&lt;lineCharCount val=&quot;10&quot;/&gt;&lt;lineCharCount val=&quot;20&quot;/&gt;&lt;lineCharCount val=&quot;18&quot;/&gt;&lt;lineCharCount val=&quot;22&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HTML_SHAPEINFO" val="&lt;SlideThumbPath val=&quot;Slide14.PNG&quot;/&gt;"/>
</p:tagLst>
</file>

<file path=ppt/tags/tag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2030F572-3112-4D86-87B8-D0594FC812C8}_14.png&quot;/&gt;&lt;left val=&quot;53&quot;/&gt;&lt;top val=&quot;-5&quot;/&gt;&lt;width val=&quot;612&quot;/&gt;&lt;height val=&quot;146&quot;/&gt;&lt;hasText val=&quot;1&quot;/&gt;&lt;/Image&gt;&lt;/ThreeDShapeInfo&gt;"/>
  <p:tag name="PRESENTER_SHAPETEXTINFO" val="&lt;ShapeTextInfo&gt;&lt;TableIndex row=&quot;-1&quot; col=&quot;-1&quot;&gt;&lt;linesCount val=&quot;2&quot;/&gt;&lt;lineCharCount val=&quot;23&quot;/&gt;&lt;lineCharCount val=&quot;10&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3B771F0A-1188-42C7-8D8E-4052EA2CBE51}_14.png&quot;/&gt;&lt;left val=&quot;70&quot;/&gt;&lt;top val=&quot;127&quot;/&gt;&lt;width val=&quot;309&quot;/&gt;&lt;height val=&quot;367&quot;/&gt;&lt;hasText val=&quot;1&quot;/&gt;&lt;/Image&gt;&lt;/ThreeDShapeInfo&gt;"/>
  <p:tag name="PRESENTER_SHAPETEXTINFO" val="&lt;ShapeTextInfo&gt;&lt;TableIndex row=&quot;-1&quot; col=&quot;-1&quot;&gt;&lt;linesCount val=&quot;8&quot;/&gt;&lt;lineCharCount val=&quot;13&quot;/&gt;&lt;lineCharCount val=&quot;9&quot;/&gt;&lt;lineCharCount val=&quot;8&quot;/&gt;&lt;lineCharCount val=&quot;8&quot;/&gt;&lt;lineCharCount val=&quot;11&quot;/&gt;&lt;lineCharCount val=&quot;8&quot;/&gt;&lt;lineCharCount val=&quot;16&quot;/&gt;&lt;lineCharCount val=&quot;9&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HTML_SHAPEINFO" val="&lt;SlideThumbPath val=&quot;Slide15.PNG&quot;/&gt;"/>
</p:tagLst>
</file>

<file path=ppt/tags/tag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AB79880C-E7E5-496A-9B06-9E3EA63029AA}_15.png&quot;/&gt;&lt;left val=&quot;-1&quot;/&gt;&lt;top val=&quot;10&quot;/&gt;&lt;width val=&quot;722&quot;/&gt;&lt;height val=&quot;93&quot;/&gt;&lt;hasText val=&quot;1&quot;/&gt;&lt;/Image&gt;&lt;/ThreeDShapeInfo&gt;"/>
  <p:tag name="PRESENTER_SHAPETEXTINFO" val="&lt;ShapeTextInfo&gt;&lt;TableIndex row=&quot;-1&quot; col=&quot;-1&quot;&gt;&lt;linesCount val=&quot;1&quot;/&gt;&lt;lineCharCount val=&quot;36&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6CCA04D9-DBEC-40E0-95AE-32EA75200245}_15.png&quot;/&gt;&lt;left val=&quot;35&quot;/&gt;&lt;top val=&quot;191&quot;/&gt;&lt;width val=&quot;507&quot;/&gt;&lt;height val=&quot;291&quot;/&gt;&lt;hasText val=&quot;1&quot;/&gt;&lt;/Image&gt;&lt;/ThreeDShapeInfo&gt;"/>
  <p:tag name="PRESENTER_SHAPETEXTINFO" val="&lt;ShapeTextInfo&gt;&lt;TableIndex row=&quot;-1&quot; col=&quot;-1&quot;&gt;&lt;linesCount val=&quot;4&quot;/&gt;&lt;lineCharCount val=&quot;1&quot;/&gt;&lt;lineCharCount val=&quot;1&quot;/&gt;&lt;lineCharCount val=&quot;1&quot;/&gt;&lt;lineCharCount val=&quot;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5FEDC8F8-EDE3-4974-8C40-DDA00215C95F}_15.png&quot;/&gt;&lt;left val=&quot;388&quot;/&gt;&lt;top val=&quot;135&quot;/&gt;&lt;width val=&quot;320&quot;/&gt;&lt;height val=&quot;363&quot;/&gt;&lt;hasText val=&quot;1&quot;/&gt;&lt;/Image&gt;&lt;/ThreeDShapeInfo&gt;"/>
  <p:tag name="PRESENTER_SHAPETEXTINFO" val="&lt;ShapeTextInfo&gt;&lt;TableIndex row=&quot;-1&quot; col=&quot;-1&quot;&gt;&lt;linesCount val=&quot;8&quot;/&gt;&lt;lineCharCount val=&quot;9&quot;/&gt;&lt;lineCharCount val=&quot;18&quot;/&gt;&lt;lineCharCount val=&quot;18&quot;/&gt;&lt;lineCharCount val=&quot;16&quot;/&gt;&lt;lineCharCount val=&quot;12&quot;/&gt;&lt;lineCharCount val=&quot;15&quot;/&gt;&lt;lineCharCount val=&quot;15&quot;/&gt;&lt;lineCharCount val=&quot;4&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HTML_SHAPEINFO" val="&lt;SlideThumbPath val=&quot;Slide16.PNG&quot;/&gt;"/>
</p:tagLst>
</file>

<file path=ppt/tags/tag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056DBB26-CCA4-4372-943F-F50B5C5A2D2D}_16.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6&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7997C83D-8A31-4E58-93A0-88C85F126E51}_16.png&quot;/&gt;&lt;left val=&quot;2&quot;/&gt;&lt;top val=&quot;132&quot;/&gt;&lt;width val=&quot;311&quot;/&gt;&lt;height val=&quot;359&quot;/&gt;&lt;hasText val=&quot;1&quot;/&gt;&lt;/Image&gt;&lt;/ThreeDShapeInfo&gt;"/>
  <p:tag name="PRESENTER_SHAPETEXTINFO" val="&lt;ShapeTextInfo&gt;&lt;TableIndex row=&quot;-1&quot; col=&quot;-1&quot;&gt;&lt;linesCount val=&quot;9&quot;/&gt;&lt;lineCharCount val=&quot;8&quot;/&gt;&lt;lineCharCount val=&quot;18&quot;/&gt;&lt;lineCharCount val=&quot;7&quot;/&gt;&lt;lineCharCount val=&quot;13&quot;/&gt;&lt;lineCharCount val=&quot;14&quot;/&gt;&lt;lineCharCount val=&quot;7&quot;/&gt;&lt;lineCharCount val=&quot;12&quot;/&gt;&lt;lineCharCount val=&quot;9&quot;/&gt;&lt;lineCharCount val=&quot;13&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5FA8FF02-0843-40A4-A7F8-19533D318291}_16.png&quot;/&gt;&lt;left val=&quot;39&quot;/&gt;&lt;top val=&quot;494&quot;/&gt;&lt;width val=&quot;186&quot;/&gt;&lt;height val=&quot;39&quot;/&gt;&lt;hasText val=&quot;1&quot;/&gt;&lt;/Image&gt;&lt;/ThreeDShapeInfo&gt;"/>
  <p:tag name="PRESENTER_SHAPETEXTINFO" val="&lt;ShapeTextInfo&gt;&lt;TableIndex row=&quot;-1&quot; col=&quot;-1&quot;&gt;&lt;linesCount val=&quot;1&quot;/&gt;&lt;lineCharCount val=&quot;22&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43475668-AEA7-4783-BD9A-B0FB51880F88}_16.png&quot;/&gt;&lt;left val=&quot;440&quot;/&gt;&lt;top val=&quot;245&quot;/&gt;&lt;width val=&quot;108&quot;/&gt;&lt;height val=&quot;60&quot;/&gt;&lt;hasText val=&quot;1&quot;/&gt;&lt;/Image&gt;&lt;/ThreeDShapeInfo&gt;"/>
  <p:tag name="PRESENTER_SHAPETEXTINFO" val="&lt;ShapeTextInfo&gt;&lt;TableIndex row=&quot;-1&quot; col=&quot;-1&quot;&gt;&lt;linesCount val=&quot;2&quot;/&gt;&lt;lineCharCount val=&quot;8&quot;/&gt;&lt;lineCharCount val=&quot;11&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HTML_SHAPEINFO" val="&lt;SlideThumbPath val=&quot;Slide17.PNG&quot;/&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59B04598-10EE-4767-A516-F06AE7448C20}_17.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8&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6C2D3373-4CE6-4E2E-B795-E1E62D5A4CB1}_17.png&quot;/&gt;&lt;left val=&quot;24&quot;/&gt;&lt;top val=&quot;116&quot;/&gt;&lt;width val=&quot;672&quot;/&gt;&lt;height val=&quot;366&quot;/&gt;&lt;hasText val=&quot;1&quot;/&gt;&lt;/Image&gt;&lt;/ThreeDShapeInfo&gt;"/>
  <p:tag name="PRESENTER_SHAPETEXTINFO" val="&lt;ShapeTextInfo&gt;&lt;TableIndex row=&quot;-1&quot; col=&quot;-1&quot;&gt;&lt;linesCount val=&quot;9&quot;/&gt;&lt;lineCharCount val=&quot;28&quot;/&gt;&lt;lineCharCount val=&quot;1&quot;/&gt;&lt;lineCharCount val=&quot;29&quot;/&gt;&lt;lineCharCount val=&quot;42&quot;/&gt;&lt;lineCharCount val=&quot;39&quot;/&gt;&lt;lineCharCount val=&quot;34&quot;/&gt;&lt;lineCharCount val=&quot;46&quot;/&gt;&lt;lineCharCount val=&quot;16&quot;/&gt;&lt;lineCharCount val=&quot;38&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SlideThumbPath val=&quot;Slide18.PNG&quot;/&gt;"/>
</p:tagLst>
</file>

<file path=ppt/tags/tag9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E95CD2AA-C69E-4858-AA44-CCA5613CD888}_18.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30&quot;/&gt;&lt;lineCharCount val=&quot;7&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E59D1A4F-080C-4138-83CF-7BA1C4258726}_18.png&quot;/&gt;&lt;left val=&quot;24&quot;/&gt;&lt;top val=&quot;134&quot;/&gt;&lt;width val=&quot;358&quot;/&gt;&lt;height val=&quot;375&quot;/&gt;&lt;hasText val=&quot;1&quot;/&gt;&lt;/Image&gt;&lt;/ThreeDShapeInfo&gt;"/>
  <p:tag name="PRESENTER_SHAPETEXTINFO" val="&lt;ShapeTextInfo&gt;&lt;TableIndex row=&quot;-1&quot; col=&quot;-1&quot;&gt;&lt;linesCount val=&quot;9&quot;/&gt;&lt;lineCharCount val=&quot;13&quot;/&gt;&lt;lineCharCount val=&quot;17&quot;/&gt;&lt;lineCharCount val=&quot;11&quot;/&gt;&lt;lineCharCount val=&quot;20&quot;/&gt;&lt;lineCharCount val=&quot;5&quot;/&gt;&lt;lineCharCount val=&quot;18&quot;/&gt;&lt;lineCharCount val=&quot;10&quot;/&gt;&lt;lineCharCount val=&quot;14&quot;/&gt;&lt;lineCharCount val=&quot;16&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HTML_SHAPEINFO" val="&lt;SlideThumbPath val=&quot;Slide19.PNG&quot;/&gt;"/>
</p:tagLst>
</file>

<file path=ppt/tags/tag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7CEF4665-35AE-470A-B7BF-A6F1CDA4D19A}_19.png&quot;/&gt;&lt;left val=&quot;35&quot;/&gt;&lt;top val=&quot;51&quot;/&gt;&lt;width val=&quot;651&quot;/&gt;&lt;height val=&quot;132&quot;/&gt;&lt;hasText val=&quot;1&quot;/&gt;&lt;/Image&gt;&lt;/ThreeDShapeInfo&gt;"/>
  <p:tag name="PRESENTER_SHAPETEXTINFO" val="&lt;ShapeTextInfo&gt;&lt;TableIndex row=&quot;-1&quot; col=&quot;-1&quot;&gt;&lt;linesCount val=&quot;2&quot;/&gt;&lt;lineCharCount val=&quot;34&quot;/&gt;&lt;lineCharCount val=&quot;9&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HTML_SHAPEINFO" val="&lt;SlideThumbPath val=&quot;Slide20.PNG&quot;/&gt;"/>
</p:tagLst>
</file>

<file path=ppt/tags/tag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2A669421-4AAC-49AC-8B4E-89BF5E19B543}_20.png&quot;/&gt;&lt;left val=&quot;53&quot;/&gt;&lt;top val=&quot;-5&quot;/&gt;&lt;width val=&quot;612&quot;/&gt;&lt;height val=&quot;146&quot;/&gt;&lt;hasText val=&quot;1&quot;/&gt;&lt;/Image&gt;&lt;/ThreeDShapeInfo&gt;"/>
  <p:tag name="PRESENTER_SHAPETEXTINFO" val="&lt;ShapeTextInfo&gt;&lt;TableIndex row=&quot;-1&quot; col=&quot;-1&quot;&gt;&lt;linesCount val=&quot;2&quot;/&gt;&lt;lineCharCount val=&quot;23&quot;/&gt;&lt;lineCharCount val=&quot;10&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1C7A9E78-4E94-4A76-9A3F-98C1DD18C9B5}_20.png&quot;/&gt;&lt;left val=&quot;70&quot;/&gt;&lt;top val=&quot;127&quot;/&gt;&lt;width val=&quot;309&quot;/&gt;&lt;height val=&quot;367&quot;/&gt;&lt;hasText val=&quot;1&quot;/&gt;&lt;/Image&gt;&lt;/ThreeDShapeInfo&gt;"/>
  <p:tag name="PRESENTER_SHAPETEXTINFO" val="&lt;ShapeTextInfo&gt;&lt;TableIndex row=&quot;-1&quot; col=&quot;-1&quot;&gt;&lt;linesCount val=&quot;8&quot;/&gt;&lt;lineCharCount val=&quot;13&quot;/&gt;&lt;lineCharCount val=&quot;9&quot;/&gt;&lt;lineCharCount val=&quot;8&quot;/&gt;&lt;lineCharCount val=&quot;8&quot;/&gt;&lt;lineCharCount val=&quot;11&quot;/&gt;&lt;lineCharCount val=&quot;8&quot;/&gt;&lt;lineCharCount val=&quot;16&quot;/&gt;&lt;lineCharCount val=&quot;9&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HTML_SHAPEINFO" val="&lt;SlideThumbPath val=&quot;Slide21.PNG&quot;/&gt;"/>
</p:tagLst>
</file>

<file path=ppt/tags/tag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New Crop\Published HTML5\data\asimages\{1E5A7184-93CA-40B9-B46A-7AFC89596734}_21.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7&quot;/&gt;&lt;/TableIndex&gt;&lt;/ShapeTextInfo&gt;"/>
</p:tagLst>
</file>

<file path=ppt/theme/theme1.xml><?xml version="1.0" encoding="utf-8"?>
<a:theme xmlns:a="http://schemas.openxmlformats.org/drawingml/2006/main" name="Marketing Module, 4.13.17 revis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Marketing Module, 4.13.17 revised</Template>
  <TotalTime>12309</TotalTime>
  <Words>3913</Words>
  <Application>Microsoft Office PowerPoint</Application>
  <PresentationFormat>On-screen Show (4:3)</PresentationFormat>
  <Paragraphs>414</Paragraphs>
  <Slides>39</Slides>
  <Notes>38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Calibri</vt:lpstr>
      <vt:lpstr>Marketing Module, 4.13.17 revised</vt:lpstr>
      <vt:lpstr>PowerPoint Presentation</vt:lpstr>
      <vt:lpstr>Growing and Marketing  a New Crop</vt:lpstr>
      <vt:lpstr>Introduction</vt:lpstr>
      <vt:lpstr>Crops for Organic Rotations</vt:lpstr>
      <vt:lpstr>How to Identify New Crops  for Your System?</vt:lpstr>
      <vt:lpstr>Other Modules in Our Series </vt:lpstr>
      <vt:lpstr>How Will You Decide What New Crop to Plant?</vt:lpstr>
      <vt:lpstr>Growing and Marketing  a New Crop</vt:lpstr>
      <vt:lpstr>Finding New Crops that Complement Your Rotation</vt:lpstr>
      <vt:lpstr>PowerPoint Presentation</vt:lpstr>
      <vt:lpstr>Crop Adaptation Factors</vt:lpstr>
      <vt:lpstr>Consider Soil Conditions</vt:lpstr>
      <vt:lpstr>Take Your New Crop for “Test Run”</vt:lpstr>
      <vt:lpstr>Growing and Marketing  a New Crop</vt:lpstr>
      <vt:lpstr>Is There a Market for Your New Crop?</vt:lpstr>
      <vt:lpstr>Buyers</vt:lpstr>
      <vt:lpstr>Identifying Buyers –  Organic Trade Shows</vt:lpstr>
      <vt:lpstr>What Questions Should You Ask Buyers?</vt:lpstr>
      <vt:lpstr>Is There a Viable Market for Your New Crop?</vt:lpstr>
      <vt:lpstr>Growing and Marketing  a New Crop</vt:lpstr>
      <vt:lpstr>Enterprise Budget</vt:lpstr>
      <vt:lpstr>Gross Income</vt:lpstr>
      <vt:lpstr>Direct Expenses</vt:lpstr>
      <vt:lpstr>Overhead Expenses</vt:lpstr>
      <vt:lpstr>Enterprise Budget –  Oat Example</vt:lpstr>
      <vt:lpstr>Average Net Return/Acre for Select Organic Crops, Midwest Farmers, 2012-2015</vt:lpstr>
      <vt:lpstr>FINBIN Database</vt:lpstr>
      <vt:lpstr>Growing and Marketing  a New Crop</vt:lpstr>
      <vt:lpstr>Take a Close Look at New Costs</vt:lpstr>
      <vt:lpstr>Carefully Estimate Labor Expenses</vt:lpstr>
      <vt:lpstr>Risk Analysis</vt:lpstr>
      <vt:lpstr>Exploring Changes</vt:lpstr>
      <vt:lpstr>Questions to Ask</vt:lpstr>
      <vt:lpstr>Evaluating a New Crop</vt:lpstr>
      <vt:lpstr>Good luck with your new crop!</vt:lpstr>
      <vt:lpstr>Growing and Marketing  a New Crop</vt:lpstr>
      <vt:lpstr>Resources</vt:lpstr>
      <vt:lpstr>© 2017 Regents of the University of Minnesota. All rights reserved.  The University of Minnesota is an equal opportunity educator and employer.</vt:lpstr>
      <vt:lpstr>References</vt:lpstr>
    </vt:vector>
  </TitlesOfParts>
  <Company>University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Gigi B Digiacomo</dc:creator>
  <cp:lastModifiedBy>Kristine M Moncada</cp:lastModifiedBy>
  <cp:revision>348</cp:revision>
  <cp:lastPrinted>2016-10-25T17:52:45Z</cp:lastPrinted>
  <dcterms:created xsi:type="dcterms:W3CDTF">2017-05-02T14:08:29Z</dcterms:created>
  <dcterms:modified xsi:type="dcterms:W3CDTF">2018-06-26T18:06:10Z</dcterms:modified>
</cp:coreProperties>
</file>