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8.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3.xml" ContentType="application/vnd.openxmlformats-officedocument.presentationml.notesSlide+xml"/>
  <Override PartName="/ppt/tags/tag82.xml" ContentType="application/vnd.openxmlformats-officedocument.presentationml.tags+xml"/>
  <Override PartName="/ppt/notesSlides/notesSlide2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2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3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notesSlides/notesSlide3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4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4.xml" ContentType="application/vnd.openxmlformats-officedocument.presentationml.tags+xml"/>
  <Override PartName="/ppt/tags/tag125.xml" ContentType="application/vnd.openxmlformats-officedocument.presentationml.tags+xml"/>
  <Override PartName="/ppt/notesSlides/notesSlide42.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4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4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45.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46.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47.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48.xml" ContentType="application/vnd.openxmlformats-officedocument.presentationml.notesSlide+xml"/>
  <Override PartName="/ppt/tags/tag141.xml" ContentType="application/vnd.openxmlformats-officedocument.presentationml.tags+xml"/>
  <Override PartName="/ppt/notesSlides/notesSlide4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50.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51.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5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5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5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55.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56.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5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58.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59.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60.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61.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62.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63.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6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6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6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6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01" r:id="rId3"/>
    <p:sldId id="281" r:id="rId4"/>
    <p:sldId id="333" r:id="rId5"/>
    <p:sldId id="302" r:id="rId6"/>
    <p:sldId id="265" r:id="rId7"/>
    <p:sldId id="340" r:id="rId8"/>
    <p:sldId id="371" r:id="rId9"/>
    <p:sldId id="341" r:id="rId10"/>
    <p:sldId id="394" r:id="rId11"/>
    <p:sldId id="337" r:id="rId12"/>
    <p:sldId id="338" r:id="rId13"/>
    <p:sldId id="378" r:id="rId14"/>
    <p:sldId id="260" r:id="rId15"/>
    <p:sldId id="317" r:id="rId16"/>
    <p:sldId id="395" r:id="rId17"/>
    <p:sldId id="345" r:id="rId18"/>
    <p:sldId id="350" r:id="rId19"/>
    <p:sldId id="293" r:id="rId20"/>
    <p:sldId id="396" r:id="rId21"/>
    <p:sldId id="352" r:id="rId22"/>
    <p:sldId id="354" r:id="rId23"/>
    <p:sldId id="355" r:id="rId24"/>
    <p:sldId id="356" r:id="rId25"/>
    <p:sldId id="312" r:id="rId26"/>
    <p:sldId id="313" r:id="rId27"/>
    <p:sldId id="358" r:id="rId28"/>
    <p:sldId id="359" r:id="rId29"/>
    <p:sldId id="346" r:id="rId30"/>
    <p:sldId id="285" r:id="rId31"/>
    <p:sldId id="347" r:id="rId32"/>
    <p:sldId id="286" r:id="rId33"/>
    <p:sldId id="363" r:id="rId34"/>
    <p:sldId id="372" r:id="rId35"/>
    <p:sldId id="377" r:id="rId36"/>
    <p:sldId id="373" r:id="rId37"/>
    <p:sldId id="374" r:id="rId38"/>
    <p:sldId id="375" r:id="rId39"/>
    <p:sldId id="379" r:id="rId40"/>
    <p:sldId id="274" r:id="rId41"/>
    <p:sldId id="383" r:id="rId42"/>
    <p:sldId id="328" r:id="rId43"/>
    <p:sldId id="384" r:id="rId44"/>
    <p:sldId id="397" r:id="rId45"/>
    <p:sldId id="321" r:id="rId46"/>
    <p:sldId id="392" r:id="rId47"/>
    <p:sldId id="381" r:id="rId48"/>
    <p:sldId id="270" r:id="rId49"/>
    <p:sldId id="385" r:id="rId50"/>
    <p:sldId id="298" r:id="rId51"/>
    <p:sldId id="299" r:id="rId52"/>
    <p:sldId id="325" r:id="rId53"/>
    <p:sldId id="292" r:id="rId54"/>
    <p:sldId id="387" r:id="rId55"/>
    <p:sldId id="386" r:id="rId56"/>
    <p:sldId id="297" r:id="rId57"/>
    <p:sldId id="382" r:id="rId58"/>
    <p:sldId id="326" r:id="rId59"/>
    <p:sldId id="263" r:id="rId60"/>
    <p:sldId id="390" r:id="rId61"/>
    <p:sldId id="269" r:id="rId62"/>
    <p:sldId id="389" r:id="rId63"/>
    <p:sldId id="401" r:id="rId64"/>
    <p:sldId id="380" r:id="rId65"/>
    <p:sldId id="280" r:id="rId66"/>
    <p:sldId id="308" r:id="rId67"/>
    <p:sldId id="399" r:id="rId68"/>
    <p:sldId id="398" r:id="rId69"/>
    <p:sldId id="400" r:id="rId70"/>
    <p:sldId id="403" r:id="rId71"/>
  </p:sldIdLst>
  <p:sldSz cx="9144000" cy="6858000" type="screen4x3"/>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 Fernandez" initials="AF" lastIdx="16" clrIdx="0">
    <p:extLst>
      <p:ext uri="{19B8F6BF-5375-455C-9EA6-DF929625EA0E}">
        <p15:presenceInfo xmlns:p15="http://schemas.microsoft.com/office/powerpoint/2012/main" userId="8ea00ba421c2cce4" providerId="Windows Live"/>
      </p:ext>
    </p:extLst>
  </p:cmAuthor>
  <p:cmAuthor id="2" name="Kristine M Moncada" initials="KMM" lastIdx="27" clrIdx="1">
    <p:extLst>
      <p:ext uri="{19B8F6BF-5375-455C-9EA6-DF929625EA0E}">
        <p15:presenceInfo xmlns:p15="http://schemas.microsoft.com/office/powerpoint/2012/main" userId="S-1-5-21-1317685450-932939914-1801392649-10728" providerId="AD"/>
      </p:ext>
    </p:extLst>
  </p:cmAuthor>
  <p:cmAuthor id="3" name="Gigi DiGiacomo" initials="RD" lastIdx="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4F1"/>
    <a:srgbClr val="800000"/>
    <a:srgbClr val="E2E6BC"/>
    <a:srgbClr val="466C2B"/>
    <a:srgbClr val="8FE012"/>
    <a:srgbClr val="0000CC"/>
    <a:srgbClr val="F8E180"/>
    <a:srgbClr val="FAEAA8"/>
    <a:srgbClr val="F9E695"/>
    <a:srgbClr val="FBE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35" autoAdjust="0"/>
    <p:restoredTop sz="63516" autoAdjust="0"/>
  </p:normalViewPr>
  <p:slideViewPr>
    <p:cSldViewPr>
      <p:cViewPr varScale="1">
        <p:scale>
          <a:sx n="46" d="100"/>
          <a:sy n="46" d="100"/>
        </p:scale>
        <p:origin x="99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22217-C9F7-4D57-B1D5-B97B94058441}" type="doc">
      <dgm:prSet loTypeId="urn:microsoft.com/office/officeart/2009/3/layout/DescendingProcess" loCatId="process" qsTypeId="urn:microsoft.com/office/officeart/2005/8/quickstyle/simple1" qsCatId="simple" csTypeId="urn:microsoft.com/office/officeart/2005/8/colors/colorful1#1" csCatId="colorful" phldr="1"/>
      <dgm:spPr/>
      <dgm:t>
        <a:bodyPr/>
        <a:lstStyle/>
        <a:p>
          <a:endParaRPr lang="en-US"/>
        </a:p>
      </dgm:t>
    </dgm:pt>
    <dgm:pt modelId="{220E5BC0-B9E5-474C-87B0-2BC9FAC50B4F}">
      <dgm:prSet phldrT="[Text]" custT="1"/>
      <dgm:spPr/>
      <dgm:t>
        <a:bodyPr/>
        <a:lstStyle/>
        <a:p>
          <a:r>
            <a:rPr lang="en-US" sz="4800" b="1" dirty="0">
              <a:solidFill>
                <a:schemeClr val="accent1">
                  <a:lumMod val="75000"/>
                </a:schemeClr>
              </a:solidFill>
              <a:effectLst/>
              <a:latin typeface="Century Schoolbook" panose="02040604050505020304" pitchFamily="18" charset="0"/>
            </a:rPr>
            <a:t>Revenue</a:t>
          </a:r>
        </a:p>
      </dgm:t>
    </dgm:pt>
    <dgm:pt modelId="{4E9B80D9-5DFF-47B4-A9A4-ED8F4B4FE0F4}" type="parTrans" cxnId="{98FF8040-A032-4622-B397-7ECB96FEDA21}">
      <dgm:prSet/>
      <dgm:spPr/>
      <dgm:t>
        <a:bodyPr/>
        <a:lstStyle/>
        <a:p>
          <a:endParaRPr lang="en-US" sz="2800">
            <a:effectLst/>
          </a:endParaRPr>
        </a:p>
      </dgm:t>
    </dgm:pt>
    <dgm:pt modelId="{D8E2BB77-EDA6-470D-8AE1-E3F123FF9080}" type="sibTrans" cxnId="{98FF8040-A032-4622-B397-7ECB96FEDA21}">
      <dgm:prSet/>
      <dgm:spPr/>
      <dgm:t>
        <a:bodyPr/>
        <a:lstStyle/>
        <a:p>
          <a:endParaRPr lang="en-US" sz="2800">
            <a:effectLst/>
          </a:endParaRPr>
        </a:p>
      </dgm:t>
    </dgm:pt>
    <dgm:pt modelId="{BE0E39C1-A67C-4FD3-BAC9-0321235ACD52}">
      <dgm:prSet phldrT="[Text]" custT="1"/>
      <dgm:spPr/>
      <dgm:t>
        <a:bodyPr/>
        <a:lstStyle/>
        <a:p>
          <a:r>
            <a:rPr lang="en-US" sz="4800" b="1" dirty="0">
              <a:solidFill>
                <a:schemeClr val="accent1">
                  <a:lumMod val="75000"/>
                </a:schemeClr>
              </a:solidFill>
              <a:effectLst/>
              <a:latin typeface="Century Schoolbook" panose="02040604050505020304" pitchFamily="18" charset="0"/>
            </a:rPr>
            <a:t>Lost</a:t>
          </a:r>
        </a:p>
      </dgm:t>
    </dgm:pt>
    <dgm:pt modelId="{044AD84E-2B7D-457F-A2C7-E76B9CBE9F3D}" type="sibTrans" cxnId="{0ADC7421-083C-4778-B23E-FCCEB4FF972A}">
      <dgm:prSet/>
      <dgm:spPr/>
      <dgm:t>
        <a:bodyPr/>
        <a:lstStyle/>
        <a:p>
          <a:endParaRPr lang="en-US" sz="2800">
            <a:effectLst/>
          </a:endParaRPr>
        </a:p>
      </dgm:t>
    </dgm:pt>
    <dgm:pt modelId="{D24EFEE8-885A-4B92-81BE-F02F314DD923}" type="parTrans" cxnId="{0ADC7421-083C-4778-B23E-FCCEB4FF972A}">
      <dgm:prSet/>
      <dgm:spPr/>
      <dgm:t>
        <a:bodyPr/>
        <a:lstStyle/>
        <a:p>
          <a:endParaRPr lang="en-US" sz="2800">
            <a:effectLst/>
          </a:endParaRPr>
        </a:p>
      </dgm:t>
    </dgm:pt>
    <dgm:pt modelId="{A145129F-A1A2-4F4E-A356-B04CC6575FF3}" type="pres">
      <dgm:prSet presAssocID="{F7222217-C9F7-4D57-B1D5-B97B94058441}" presName="Name0" presStyleCnt="0">
        <dgm:presLayoutVars>
          <dgm:chMax val="7"/>
          <dgm:chPref val="5"/>
        </dgm:presLayoutVars>
      </dgm:prSet>
      <dgm:spPr/>
      <dgm:t>
        <a:bodyPr/>
        <a:lstStyle/>
        <a:p>
          <a:endParaRPr lang="en-US"/>
        </a:p>
      </dgm:t>
    </dgm:pt>
    <dgm:pt modelId="{EED438E6-E470-420E-9D65-253C191E15D5}" type="pres">
      <dgm:prSet presAssocID="{F7222217-C9F7-4D57-B1D5-B97B94058441}" presName="arrowNode" presStyleLbl="node1" presStyleIdx="0" presStyleCnt="1"/>
      <dgm:spPr>
        <a:solidFill>
          <a:schemeClr val="accent1">
            <a:lumMod val="75000"/>
          </a:schemeClr>
        </a:solidFill>
        <a:ln>
          <a:solidFill>
            <a:schemeClr val="tx2">
              <a:lumMod val="50000"/>
            </a:schemeClr>
          </a:solidFill>
        </a:ln>
      </dgm:spPr>
    </dgm:pt>
    <dgm:pt modelId="{B50775E8-966E-4DD9-822D-0F37CD82AC56}" type="pres">
      <dgm:prSet presAssocID="{BE0E39C1-A67C-4FD3-BAC9-0321235ACD52}" presName="txNode1" presStyleLbl="revTx" presStyleIdx="0" presStyleCnt="2" custLinFactNeighborX="6142" custLinFactNeighborY="-768">
        <dgm:presLayoutVars>
          <dgm:bulletEnabled val="1"/>
        </dgm:presLayoutVars>
      </dgm:prSet>
      <dgm:spPr/>
      <dgm:t>
        <a:bodyPr/>
        <a:lstStyle/>
        <a:p>
          <a:endParaRPr lang="en-US"/>
        </a:p>
      </dgm:t>
    </dgm:pt>
    <dgm:pt modelId="{0855CA43-65E1-49E3-8155-FCC7E4864793}" type="pres">
      <dgm:prSet presAssocID="{220E5BC0-B9E5-474C-87B0-2BC9FAC50B4F}" presName="txNode2" presStyleLbl="revTx" presStyleIdx="1" presStyleCnt="2" custScaleX="147727">
        <dgm:presLayoutVars>
          <dgm:bulletEnabled val="1"/>
        </dgm:presLayoutVars>
      </dgm:prSet>
      <dgm:spPr/>
      <dgm:t>
        <a:bodyPr/>
        <a:lstStyle/>
        <a:p>
          <a:endParaRPr lang="en-US"/>
        </a:p>
      </dgm:t>
    </dgm:pt>
  </dgm:ptLst>
  <dgm:cxnLst>
    <dgm:cxn modelId="{161E7631-80B8-45FB-83F2-EB3E37477973}" type="presOf" srcId="{F7222217-C9F7-4D57-B1D5-B97B94058441}" destId="{A145129F-A1A2-4F4E-A356-B04CC6575FF3}" srcOrd="0" destOrd="0" presId="urn:microsoft.com/office/officeart/2009/3/layout/DescendingProcess"/>
    <dgm:cxn modelId="{0ADC7421-083C-4778-B23E-FCCEB4FF972A}" srcId="{F7222217-C9F7-4D57-B1D5-B97B94058441}" destId="{BE0E39C1-A67C-4FD3-BAC9-0321235ACD52}" srcOrd="0" destOrd="0" parTransId="{D24EFEE8-885A-4B92-81BE-F02F314DD923}" sibTransId="{044AD84E-2B7D-457F-A2C7-E76B9CBE9F3D}"/>
    <dgm:cxn modelId="{D76DE4E2-57CC-4665-B189-EEE9BD9525D6}" type="presOf" srcId="{BE0E39C1-A67C-4FD3-BAC9-0321235ACD52}" destId="{B50775E8-966E-4DD9-822D-0F37CD82AC56}" srcOrd="0" destOrd="0" presId="urn:microsoft.com/office/officeart/2009/3/layout/DescendingProcess"/>
    <dgm:cxn modelId="{97A2D1FE-7845-479D-9DD1-83689D52FB64}" type="presOf" srcId="{220E5BC0-B9E5-474C-87B0-2BC9FAC50B4F}" destId="{0855CA43-65E1-49E3-8155-FCC7E4864793}" srcOrd="0" destOrd="0" presId="urn:microsoft.com/office/officeart/2009/3/layout/DescendingProcess"/>
    <dgm:cxn modelId="{98FF8040-A032-4622-B397-7ECB96FEDA21}" srcId="{F7222217-C9F7-4D57-B1D5-B97B94058441}" destId="{220E5BC0-B9E5-474C-87B0-2BC9FAC50B4F}" srcOrd="1" destOrd="0" parTransId="{4E9B80D9-5DFF-47B4-A9A4-ED8F4B4FE0F4}" sibTransId="{D8E2BB77-EDA6-470D-8AE1-E3F123FF9080}"/>
    <dgm:cxn modelId="{3E0B7B51-FC8B-4CAD-AD5D-D109EC9C4A9F}" type="presParOf" srcId="{A145129F-A1A2-4F4E-A356-B04CC6575FF3}" destId="{EED438E6-E470-420E-9D65-253C191E15D5}" srcOrd="0" destOrd="0" presId="urn:microsoft.com/office/officeart/2009/3/layout/DescendingProcess"/>
    <dgm:cxn modelId="{C9E49234-58C0-4CA5-AF4D-A48E3C24A897}" type="presParOf" srcId="{A145129F-A1A2-4F4E-A356-B04CC6575FF3}" destId="{B50775E8-966E-4DD9-822D-0F37CD82AC56}" srcOrd="1" destOrd="0" presId="urn:microsoft.com/office/officeart/2009/3/layout/DescendingProcess"/>
    <dgm:cxn modelId="{9D550910-EAA2-4C51-BA52-F66181C9BF4D}" type="presParOf" srcId="{A145129F-A1A2-4F4E-A356-B04CC6575FF3}" destId="{0855CA43-65E1-49E3-8155-FCC7E4864793}" srcOrd="2" destOrd="0" presId="urn:microsoft.com/office/officeart/2009/3/layout/DescendingProcess"/>
  </dgm:cxnLst>
  <dgm:bg>
    <a:effectLst/>
  </dgm:bg>
  <dgm:whole>
    <a:effectLst/>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B5868D-EAEB-4327-90B3-B4B7C0ABC0E7}" type="doc">
      <dgm:prSet loTypeId="urn:microsoft.com/office/officeart/2011/layout/CircleProcess" loCatId="process" qsTypeId="urn:microsoft.com/office/officeart/2005/8/quickstyle/3d5" qsCatId="3D" csTypeId="urn:microsoft.com/office/officeart/2005/8/colors/accent3_2" csCatId="accent3" phldr="1"/>
      <dgm:spPr/>
      <dgm:t>
        <a:bodyPr/>
        <a:lstStyle/>
        <a:p>
          <a:endParaRPr lang="en-US"/>
        </a:p>
      </dgm:t>
    </dgm:pt>
    <dgm:pt modelId="{7D1B875A-EC0D-44CE-88B0-637C1CCE1454}">
      <dgm:prSet phldrT="[Text]" custT="1"/>
      <dgm:spPr/>
      <dgm:t>
        <a:bodyPr/>
        <a:lstStyle/>
        <a:p>
          <a:r>
            <a:rPr lang="en-US" sz="3200" b="1" dirty="0">
              <a:solidFill>
                <a:schemeClr val="accent3">
                  <a:lumMod val="50000"/>
                </a:schemeClr>
              </a:solidFill>
              <a:latin typeface="Arial Narrow" panose="020B0606020202030204" pitchFamily="34" charset="0"/>
            </a:rPr>
            <a:t>Seed</a:t>
          </a:r>
        </a:p>
      </dgm:t>
    </dgm:pt>
    <dgm:pt modelId="{C9C0DCCC-39EB-422C-A025-E35BFB332DB2}" type="parTrans" cxnId="{9569BD50-1206-4577-A2EC-22A5F03AC6B0}">
      <dgm:prSet/>
      <dgm:spPr/>
      <dgm:t>
        <a:bodyPr/>
        <a:lstStyle/>
        <a:p>
          <a:endParaRPr lang="en-US" b="1">
            <a:solidFill>
              <a:schemeClr val="accent3">
                <a:lumMod val="50000"/>
              </a:schemeClr>
            </a:solidFill>
            <a:latin typeface="Arial Narrow" panose="020B0606020202030204" pitchFamily="34" charset="0"/>
          </a:endParaRPr>
        </a:p>
      </dgm:t>
    </dgm:pt>
    <dgm:pt modelId="{34DAF3BC-C096-43A4-A670-E91B5E96B8F8}" type="sibTrans" cxnId="{9569BD50-1206-4577-A2EC-22A5F03AC6B0}">
      <dgm:prSet/>
      <dgm:spPr/>
      <dgm:t>
        <a:bodyPr/>
        <a:lstStyle/>
        <a:p>
          <a:endParaRPr lang="en-US" b="1">
            <a:solidFill>
              <a:schemeClr val="accent3">
                <a:lumMod val="50000"/>
              </a:schemeClr>
            </a:solidFill>
            <a:latin typeface="Arial Narrow" panose="020B0606020202030204" pitchFamily="34" charset="0"/>
          </a:endParaRPr>
        </a:p>
      </dgm:t>
    </dgm:pt>
    <dgm:pt modelId="{3793FE52-EB1D-4348-816A-6069C9CB05FE}">
      <dgm:prSet phldrT="[Text]" custT="1"/>
      <dgm:spPr/>
      <dgm:t>
        <a:bodyPr/>
        <a:lstStyle/>
        <a:p>
          <a:r>
            <a:rPr lang="en-US" sz="3200" b="1" dirty="0">
              <a:solidFill>
                <a:schemeClr val="accent3">
                  <a:lumMod val="50000"/>
                </a:schemeClr>
              </a:solidFill>
              <a:latin typeface="Arial Narrow" panose="020B0606020202030204" pitchFamily="34" charset="0"/>
            </a:rPr>
            <a:t>Storage</a:t>
          </a:r>
        </a:p>
      </dgm:t>
    </dgm:pt>
    <dgm:pt modelId="{4EA6D37B-EEE7-456F-82F1-3BE7F1D6E984}" type="parTrans" cxnId="{E12F7CB3-7441-4B96-90A5-FF32C5E625E0}">
      <dgm:prSet/>
      <dgm:spPr/>
      <dgm:t>
        <a:bodyPr/>
        <a:lstStyle/>
        <a:p>
          <a:endParaRPr lang="en-US" b="1">
            <a:solidFill>
              <a:schemeClr val="accent3">
                <a:lumMod val="50000"/>
              </a:schemeClr>
            </a:solidFill>
            <a:latin typeface="Arial Narrow" panose="020B0606020202030204" pitchFamily="34" charset="0"/>
          </a:endParaRPr>
        </a:p>
      </dgm:t>
    </dgm:pt>
    <dgm:pt modelId="{9FBB6669-3F5E-4DA9-8907-D1C1036E1D7C}" type="sibTrans" cxnId="{E12F7CB3-7441-4B96-90A5-FF32C5E625E0}">
      <dgm:prSet/>
      <dgm:spPr/>
      <dgm:t>
        <a:bodyPr/>
        <a:lstStyle/>
        <a:p>
          <a:endParaRPr lang="en-US" b="1">
            <a:solidFill>
              <a:schemeClr val="accent3">
                <a:lumMod val="50000"/>
              </a:schemeClr>
            </a:solidFill>
            <a:latin typeface="Arial Narrow" panose="020B0606020202030204" pitchFamily="34" charset="0"/>
          </a:endParaRPr>
        </a:p>
      </dgm:t>
    </dgm:pt>
    <dgm:pt modelId="{F09C188C-C9BD-437A-AD8A-3650541BB312}">
      <dgm:prSet phldrT="[Text]" custT="1"/>
      <dgm:spPr/>
      <dgm:t>
        <a:bodyPr/>
        <a:lstStyle/>
        <a:p>
          <a:r>
            <a:rPr lang="en-US" sz="3200" b="1" dirty="0">
              <a:solidFill>
                <a:schemeClr val="accent3">
                  <a:lumMod val="50000"/>
                </a:schemeClr>
              </a:solidFill>
              <a:latin typeface="Arial Narrow" panose="020B0606020202030204" pitchFamily="34" charset="0"/>
            </a:rPr>
            <a:t>Transport</a:t>
          </a:r>
        </a:p>
      </dgm:t>
    </dgm:pt>
    <dgm:pt modelId="{C8DC3A36-36AA-4636-86E7-E84746A144FF}" type="parTrans" cxnId="{4827F2F0-C58F-4CFE-BBD0-B5D40D706A7A}">
      <dgm:prSet/>
      <dgm:spPr/>
      <dgm:t>
        <a:bodyPr/>
        <a:lstStyle/>
        <a:p>
          <a:endParaRPr lang="en-US" b="1">
            <a:solidFill>
              <a:schemeClr val="accent3">
                <a:lumMod val="50000"/>
              </a:schemeClr>
            </a:solidFill>
            <a:latin typeface="Arial Narrow" panose="020B0606020202030204" pitchFamily="34" charset="0"/>
          </a:endParaRPr>
        </a:p>
      </dgm:t>
    </dgm:pt>
    <dgm:pt modelId="{EF927846-3938-43D8-9BE9-02531AE5247A}" type="sibTrans" cxnId="{4827F2F0-C58F-4CFE-BBD0-B5D40D706A7A}">
      <dgm:prSet/>
      <dgm:spPr/>
      <dgm:t>
        <a:bodyPr/>
        <a:lstStyle/>
        <a:p>
          <a:endParaRPr lang="en-US" b="1">
            <a:solidFill>
              <a:schemeClr val="accent3">
                <a:lumMod val="50000"/>
              </a:schemeClr>
            </a:solidFill>
            <a:latin typeface="Arial Narrow" panose="020B0606020202030204" pitchFamily="34" charset="0"/>
          </a:endParaRPr>
        </a:p>
      </dgm:t>
    </dgm:pt>
    <dgm:pt modelId="{75875713-7457-4A3D-9134-6DB3DF0894CE}">
      <dgm:prSet custT="1"/>
      <dgm:spPr/>
      <dgm:t>
        <a:bodyPr/>
        <a:lstStyle/>
        <a:p>
          <a:r>
            <a:rPr lang="en-US" sz="2800" b="1" dirty="0">
              <a:solidFill>
                <a:schemeClr val="accent3">
                  <a:lumMod val="50000"/>
                </a:schemeClr>
              </a:solidFill>
              <a:latin typeface="Arial Narrow" panose="020B0606020202030204" pitchFamily="34" charset="0"/>
            </a:rPr>
            <a:t>Equipment</a:t>
          </a:r>
        </a:p>
      </dgm:t>
    </dgm:pt>
    <dgm:pt modelId="{A0FEBA5A-4E09-42FA-B765-A300D5C5DCD3}" type="parTrans" cxnId="{79971D3D-6287-4117-9F59-47FDA4961340}">
      <dgm:prSet/>
      <dgm:spPr/>
      <dgm:t>
        <a:bodyPr/>
        <a:lstStyle/>
        <a:p>
          <a:endParaRPr lang="en-US" b="1">
            <a:solidFill>
              <a:schemeClr val="accent3">
                <a:lumMod val="50000"/>
              </a:schemeClr>
            </a:solidFill>
            <a:latin typeface="Arial Narrow" panose="020B0606020202030204" pitchFamily="34" charset="0"/>
          </a:endParaRPr>
        </a:p>
      </dgm:t>
    </dgm:pt>
    <dgm:pt modelId="{0E12D8E9-405A-44C0-BBA3-06F141EF0031}" type="sibTrans" cxnId="{79971D3D-6287-4117-9F59-47FDA4961340}">
      <dgm:prSet/>
      <dgm:spPr/>
      <dgm:t>
        <a:bodyPr/>
        <a:lstStyle/>
        <a:p>
          <a:endParaRPr lang="en-US" b="1">
            <a:solidFill>
              <a:schemeClr val="accent3">
                <a:lumMod val="50000"/>
              </a:schemeClr>
            </a:solidFill>
            <a:latin typeface="Arial Narrow" panose="020B0606020202030204" pitchFamily="34" charset="0"/>
          </a:endParaRPr>
        </a:p>
      </dgm:t>
    </dgm:pt>
    <dgm:pt modelId="{079AE780-81AC-4A1E-9D46-658ACBE7E6EC}" type="pres">
      <dgm:prSet presAssocID="{E9B5868D-EAEB-4327-90B3-B4B7C0ABC0E7}" presName="Name0" presStyleCnt="0">
        <dgm:presLayoutVars>
          <dgm:chMax val="11"/>
          <dgm:chPref val="11"/>
          <dgm:dir/>
          <dgm:resizeHandles/>
        </dgm:presLayoutVars>
      </dgm:prSet>
      <dgm:spPr/>
      <dgm:t>
        <a:bodyPr/>
        <a:lstStyle/>
        <a:p>
          <a:endParaRPr lang="en-US"/>
        </a:p>
      </dgm:t>
    </dgm:pt>
    <dgm:pt modelId="{712C1300-5D87-4B16-B829-EF4C4545686C}" type="pres">
      <dgm:prSet presAssocID="{F09C188C-C9BD-437A-AD8A-3650541BB312}" presName="Accent4" presStyleCnt="0"/>
      <dgm:spPr/>
    </dgm:pt>
    <dgm:pt modelId="{CA83EBAD-1EB6-429D-83C9-2B72F7429841}" type="pres">
      <dgm:prSet presAssocID="{F09C188C-C9BD-437A-AD8A-3650541BB312}" presName="Accent" presStyleLbl="node1" presStyleIdx="0" presStyleCnt="4"/>
      <dgm:spPr/>
    </dgm:pt>
    <dgm:pt modelId="{20855BB4-EB46-482C-BA0F-986BD31D74A7}" type="pres">
      <dgm:prSet presAssocID="{F09C188C-C9BD-437A-AD8A-3650541BB312}" presName="ParentBackground4" presStyleCnt="0"/>
      <dgm:spPr/>
    </dgm:pt>
    <dgm:pt modelId="{A1E1230C-5A68-4CE8-9F80-56809B9C67A0}" type="pres">
      <dgm:prSet presAssocID="{F09C188C-C9BD-437A-AD8A-3650541BB312}" presName="ParentBackground" presStyleLbl="fgAcc1" presStyleIdx="0" presStyleCnt="4"/>
      <dgm:spPr/>
      <dgm:t>
        <a:bodyPr/>
        <a:lstStyle/>
        <a:p>
          <a:endParaRPr lang="en-US"/>
        </a:p>
      </dgm:t>
    </dgm:pt>
    <dgm:pt modelId="{820D4E76-614F-44A4-BC60-EB74DCA46E1E}" type="pres">
      <dgm:prSet presAssocID="{F09C188C-C9BD-437A-AD8A-3650541BB312}" presName="Parent4" presStyleLbl="revTx" presStyleIdx="0" presStyleCnt="0">
        <dgm:presLayoutVars>
          <dgm:chMax val="1"/>
          <dgm:chPref val="1"/>
          <dgm:bulletEnabled val="1"/>
        </dgm:presLayoutVars>
      </dgm:prSet>
      <dgm:spPr/>
      <dgm:t>
        <a:bodyPr/>
        <a:lstStyle/>
        <a:p>
          <a:endParaRPr lang="en-US"/>
        </a:p>
      </dgm:t>
    </dgm:pt>
    <dgm:pt modelId="{AE3F5B81-E8A4-4E6B-8231-643A973E9584}" type="pres">
      <dgm:prSet presAssocID="{3793FE52-EB1D-4348-816A-6069C9CB05FE}" presName="Accent3" presStyleCnt="0"/>
      <dgm:spPr/>
    </dgm:pt>
    <dgm:pt modelId="{6735D804-4E79-4603-BDAA-2508D4E611C9}" type="pres">
      <dgm:prSet presAssocID="{3793FE52-EB1D-4348-816A-6069C9CB05FE}" presName="Accent" presStyleLbl="node1" presStyleIdx="1" presStyleCnt="4"/>
      <dgm:spPr/>
    </dgm:pt>
    <dgm:pt modelId="{3C073757-DD79-452D-9B79-7729959B6AEB}" type="pres">
      <dgm:prSet presAssocID="{3793FE52-EB1D-4348-816A-6069C9CB05FE}" presName="ParentBackground3" presStyleCnt="0"/>
      <dgm:spPr/>
    </dgm:pt>
    <dgm:pt modelId="{6C734357-3651-40DA-AC43-8DDFBD3773BE}" type="pres">
      <dgm:prSet presAssocID="{3793FE52-EB1D-4348-816A-6069C9CB05FE}" presName="ParentBackground" presStyleLbl="fgAcc1" presStyleIdx="1" presStyleCnt="4"/>
      <dgm:spPr/>
      <dgm:t>
        <a:bodyPr/>
        <a:lstStyle/>
        <a:p>
          <a:endParaRPr lang="en-US"/>
        </a:p>
      </dgm:t>
    </dgm:pt>
    <dgm:pt modelId="{E7428B33-62D5-4EB3-BA7D-AEB836EF0BFB}" type="pres">
      <dgm:prSet presAssocID="{3793FE52-EB1D-4348-816A-6069C9CB05FE}" presName="Parent3" presStyleLbl="revTx" presStyleIdx="0" presStyleCnt="0">
        <dgm:presLayoutVars>
          <dgm:chMax val="1"/>
          <dgm:chPref val="1"/>
          <dgm:bulletEnabled val="1"/>
        </dgm:presLayoutVars>
      </dgm:prSet>
      <dgm:spPr/>
      <dgm:t>
        <a:bodyPr/>
        <a:lstStyle/>
        <a:p>
          <a:endParaRPr lang="en-US"/>
        </a:p>
      </dgm:t>
    </dgm:pt>
    <dgm:pt modelId="{70DFD3BD-64AD-4D56-A177-6905BCE40FFE}" type="pres">
      <dgm:prSet presAssocID="{75875713-7457-4A3D-9134-6DB3DF0894CE}" presName="Accent2" presStyleCnt="0"/>
      <dgm:spPr/>
    </dgm:pt>
    <dgm:pt modelId="{40C249FB-80BB-4430-B7A4-76F88FAB4747}" type="pres">
      <dgm:prSet presAssocID="{75875713-7457-4A3D-9134-6DB3DF0894CE}" presName="Accent" presStyleLbl="node1" presStyleIdx="2" presStyleCnt="4"/>
      <dgm:spPr/>
    </dgm:pt>
    <dgm:pt modelId="{89106531-EDBC-4660-BB73-049032CBC947}" type="pres">
      <dgm:prSet presAssocID="{75875713-7457-4A3D-9134-6DB3DF0894CE}" presName="ParentBackground2" presStyleCnt="0"/>
      <dgm:spPr/>
    </dgm:pt>
    <dgm:pt modelId="{E94F969F-B9D5-4196-857F-6258870B5880}" type="pres">
      <dgm:prSet presAssocID="{75875713-7457-4A3D-9134-6DB3DF0894CE}" presName="ParentBackground" presStyleLbl="fgAcc1" presStyleIdx="2" presStyleCnt="4"/>
      <dgm:spPr/>
      <dgm:t>
        <a:bodyPr/>
        <a:lstStyle/>
        <a:p>
          <a:endParaRPr lang="en-US"/>
        </a:p>
      </dgm:t>
    </dgm:pt>
    <dgm:pt modelId="{FD78B0C6-78E9-4765-9C47-9B7BA2DA9C30}" type="pres">
      <dgm:prSet presAssocID="{75875713-7457-4A3D-9134-6DB3DF0894CE}" presName="Parent2" presStyleLbl="revTx" presStyleIdx="0" presStyleCnt="0">
        <dgm:presLayoutVars>
          <dgm:chMax val="1"/>
          <dgm:chPref val="1"/>
          <dgm:bulletEnabled val="1"/>
        </dgm:presLayoutVars>
      </dgm:prSet>
      <dgm:spPr/>
      <dgm:t>
        <a:bodyPr/>
        <a:lstStyle/>
        <a:p>
          <a:endParaRPr lang="en-US"/>
        </a:p>
      </dgm:t>
    </dgm:pt>
    <dgm:pt modelId="{FD9410A8-504E-4B1D-A454-5872709CC894}" type="pres">
      <dgm:prSet presAssocID="{7D1B875A-EC0D-44CE-88B0-637C1CCE1454}" presName="Accent1" presStyleCnt="0"/>
      <dgm:spPr/>
    </dgm:pt>
    <dgm:pt modelId="{E3AEF25A-656C-4AA6-A776-47ACAA76AD57}" type="pres">
      <dgm:prSet presAssocID="{7D1B875A-EC0D-44CE-88B0-637C1CCE1454}" presName="Accent" presStyleLbl="node1" presStyleIdx="3" presStyleCnt="4"/>
      <dgm:spPr/>
    </dgm:pt>
    <dgm:pt modelId="{587BB580-2F74-4404-BC3D-FD02FFB82EDC}" type="pres">
      <dgm:prSet presAssocID="{7D1B875A-EC0D-44CE-88B0-637C1CCE1454}" presName="ParentBackground1" presStyleCnt="0"/>
      <dgm:spPr/>
    </dgm:pt>
    <dgm:pt modelId="{930FCD0D-90E8-43E1-9438-DE5CCEB1139C}" type="pres">
      <dgm:prSet presAssocID="{7D1B875A-EC0D-44CE-88B0-637C1CCE1454}" presName="ParentBackground" presStyleLbl="fgAcc1" presStyleIdx="3" presStyleCnt="4"/>
      <dgm:spPr/>
      <dgm:t>
        <a:bodyPr/>
        <a:lstStyle/>
        <a:p>
          <a:endParaRPr lang="en-US"/>
        </a:p>
      </dgm:t>
    </dgm:pt>
    <dgm:pt modelId="{16383E11-BB88-4FB4-BCF9-9371759C58AF}" type="pres">
      <dgm:prSet presAssocID="{7D1B875A-EC0D-44CE-88B0-637C1CCE1454}" presName="Parent1" presStyleLbl="revTx" presStyleIdx="0" presStyleCnt="0">
        <dgm:presLayoutVars>
          <dgm:chMax val="1"/>
          <dgm:chPref val="1"/>
          <dgm:bulletEnabled val="1"/>
        </dgm:presLayoutVars>
      </dgm:prSet>
      <dgm:spPr/>
      <dgm:t>
        <a:bodyPr/>
        <a:lstStyle/>
        <a:p>
          <a:endParaRPr lang="en-US"/>
        </a:p>
      </dgm:t>
    </dgm:pt>
  </dgm:ptLst>
  <dgm:cxnLst>
    <dgm:cxn modelId="{669F2883-5217-4BC3-84F3-4BBC8D2D3D39}" type="presOf" srcId="{7D1B875A-EC0D-44CE-88B0-637C1CCE1454}" destId="{930FCD0D-90E8-43E1-9438-DE5CCEB1139C}" srcOrd="0" destOrd="0" presId="urn:microsoft.com/office/officeart/2011/layout/CircleProcess"/>
    <dgm:cxn modelId="{9569BD50-1206-4577-A2EC-22A5F03AC6B0}" srcId="{E9B5868D-EAEB-4327-90B3-B4B7C0ABC0E7}" destId="{7D1B875A-EC0D-44CE-88B0-637C1CCE1454}" srcOrd="0" destOrd="0" parTransId="{C9C0DCCC-39EB-422C-A025-E35BFB332DB2}" sibTransId="{34DAF3BC-C096-43A4-A670-E91B5E96B8F8}"/>
    <dgm:cxn modelId="{6924FDDB-5BEA-44C2-A7B6-5E40524BCA15}" type="presOf" srcId="{E9B5868D-EAEB-4327-90B3-B4B7C0ABC0E7}" destId="{079AE780-81AC-4A1E-9D46-658ACBE7E6EC}" srcOrd="0" destOrd="0" presId="urn:microsoft.com/office/officeart/2011/layout/CircleProcess"/>
    <dgm:cxn modelId="{DCE4F436-7B42-4375-A47B-97A0621F4FC4}" type="presOf" srcId="{75875713-7457-4A3D-9134-6DB3DF0894CE}" destId="{FD78B0C6-78E9-4765-9C47-9B7BA2DA9C30}" srcOrd="1" destOrd="0" presId="urn:microsoft.com/office/officeart/2011/layout/CircleProcess"/>
    <dgm:cxn modelId="{9CA856F3-B69F-4B58-AABD-7FA88DE30576}" type="presOf" srcId="{F09C188C-C9BD-437A-AD8A-3650541BB312}" destId="{820D4E76-614F-44A4-BC60-EB74DCA46E1E}" srcOrd="1" destOrd="0" presId="urn:microsoft.com/office/officeart/2011/layout/CircleProcess"/>
    <dgm:cxn modelId="{01530790-8042-4CF4-9FCE-D069EDB50200}" type="presOf" srcId="{3793FE52-EB1D-4348-816A-6069C9CB05FE}" destId="{E7428B33-62D5-4EB3-BA7D-AEB836EF0BFB}" srcOrd="1" destOrd="0" presId="urn:microsoft.com/office/officeart/2011/layout/CircleProcess"/>
    <dgm:cxn modelId="{4827F2F0-C58F-4CFE-BBD0-B5D40D706A7A}" srcId="{E9B5868D-EAEB-4327-90B3-B4B7C0ABC0E7}" destId="{F09C188C-C9BD-437A-AD8A-3650541BB312}" srcOrd="3" destOrd="0" parTransId="{C8DC3A36-36AA-4636-86E7-E84746A144FF}" sibTransId="{EF927846-3938-43D8-9BE9-02531AE5247A}"/>
    <dgm:cxn modelId="{A610E03D-786E-4AB3-AEC7-7D68E01566BA}" type="presOf" srcId="{7D1B875A-EC0D-44CE-88B0-637C1CCE1454}" destId="{16383E11-BB88-4FB4-BCF9-9371759C58AF}" srcOrd="1" destOrd="0" presId="urn:microsoft.com/office/officeart/2011/layout/CircleProcess"/>
    <dgm:cxn modelId="{79971D3D-6287-4117-9F59-47FDA4961340}" srcId="{E9B5868D-EAEB-4327-90B3-B4B7C0ABC0E7}" destId="{75875713-7457-4A3D-9134-6DB3DF0894CE}" srcOrd="1" destOrd="0" parTransId="{A0FEBA5A-4E09-42FA-B765-A300D5C5DCD3}" sibTransId="{0E12D8E9-405A-44C0-BBA3-06F141EF0031}"/>
    <dgm:cxn modelId="{E7241EA0-D49E-45D9-B661-B0EA81D50C4A}" type="presOf" srcId="{75875713-7457-4A3D-9134-6DB3DF0894CE}" destId="{E94F969F-B9D5-4196-857F-6258870B5880}" srcOrd="0" destOrd="0" presId="urn:microsoft.com/office/officeart/2011/layout/CircleProcess"/>
    <dgm:cxn modelId="{6D9FFF2F-3F31-4C70-8BBA-209AB45F0140}" type="presOf" srcId="{3793FE52-EB1D-4348-816A-6069C9CB05FE}" destId="{6C734357-3651-40DA-AC43-8DDFBD3773BE}" srcOrd="0" destOrd="0" presId="urn:microsoft.com/office/officeart/2011/layout/CircleProcess"/>
    <dgm:cxn modelId="{CD8CA8CA-EA6D-4FA2-9ED2-3BAEFE3EC14F}" type="presOf" srcId="{F09C188C-C9BD-437A-AD8A-3650541BB312}" destId="{A1E1230C-5A68-4CE8-9F80-56809B9C67A0}" srcOrd="0" destOrd="0" presId="urn:microsoft.com/office/officeart/2011/layout/CircleProcess"/>
    <dgm:cxn modelId="{E12F7CB3-7441-4B96-90A5-FF32C5E625E0}" srcId="{E9B5868D-EAEB-4327-90B3-B4B7C0ABC0E7}" destId="{3793FE52-EB1D-4348-816A-6069C9CB05FE}" srcOrd="2" destOrd="0" parTransId="{4EA6D37B-EEE7-456F-82F1-3BE7F1D6E984}" sibTransId="{9FBB6669-3F5E-4DA9-8907-D1C1036E1D7C}"/>
    <dgm:cxn modelId="{52BCCD52-B15E-4EDE-87DE-047DB96D3896}" type="presParOf" srcId="{079AE780-81AC-4A1E-9D46-658ACBE7E6EC}" destId="{712C1300-5D87-4B16-B829-EF4C4545686C}" srcOrd="0" destOrd="0" presId="urn:microsoft.com/office/officeart/2011/layout/CircleProcess"/>
    <dgm:cxn modelId="{3D4CA6B5-3BCA-42EC-9B97-BD65D3E05A34}" type="presParOf" srcId="{712C1300-5D87-4B16-B829-EF4C4545686C}" destId="{CA83EBAD-1EB6-429D-83C9-2B72F7429841}" srcOrd="0" destOrd="0" presId="urn:microsoft.com/office/officeart/2011/layout/CircleProcess"/>
    <dgm:cxn modelId="{B2CFFC44-8685-4B54-9E22-E5E0ABA0CE84}" type="presParOf" srcId="{079AE780-81AC-4A1E-9D46-658ACBE7E6EC}" destId="{20855BB4-EB46-482C-BA0F-986BD31D74A7}" srcOrd="1" destOrd="0" presId="urn:microsoft.com/office/officeart/2011/layout/CircleProcess"/>
    <dgm:cxn modelId="{C91ECC3C-4EA3-420B-9E17-69942CB54632}" type="presParOf" srcId="{20855BB4-EB46-482C-BA0F-986BD31D74A7}" destId="{A1E1230C-5A68-4CE8-9F80-56809B9C67A0}" srcOrd="0" destOrd="0" presId="urn:microsoft.com/office/officeart/2011/layout/CircleProcess"/>
    <dgm:cxn modelId="{4280E0D3-C824-43F7-BB98-3E0825AE6E05}" type="presParOf" srcId="{079AE780-81AC-4A1E-9D46-658ACBE7E6EC}" destId="{820D4E76-614F-44A4-BC60-EB74DCA46E1E}" srcOrd="2" destOrd="0" presId="urn:microsoft.com/office/officeart/2011/layout/CircleProcess"/>
    <dgm:cxn modelId="{9B7D9957-7370-47D3-BF14-56A3623A6440}" type="presParOf" srcId="{079AE780-81AC-4A1E-9D46-658ACBE7E6EC}" destId="{AE3F5B81-E8A4-4E6B-8231-643A973E9584}" srcOrd="3" destOrd="0" presId="urn:microsoft.com/office/officeart/2011/layout/CircleProcess"/>
    <dgm:cxn modelId="{6D4F61A9-188C-4742-9AA4-F3F7A7B2E810}" type="presParOf" srcId="{AE3F5B81-E8A4-4E6B-8231-643A973E9584}" destId="{6735D804-4E79-4603-BDAA-2508D4E611C9}" srcOrd="0" destOrd="0" presId="urn:microsoft.com/office/officeart/2011/layout/CircleProcess"/>
    <dgm:cxn modelId="{5D653538-1F25-45D3-B49B-335D33611454}" type="presParOf" srcId="{079AE780-81AC-4A1E-9D46-658ACBE7E6EC}" destId="{3C073757-DD79-452D-9B79-7729959B6AEB}" srcOrd="4" destOrd="0" presId="urn:microsoft.com/office/officeart/2011/layout/CircleProcess"/>
    <dgm:cxn modelId="{B9A0F118-47F1-4A96-9EB5-BFFE9FCF332B}" type="presParOf" srcId="{3C073757-DD79-452D-9B79-7729959B6AEB}" destId="{6C734357-3651-40DA-AC43-8DDFBD3773BE}" srcOrd="0" destOrd="0" presId="urn:microsoft.com/office/officeart/2011/layout/CircleProcess"/>
    <dgm:cxn modelId="{4DE9C242-A232-4236-A623-024FC81C28EA}" type="presParOf" srcId="{079AE780-81AC-4A1E-9D46-658ACBE7E6EC}" destId="{E7428B33-62D5-4EB3-BA7D-AEB836EF0BFB}" srcOrd="5" destOrd="0" presId="urn:microsoft.com/office/officeart/2011/layout/CircleProcess"/>
    <dgm:cxn modelId="{A6018F75-A821-4457-BB70-283B9E0D482B}" type="presParOf" srcId="{079AE780-81AC-4A1E-9D46-658ACBE7E6EC}" destId="{70DFD3BD-64AD-4D56-A177-6905BCE40FFE}" srcOrd="6" destOrd="0" presId="urn:microsoft.com/office/officeart/2011/layout/CircleProcess"/>
    <dgm:cxn modelId="{76590FBA-97FE-473E-BD88-D44FD0FD45C2}" type="presParOf" srcId="{70DFD3BD-64AD-4D56-A177-6905BCE40FFE}" destId="{40C249FB-80BB-4430-B7A4-76F88FAB4747}" srcOrd="0" destOrd="0" presId="urn:microsoft.com/office/officeart/2011/layout/CircleProcess"/>
    <dgm:cxn modelId="{3CD34A67-5F04-4DE6-A124-39767CE1A905}" type="presParOf" srcId="{079AE780-81AC-4A1E-9D46-658ACBE7E6EC}" destId="{89106531-EDBC-4660-BB73-049032CBC947}" srcOrd="7" destOrd="0" presId="urn:microsoft.com/office/officeart/2011/layout/CircleProcess"/>
    <dgm:cxn modelId="{AD7D9C48-6E66-4554-A577-29B82DDFBDF5}" type="presParOf" srcId="{89106531-EDBC-4660-BB73-049032CBC947}" destId="{E94F969F-B9D5-4196-857F-6258870B5880}" srcOrd="0" destOrd="0" presId="urn:microsoft.com/office/officeart/2011/layout/CircleProcess"/>
    <dgm:cxn modelId="{363949CB-8546-471A-A985-749CB848EC4C}" type="presParOf" srcId="{079AE780-81AC-4A1E-9D46-658ACBE7E6EC}" destId="{FD78B0C6-78E9-4765-9C47-9B7BA2DA9C30}" srcOrd="8" destOrd="0" presId="urn:microsoft.com/office/officeart/2011/layout/CircleProcess"/>
    <dgm:cxn modelId="{4F409DC3-DB7E-4B12-BE82-A5B354C62F1D}" type="presParOf" srcId="{079AE780-81AC-4A1E-9D46-658ACBE7E6EC}" destId="{FD9410A8-504E-4B1D-A454-5872709CC894}" srcOrd="9" destOrd="0" presId="urn:microsoft.com/office/officeart/2011/layout/CircleProcess"/>
    <dgm:cxn modelId="{DFBA47D8-0741-4978-B1EB-3FD99C6513D1}" type="presParOf" srcId="{FD9410A8-504E-4B1D-A454-5872709CC894}" destId="{E3AEF25A-656C-4AA6-A776-47ACAA76AD57}" srcOrd="0" destOrd="0" presId="urn:microsoft.com/office/officeart/2011/layout/CircleProcess"/>
    <dgm:cxn modelId="{51D84596-2E4F-480B-B4E2-C4CC59D06346}" type="presParOf" srcId="{079AE780-81AC-4A1E-9D46-658ACBE7E6EC}" destId="{587BB580-2F74-4404-BC3D-FD02FFB82EDC}" srcOrd="10" destOrd="0" presId="urn:microsoft.com/office/officeart/2011/layout/CircleProcess"/>
    <dgm:cxn modelId="{282C2F9F-A409-49D9-9150-145C590D15A5}" type="presParOf" srcId="{587BB580-2F74-4404-BC3D-FD02FFB82EDC}" destId="{930FCD0D-90E8-43E1-9438-DE5CCEB1139C}" srcOrd="0" destOrd="0" presId="urn:microsoft.com/office/officeart/2011/layout/CircleProcess"/>
    <dgm:cxn modelId="{CA59305B-215D-47C4-85B1-5ED003088106}" type="presParOf" srcId="{079AE780-81AC-4A1E-9D46-658ACBE7E6EC}" destId="{16383E11-BB88-4FB4-BCF9-9371759C58AF}" srcOrd="11"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pPr/>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pPr/>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module on preventing GMO contamination.
</a:t>
            </a:r>
            <a:r>
              <a:rPr lang="en-US" b="1" dirty="0" smtClean="0"/>
              <a:t>Image</a:t>
            </a:r>
            <a:r>
              <a:rPr lang="en-US" dirty="0" smtClean="0"/>
              <a:t>: Kristine</a:t>
            </a:r>
            <a:r>
              <a:rPr lang="en-US" baseline="0" dirty="0" smtClean="0"/>
              <a:t> Moncada, University of </a:t>
            </a:r>
            <a:r>
              <a:rPr lang="en-US" baseline="0" dirty="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a:t>
            </a:fld>
            <a:endParaRPr lang="en-US"/>
          </a:p>
        </p:txBody>
      </p:sp>
    </p:spTree>
    <p:extLst>
      <p:ext uri="{BB962C8B-B14F-4D97-AF65-F5344CB8AC3E}">
        <p14:creationId xmlns:p14="http://schemas.microsoft.com/office/powerpoint/2010/main" val="314844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Breeding using hybridization is NOT an excluded method, and traditional hybrid varieties are allowed in organic production.</a:t>
            </a:r>
          </a:p>
          <a:p>
            <a:endParaRPr lang="en-US" dirty="0" smtClean="0"/>
          </a:p>
          <a:p>
            <a:r>
              <a:rPr lang="en-US" b="1" dirty="0" smtClean="0"/>
              <a:t>Image</a:t>
            </a:r>
            <a:r>
              <a:rPr lang="en-US" dirty="0" smtClean="0"/>
              <a:t>: Jeff Coulter,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10</a:t>
            </a:fld>
            <a:endParaRPr lang="en-US"/>
          </a:p>
        </p:txBody>
      </p:sp>
    </p:spTree>
    <p:extLst>
      <p:ext uri="{BB962C8B-B14F-4D97-AF65-F5344CB8AC3E}">
        <p14:creationId xmlns:p14="http://schemas.microsoft.com/office/powerpoint/2010/main" val="82764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Narration</a:t>
            </a:r>
            <a:r>
              <a:rPr lang="en-US" dirty="0" smtClean="0"/>
              <a:t>: GMOs are prohibited in all areas of certified organic production, under the definition of “Excluded Methods.” Organic farmers cannot knowingly plant GMO seed.  They also cannot apply inputs that are GMO, such as genetically modified rhizobia in legume inoculants or genetically modified </a:t>
            </a:r>
            <a:r>
              <a:rPr lang="en-US" i="1" dirty="0" smtClean="0"/>
              <a:t>Bacillus </a:t>
            </a:r>
            <a:r>
              <a:rPr lang="en-US" i="1" dirty="0" err="1" smtClean="0"/>
              <a:t>thuringiensis</a:t>
            </a:r>
            <a:r>
              <a:rPr lang="en-US" i="1" dirty="0" smtClean="0"/>
              <a:t> </a:t>
            </a:r>
            <a:r>
              <a:rPr lang="en-US" dirty="0" smtClean="0"/>
              <a:t>bacteria in biocontrol insecticides.  However, there are non-GMO versions of these inputs that may be allowed in organic.  To know for certain whether an input is approved or non-GMO, you can check the listings maintained by OMRI, the Organic Materials Review Institute.</a:t>
            </a:r>
          </a:p>
          <a:p>
            <a:endParaRPr lang="en-US" baseline="0" dirty="0" smtClean="0"/>
          </a:p>
          <a:p>
            <a:r>
              <a:rPr lang="en-US" b="1" baseline="0" dirty="0" smtClean="0"/>
              <a:t>Image</a:t>
            </a:r>
            <a:r>
              <a:rPr lang="en-US" baseline="0" dirty="0" smtClean="0"/>
              <a:t>: David L. Hansen, University of Minnesota</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11</a:t>
            </a:fld>
            <a:endParaRPr lang="en-US"/>
          </a:p>
        </p:txBody>
      </p:sp>
    </p:spTree>
    <p:extLst>
      <p:ext uri="{BB962C8B-B14F-4D97-AF65-F5344CB8AC3E}">
        <p14:creationId xmlns:p14="http://schemas.microsoft.com/office/powerpoint/2010/main" val="28096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During the 36-month transition period prior to organic certification, producers must use organic practices, including non-GMO seeds and inputs, but do not receive organic premiums. Some buyers offer a non-GMO premium, especially for crops such as soybean and corn. As a result, when you are transitioning new land from conventional to organic, it is important not only to avoid using GMOs yourself, but to prevent contamination from other sources, as we will discuss in the next slides.
</a:t>
            </a:r>
            <a:r>
              <a:rPr lang="en-US" b="1" baseline="0" dirty="0" smtClean="0"/>
              <a:t>Image</a:t>
            </a:r>
            <a:r>
              <a:rPr lang="en-US" baseline="0" dirty="0" smtClean="0"/>
              <a:t>: Carmen </a:t>
            </a:r>
            <a:r>
              <a:rPr lang="en-US" baseline="0"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12</a:t>
            </a:fld>
            <a:endParaRPr lang="en-US"/>
          </a:p>
        </p:txBody>
      </p:sp>
    </p:spTree>
    <p:extLst>
      <p:ext uri="{BB962C8B-B14F-4D97-AF65-F5344CB8AC3E}">
        <p14:creationId xmlns:p14="http://schemas.microsoft.com/office/powerpoint/2010/main" val="3510898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section, we will discuss how GMO contamination from outside sources can occur.
</a:t>
            </a:r>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7237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how can GMO contamination make its way into your products? There are several avenues for this to occur: planting stock, pollen drift, volunteer plants, and equipment. </a:t>
            </a:r>
          </a:p>
          <a:p>
            <a:endParaRPr lang="en-US" b="1" dirty="0" smtClean="0"/>
          </a:p>
          <a:p>
            <a:r>
              <a:rPr lang="en-US" b="1" dirty="0" smtClean="0"/>
              <a:t>Image</a:t>
            </a:r>
            <a:r>
              <a:rPr lang="en-US" dirty="0" smtClean="0"/>
              <a:t>: David</a:t>
            </a:r>
            <a:r>
              <a:rPr lang="en-US" baseline="0" dirty="0" smtClean="0"/>
              <a:t> L. </a:t>
            </a:r>
            <a:r>
              <a:rPr lang="en-US" dirty="0" smtClean="0"/>
              <a:t>Hansen, University of Minnesota</a:t>
            </a:r>
            <a:endParaRPr lang="en-US" u="none"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14</a:t>
            </a:fld>
            <a:endParaRPr lang="en-US"/>
          </a:p>
        </p:txBody>
      </p:sp>
    </p:spTree>
    <p:extLst>
      <p:ext uri="{BB962C8B-B14F-4D97-AF65-F5344CB8AC3E}">
        <p14:creationId xmlns:p14="http://schemas.microsoft.com/office/powerpoint/2010/main" val="368043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step to avoid GMOs is to not plant contaminated seed. Contaminated seed means that your seed stock contains some percentage of seeds that are GMO, so you are unintentionally planting a GMO crop. This can happen if a supplier sells you contaminated seed, or if you replant seed from your own crop that was contaminated by pollen drift or was somehow mixed with GMO seed in storage. 
</a:t>
            </a:r>
            <a:r>
              <a:rPr lang="en-US" b="1" dirty="0" smtClean="0"/>
              <a:t>Image</a:t>
            </a:r>
            <a:r>
              <a:rPr lang="en-US" dirty="0" smtClean="0"/>
              <a:t>: David</a:t>
            </a:r>
            <a:r>
              <a:rPr lang="en-US" baseline="0" dirty="0" smtClean="0"/>
              <a:t> L.</a:t>
            </a:r>
            <a:r>
              <a:rPr lang="en-US" dirty="0" smtClean="0"/>
              <a:t> Hansen,</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15</a:t>
            </a:fld>
            <a:endParaRPr lang="en-US"/>
          </a:p>
        </p:txBody>
      </p:sp>
    </p:spTree>
    <p:extLst>
      <p:ext uri="{BB962C8B-B14F-4D97-AF65-F5344CB8AC3E}">
        <p14:creationId xmlns:p14="http://schemas.microsoft.com/office/powerpoint/2010/main" val="194824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can request GMO test results from seed suppliers. There is no way to visually distinguish GMO from non-GMO seed. Only a genetic test can say for certain whether transgenes are present in a seed. </a:t>
            </a:r>
          </a:p>
          <a:p>
            <a:endParaRPr lang="en-US" dirty="0" smtClean="0"/>
          </a:p>
          <a:p>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16</a:t>
            </a:fld>
            <a:endParaRPr lang="en-US"/>
          </a:p>
        </p:txBody>
      </p:sp>
    </p:spTree>
    <p:extLst>
      <p:ext uri="{BB962C8B-B14F-4D97-AF65-F5344CB8AC3E}">
        <p14:creationId xmlns:p14="http://schemas.microsoft.com/office/powerpoint/2010/main" val="287419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Pollen drift is the second, and perhaps most difficult to prevent, source of contamination. Because pollen is genetic material, it can carry GMO traits that will be transferred to the plants it fertilizes. This occurs when GMO pollen from nearby fields is carried by wind or insects to your field, where it fertilizes your crop, producing grain that is a GMO hybrid.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17</a:t>
            </a:fld>
            <a:endParaRPr lang="en-US"/>
          </a:p>
        </p:txBody>
      </p:sp>
    </p:spTree>
    <p:extLst>
      <p:ext uri="{BB962C8B-B14F-4D97-AF65-F5344CB8AC3E}">
        <p14:creationId xmlns:p14="http://schemas.microsoft.com/office/powerpoint/2010/main" val="120773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Several circumstances must be in place for GMO drift to occur.  First, there has to be a GMO counterpart to the crop (see earlier in this presentation for a list of current GMO crops).  Next, that GMO crop must be grown near a susceptible crop.  And lastly, the crop should have a breeding system where outcrossing or cross-pollination is likely. Cross-pollination is the transfer of pollen from one plant to a different plant, either by wind or by insect pollinators..</a:t>
            </a:r>
          </a:p>
          <a:p>
            <a:endParaRPr lang="en-US" dirty="0" smtClean="0"/>
          </a:p>
          <a:p>
            <a:r>
              <a:rPr lang="en-US" b="1" dirty="0" smtClean="0"/>
              <a:t>Image</a:t>
            </a:r>
            <a:r>
              <a:rPr lang="en-US" dirty="0" smtClean="0"/>
              <a:t>: USDA-ARS (Logan,</a:t>
            </a:r>
            <a:r>
              <a:rPr lang="en-US" baseline="0" dirty="0" smtClean="0"/>
              <a:t> Utah; leafcutter bee</a:t>
            </a:r>
            <a:r>
              <a:rPr lang="en-US" dirty="0" smtClean="0"/>
              <a:t>);</a:t>
            </a:r>
            <a:r>
              <a:rPr lang="en-US" baseline="0" dirty="0" smtClean="0"/>
              <a:t> </a:t>
            </a:r>
            <a:r>
              <a:rPr lang="en-US" dirty="0" smtClean="0"/>
              <a:t>Jeff Coulter,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18</a:t>
            </a:fld>
            <a:endParaRPr lang="en-US"/>
          </a:p>
        </p:txBody>
      </p:sp>
    </p:spTree>
    <p:extLst>
      <p:ext uri="{BB962C8B-B14F-4D97-AF65-F5344CB8AC3E}">
        <p14:creationId xmlns:p14="http://schemas.microsoft.com/office/powerpoint/2010/main" val="106135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organic crops with highest potential for GMO pollen drift in the Upper Midwest are alfalfa, canola, </a:t>
            </a:r>
            <a:r>
              <a:rPr lang="en-US" dirty="0" err="1" smtClean="0"/>
              <a:t>sugarbeet</a:t>
            </a:r>
            <a:r>
              <a:rPr lang="en-US" dirty="0" smtClean="0"/>
              <a:t> and corn. Corn, alfalfa, </a:t>
            </a:r>
            <a:r>
              <a:rPr lang="en-US" dirty="0" err="1" smtClean="0"/>
              <a:t>sugarbeet</a:t>
            </a:r>
            <a:r>
              <a:rPr lang="en-US" dirty="0" smtClean="0"/>
              <a:t>, and canola are all outcrossing crops that are pollinated by wind or insects. Soybean, because it is self-pollinated, is not generally considered to be vulnerable to GMO pollen drift.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19</a:t>
            </a:fld>
            <a:endParaRPr lang="en-US"/>
          </a:p>
        </p:txBody>
      </p:sp>
    </p:spTree>
    <p:extLst>
      <p:ext uri="{BB962C8B-B14F-4D97-AF65-F5344CB8AC3E}">
        <p14:creationId xmlns:p14="http://schemas.microsoft.com/office/powerpoint/2010/main" val="399484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six parts to this module: What is a GMO, GMOs and organic, how contamination occurs, what the consequences are, how to protect yourself, and resources for more information. First, we’ll talk a little about what exactly a GMO is. We’ll define some key terms that are often used in discussions of GMOs, and we’ll go over the current status of GMO crops. 
</a:t>
            </a:r>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a:t>
            </a:fld>
            <a:endParaRPr lang="en-US"/>
          </a:p>
        </p:txBody>
      </p:sp>
    </p:spTree>
    <p:extLst>
      <p:ext uri="{BB962C8B-B14F-4D97-AF65-F5344CB8AC3E}">
        <p14:creationId xmlns:p14="http://schemas.microsoft.com/office/powerpoint/2010/main" val="173542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For the most part, pollen drift in alfalfa is primarily a risk in the Western U.S. where seed production occurs. If you are cutting alfalfa for hay before any of the plants set seed, then contamination will not be an issue.  However, if even a few plants are going to seed in your field or around field margins, there is the potential for GMO-contaminated alfalfa populations to persist in your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20</a:t>
            </a:fld>
            <a:endParaRPr lang="en-US"/>
          </a:p>
        </p:txBody>
      </p:sp>
    </p:spTree>
    <p:extLst>
      <p:ext uri="{BB962C8B-B14F-4D97-AF65-F5344CB8AC3E}">
        <p14:creationId xmlns:p14="http://schemas.microsoft.com/office/powerpoint/2010/main" val="48348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dirty="0" err="1" smtClean="0"/>
              <a:t>Sugarbeet</a:t>
            </a:r>
            <a:r>
              <a:rPr lang="en-US" dirty="0" smtClean="0"/>
              <a:t> is normally harvested before flowering, so contamination is not normally a concern unless you are raising it for seed.</a:t>
            </a:r>
          </a:p>
          <a:p>
            <a:endParaRPr lang="en-US" dirty="0" smtClean="0"/>
          </a:p>
          <a:p>
            <a:r>
              <a:rPr lang="en-US" b="1" dirty="0" smtClean="0"/>
              <a:t>Image</a:t>
            </a:r>
            <a:r>
              <a:rPr lang="en-US" dirty="0" smtClean="0"/>
              <a:t>: Peggy </a:t>
            </a:r>
            <a:r>
              <a:rPr lang="en-US" dirty="0" err="1" smtClean="0"/>
              <a:t>Greb</a:t>
            </a:r>
            <a:r>
              <a:rPr lang="en-US" dirty="0" smtClean="0"/>
              <a:t>,</a:t>
            </a:r>
            <a:r>
              <a:rPr lang="en-US" baseline="0" dirty="0" smtClean="0"/>
              <a:t> USDA-ARS</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21</a:t>
            </a:fld>
            <a:endParaRPr lang="en-US"/>
          </a:p>
        </p:txBody>
      </p:sp>
    </p:spTree>
    <p:extLst>
      <p:ext uri="{BB962C8B-B14F-4D97-AF65-F5344CB8AC3E}">
        <p14:creationId xmlns:p14="http://schemas.microsoft.com/office/powerpoint/2010/main" val="300132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Canola is not widely grown in the Upper Midwest, but in the areas it is grown, GMO pollen drift is definitely a concern.  In the case of both canola and </a:t>
            </a:r>
            <a:r>
              <a:rPr lang="en-US" dirty="0" err="1" smtClean="0"/>
              <a:t>sugarbeet</a:t>
            </a:r>
            <a:r>
              <a:rPr lang="en-US" dirty="0" smtClean="0"/>
              <a:t>, it is also possible for GMO pollen to fertilize crops or weeds of related species. This can lead to weed populations that also produce GMO pollen, which may cross back into a subsequent canola crop.</a:t>
            </a:r>
          </a:p>
          <a:p>
            <a:endParaRPr lang="en-US" dirty="0" smtClean="0"/>
          </a:p>
          <a:p>
            <a:r>
              <a:rPr lang="en-US" b="1" dirty="0" smtClean="0"/>
              <a:t>Image</a:t>
            </a:r>
            <a:r>
              <a:rPr lang="en-US" dirty="0" smtClean="0"/>
              <a:t>: Hanna Castle,</a:t>
            </a:r>
            <a:r>
              <a:rPr lang="en-US" baseline="0" dirty="0" smtClean="0"/>
              <a:t> USDA-ARS</a:t>
            </a:r>
            <a:endParaRPr lang="en-US" b="0"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22</a:t>
            </a:fld>
            <a:endParaRPr lang="en-US"/>
          </a:p>
        </p:txBody>
      </p:sp>
    </p:spTree>
    <p:extLst>
      <p:ext uri="{BB962C8B-B14F-4D97-AF65-F5344CB8AC3E}">
        <p14:creationId xmlns:p14="http://schemas.microsoft.com/office/powerpoint/2010/main" val="276523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Corn is generally the crop most likely to be of concern for GMO pollen drift, so most of our discussion from now on will focus on corn, but many of the same principles will apply to crops such as canola.  Also, because corn is so widely grown, it is most likely to be tested for contamination and rejected by buyers if GMOs are found.
</a:t>
            </a:r>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23</a:t>
            </a:fld>
            <a:endParaRPr lang="en-US"/>
          </a:p>
        </p:txBody>
      </p:sp>
    </p:spTree>
    <p:extLst>
      <p:ext uri="{BB962C8B-B14F-4D97-AF65-F5344CB8AC3E}">
        <p14:creationId xmlns:p14="http://schemas.microsoft.com/office/powerpoint/2010/main" val="309836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understand why GMO pollen drift can be a problem in corn, let’s briefly review the steps in corn reproduction.  If you would like to learn more about this topic, please click on the icon to link to a module from our All About Corn series.  </a:t>
            </a:r>
          </a:p>
          <a:p>
            <a:endParaRPr lang="en-US" dirty="0" smtClean="0"/>
          </a:p>
          <a:p>
            <a:r>
              <a:rPr lang="en-US" dirty="0" smtClean="0"/>
              <a:t>Image: Jeff Coulter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24</a:t>
            </a:fld>
            <a:endParaRPr lang="en-US"/>
          </a:p>
        </p:txBody>
      </p:sp>
    </p:spTree>
    <p:extLst>
      <p:ext uri="{BB962C8B-B14F-4D97-AF65-F5344CB8AC3E}">
        <p14:creationId xmlns:p14="http://schemas.microsoft.com/office/powerpoint/2010/main" val="156769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produce kernels, corn needs to be pollinated. The corn plant develops tassels, which produce the pollen-bearing structures called anthers. Pollen is released from the anthers.</a:t>
            </a:r>
          </a:p>
          <a:p>
            <a:endParaRPr lang="en-US" dirty="0" smtClean="0"/>
          </a:p>
          <a:p>
            <a:r>
              <a:rPr lang="en-US" b="1" dirty="0" smtClean="0"/>
              <a:t>Image</a:t>
            </a:r>
            <a:r>
              <a:rPr lang="en-US" dirty="0" smtClean="0"/>
              <a:t>: Jeff Coulter,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25</a:t>
            </a:fld>
            <a:endParaRPr lang="en-US"/>
          </a:p>
        </p:txBody>
      </p:sp>
    </p:spTree>
    <p:extLst>
      <p:ext uri="{BB962C8B-B14F-4D97-AF65-F5344CB8AC3E}">
        <p14:creationId xmlns:p14="http://schemas.microsoft.com/office/powerpoint/2010/main" val="2130533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Pollen grains are carried, largely by wind, to other nearby corn plants. Pollination is when a pollen grain from the anther lands on the silk of a developing corn ear.</a:t>
            </a:r>
          </a:p>
          <a:p>
            <a:endParaRPr lang="en-US" dirty="0" smtClean="0"/>
          </a:p>
          <a:p>
            <a:r>
              <a:rPr lang="en-US" b="1" dirty="0" smtClean="0"/>
              <a:t>Images</a:t>
            </a:r>
            <a:r>
              <a:rPr lang="en-US" dirty="0" smtClean="0"/>
              <a:t>: D.G. </a:t>
            </a:r>
            <a:r>
              <a:rPr lang="en-US" dirty="0" err="1" smtClean="0"/>
              <a:t>Mackean</a:t>
            </a:r>
            <a:r>
              <a:rPr lang="en-US" dirty="0" smtClean="0"/>
              <a:t>, www.biology-resources.com</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26</a:t>
            </a:fld>
            <a:endParaRPr lang="en-US"/>
          </a:p>
        </p:txBody>
      </p:sp>
    </p:spTree>
    <p:extLst>
      <p:ext uri="{BB962C8B-B14F-4D97-AF65-F5344CB8AC3E}">
        <p14:creationId xmlns:p14="http://schemas.microsoft.com/office/powerpoint/2010/main" val="74526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Fertilization is the process where the pollen grain is transported down the silk to the ovule from which a kernel will develop. If the ovule is not fertilized, the kernel will not form.</a:t>
            </a:r>
          </a:p>
          <a:p>
            <a:endParaRPr lang="en-US" dirty="0" smtClean="0"/>
          </a:p>
          <a:p>
            <a:r>
              <a:rPr lang="en-US" b="1" dirty="0" smtClean="0"/>
              <a:t>Image</a:t>
            </a:r>
            <a:r>
              <a:rPr lang="en-US" dirty="0" smtClean="0"/>
              <a:t>: D.G. </a:t>
            </a:r>
            <a:r>
              <a:rPr lang="en-US" dirty="0" err="1" smtClean="0"/>
              <a:t>Mackean</a:t>
            </a:r>
            <a:r>
              <a:rPr lang="en-US" dirty="0" smtClean="0"/>
              <a:t>, www.biology-resources.com</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337756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developing kernel contains genetic material from both parent plants, and will express traits from both. For example, a kernel that was fertilized by pollen from genetically modified </a:t>
            </a:r>
            <a:r>
              <a:rPr lang="en-US" dirty="0" err="1" smtClean="0"/>
              <a:t>Bt</a:t>
            </a:r>
            <a:r>
              <a:rPr lang="en-US" dirty="0" smtClean="0"/>
              <a:t> corn will produce the </a:t>
            </a:r>
            <a:r>
              <a:rPr lang="en-US" dirty="0" err="1" smtClean="0"/>
              <a:t>Bt</a:t>
            </a:r>
            <a:r>
              <a:rPr lang="en-US" dirty="0" smtClean="0"/>
              <a:t> toxin. Subsequently, this corn will be harvested and will test positive for GMOs.  We’ll talk more a little later in this presentation about how to prevent this kind of unwanted cross-pollination.</a:t>
            </a:r>
          </a:p>
          <a:p>
            <a:endParaRPr lang="en-US" dirty="0" smtClean="0"/>
          </a:p>
          <a:p>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28</a:t>
            </a:fld>
            <a:endParaRPr lang="en-US"/>
          </a:p>
        </p:txBody>
      </p:sp>
    </p:spTree>
    <p:extLst>
      <p:ext uri="{BB962C8B-B14F-4D97-AF65-F5344CB8AC3E}">
        <p14:creationId xmlns:p14="http://schemas.microsoft.com/office/powerpoint/2010/main" val="393963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avenue for GMO contamination is the presence of GMO volunteer plants in your fields, which can contaminate the crop that they are harvested with.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29</a:t>
            </a:fld>
            <a:endParaRPr lang="en-US"/>
          </a:p>
        </p:txBody>
      </p:sp>
    </p:spTree>
    <p:extLst>
      <p:ext uri="{BB962C8B-B14F-4D97-AF65-F5344CB8AC3E}">
        <p14:creationId xmlns:p14="http://schemas.microsoft.com/office/powerpoint/2010/main" val="260564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GMO stands for Genetically Modified Organism.  The term can be defined in different ways. Most simply, a GMO is an organism—often a plant, but it can also apply to animals, bacteria, or fungi—that has been bred using methods that directly alters the genetic material using genetic engineering techniques. The USDA’s National Organic Program provides a specific list of  breeding techniques that are not permitted under organic standards.
</a:t>
            </a:r>
            <a:r>
              <a:rPr lang="en-US" b="1" dirty="0" smtClean="0"/>
              <a:t>Image</a:t>
            </a:r>
            <a:r>
              <a:rPr lang="en-US" dirty="0" smtClean="0"/>
              <a:t>: Kristine</a:t>
            </a:r>
            <a:r>
              <a:rPr lang="en-US" baseline="0" dirty="0" smtClean="0"/>
              <a:t> Moncada, University of Minnesota</a:t>
            </a:r>
            <a:endParaRPr lang="en-US" dirty="0" smtClean="0"/>
          </a:p>
          <a:p>
            <a:r>
              <a:rPr lang="en-US" dirty="0" smtClean="0"/>
              <a:t>
</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a:t>
            </a:fld>
            <a:endParaRPr lang="en-US"/>
          </a:p>
        </p:txBody>
      </p:sp>
    </p:spTree>
    <p:extLst>
      <p:ext uri="{BB962C8B-B14F-4D97-AF65-F5344CB8AC3E}">
        <p14:creationId xmlns:p14="http://schemas.microsoft.com/office/powerpoint/2010/main" val="3994867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Volunteer plants are those that are not intentionally planted and are harvested with your crop. </a:t>
            </a:r>
            <a:r>
              <a:rPr lang="en-US" b="1" baseline="0" dirty="0" smtClean="0"/>
              <a:t>GMO volunteer plants can happen if GMO seed was previously used in a field and remains in the seed bank or has been accidentally transported from a neighboring field, for example in equipment that was not thoroughly cleaned. This accidental seed replants itself and grows alongside your crop. </a:t>
            </a:r>
            <a:r>
              <a:rPr lang="en-US" baseline="0" dirty="0" smtClean="0"/>
              <a:t>Some crops, like alfalfa and canola, can become feral, meaning that they reseed themselves and produce self-sustaining weedy populations that can persist in and around crop fields. If these populations are GMO, they can also pose a contamination risk.</a:t>
            </a:r>
          </a:p>
          <a:p>
            <a:endParaRPr lang="en-US" baseline="0" dirty="0" smtClean="0"/>
          </a:p>
          <a:p>
            <a:r>
              <a:rPr lang="en-US" b="1" baseline="0" dirty="0" smtClean="0"/>
              <a:t>Image</a:t>
            </a:r>
            <a:r>
              <a:rPr lang="en-US" baseline="0" dirty="0" smtClean="0"/>
              <a:t>: Craig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30</a:t>
            </a:fld>
            <a:endParaRPr lang="en-US"/>
          </a:p>
        </p:txBody>
      </p:sp>
    </p:spTree>
    <p:extLst>
      <p:ext uri="{BB962C8B-B14F-4D97-AF65-F5344CB8AC3E}">
        <p14:creationId xmlns:p14="http://schemas.microsoft.com/office/powerpoint/2010/main" val="2736013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Equipment or storage facilities that have not been properly cleaned can also be a source of GMO contamination.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31</a:t>
            </a:fld>
            <a:endParaRPr lang="en-US"/>
          </a:p>
        </p:txBody>
      </p:sp>
    </p:spTree>
    <p:extLst>
      <p:ext uri="{BB962C8B-B14F-4D97-AF65-F5344CB8AC3E}">
        <p14:creationId xmlns:p14="http://schemas.microsoft.com/office/powerpoint/2010/main" val="4057346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GMO seed or grain can be retained or transported in equipment that has been handling GMO crops. This can be a problem when remnants of GMO grain mingle with your non-GMO crop during harvest, transport, or storage. </a:t>
            </a:r>
          </a:p>
          <a:p>
            <a:endParaRPr lang="en-US" baseline="0"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32</a:t>
            </a:fld>
            <a:endParaRPr lang="en-US"/>
          </a:p>
        </p:txBody>
      </p:sp>
    </p:spTree>
    <p:extLst>
      <p:ext uri="{BB962C8B-B14F-4D97-AF65-F5344CB8AC3E}">
        <p14:creationId xmlns:p14="http://schemas.microsoft.com/office/powerpoint/2010/main" val="237062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This kind of contamination is most likely if you have a split operation growing both organic and GMO crops, or are borrowing equipment or hiring custom operators, or using shared or custom transportation to haul harvested grain.  </a:t>
            </a:r>
          </a:p>
          <a:p>
            <a:endParaRPr lang="en-US" baseline="0" dirty="0" smtClean="0"/>
          </a:p>
          <a:p>
            <a:r>
              <a:rPr lang="en-US" b="1" baseline="0" dirty="0" smtClean="0"/>
              <a:t>Image</a:t>
            </a:r>
            <a:r>
              <a:rPr lang="en-US" baseline="0" dirty="0" smtClean="0"/>
              <a:t>: University of 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33</a:t>
            </a:fld>
            <a:endParaRPr lang="en-US"/>
          </a:p>
        </p:txBody>
      </p:sp>
    </p:spTree>
    <p:extLst>
      <p:ext uri="{BB962C8B-B14F-4D97-AF65-F5344CB8AC3E}">
        <p14:creationId xmlns:p14="http://schemas.microsoft.com/office/powerpoint/2010/main" val="2977657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now we’ve learned how contamination can occur, but what are the consequences when it does occur?</a:t>
            </a:r>
          </a:p>
          <a:p>
            <a:endParaRPr lang="en-US"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34</a:t>
            </a:fld>
            <a:endParaRPr lang="en-US"/>
          </a:p>
        </p:txBody>
      </p:sp>
    </p:spTree>
    <p:extLst>
      <p:ext uri="{BB962C8B-B14F-4D97-AF65-F5344CB8AC3E}">
        <p14:creationId xmlns:p14="http://schemas.microsoft.com/office/powerpoint/2010/main" val="1855270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Losses from GMO contamination can be a serious issue for organic farmers.  According to the USDA, 92 farms reported that they lost value from their organic crops due to GMO contamination between 2011 and 2014.  In Minnesota, three farms reported losing a total of $82,440 in value from their crops.  There are likely many unreported cases.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35</a:t>
            </a:fld>
            <a:endParaRPr lang="en-US"/>
          </a:p>
        </p:txBody>
      </p:sp>
    </p:spTree>
    <p:extLst>
      <p:ext uri="{BB962C8B-B14F-4D97-AF65-F5344CB8AC3E}">
        <p14:creationId xmlns:p14="http://schemas.microsoft.com/office/powerpoint/2010/main" val="3844789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what happens if the presence of engineered traits is detected in your organic crop? Well, if you have been following organically approved practices, but end up with contamination anyway, your organic certification should not be at risk.  Organic certification is process-based, meaning that you will be in compliance if you follow the correct procedures to avoid prohibited substances including GMOs and take appropriate measures, as verified by your certifier, to protect against prohibited substances in all steps of the production process.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36</a:t>
            </a:fld>
            <a:endParaRPr lang="en-US"/>
          </a:p>
        </p:txBody>
      </p:sp>
    </p:spTree>
    <p:extLst>
      <p:ext uri="{BB962C8B-B14F-4D97-AF65-F5344CB8AC3E}">
        <p14:creationId xmlns:p14="http://schemas.microsoft.com/office/powerpoint/2010/main" val="4119697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your certification should not be at risk with inadvertent GMO contamination, you may be at risk of losing your organic market price, meaning you may have to sell your crop at conventional prices. Although there is not a uniform standard or testing requirement for organic products, some buyers may require testing to verify that GMO contamination is not present or is below a given threshold. Some foreign countries also require verification of non-GMO status for products entering their markets. If your crops contain GMO material, they may be rejected by buyers. This is, unfortunately, a problem that some growers have reported facing.</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37</a:t>
            </a:fld>
            <a:endParaRPr lang="en-US"/>
          </a:p>
        </p:txBody>
      </p:sp>
    </p:spTree>
    <p:extLst>
      <p:ext uri="{BB962C8B-B14F-4D97-AF65-F5344CB8AC3E}">
        <p14:creationId xmlns:p14="http://schemas.microsoft.com/office/powerpoint/2010/main" val="3848461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So what happens if you find yourself with a contaminated crop through no fault of your own (such as in the case of a neighbor’s pollen drift)? Basically, under the current system, there is no compensation available. We may think of organic farmers as the victims in a contamination scenario, but in the US, there is not yet a lot of legal precedent in this area, and there is no official policy stating who is liable for lost revenues in these cases. Unlike in negligent cases of pesticide drift, where states may offer protections to victims, currently, it is up to the organic farmer to protect themselves against GMO drift and they bear the full burden of losses.  </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38</a:t>
            </a:fld>
            <a:endParaRPr lang="en-US"/>
          </a:p>
        </p:txBody>
      </p:sp>
    </p:spTree>
    <p:extLst>
      <p:ext uri="{BB962C8B-B14F-4D97-AF65-F5344CB8AC3E}">
        <p14:creationId xmlns:p14="http://schemas.microsoft.com/office/powerpoint/2010/main" val="1133998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now let’s talk a little about how you can protect yourself from GMO contamination and the associated loss of profits.</a:t>
            </a:r>
          </a:p>
          <a:p>
            <a:endParaRPr lang="en-US"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39</a:t>
            </a:fld>
            <a:endParaRPr lang="en-US"/>
          </a:p>
        </p:txBody>
      </p:sp>
    </p:spTree>
    <p:extLst>
      <p:ext uri="{BB962C8B-B14F-4D97-AF65-F5344CB8AC3E}">
        <p14:creationId xmlns:p14="http://schemas.microsoft.com/office/powerpoint/2010/main" val="103457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Genetic engineering is used as a synonym for genetic modification, so you will see the terms “genetically engineered” and “genetically modified” used interchangeably. Another term that is sometimes used interchangeably is transgenic. Transgenic is a type of genetic modification that means the DNA that was transferred came from an organism of a different species—by extension, transgenes are the inserted genes that came from another species. We will discuss some of the specific genes from other species that are inserted into crops later.
</a:t>
            </a:r>
            <a:r>
              <a:rPr lang="en-US" b="1" baseline="0" dirty="0" smtClean="0"/>
              <a:t>Image</a:t>
            </a:r>
            <a:r>
              <a:rPr lang="en-US" baseline="0" dirty="0" smtClean="0"/>
              <a:t>: USDA-ARS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a:t>
            </a:fld>
            <a:endParaRPr lang="en-US"/>
          </a:p>
        </p:txBody>
      </p:sp>
    </p:spTree>
    <p:extLst>
      <p:ext uri="{BB962C8B-B14F-4D97-AF65-F5344CB8AC3E}">
        <p14:creationId xmlns:p14="http://schemas.microsoft.com/office/powerpoint/2010/main" val="2022106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Since there isn’t much recourse for farmers whose crops get contaminated, the best thing you can do is protect your crop, from planting to sale. The first thing you can do is to know the practices of those you do business with. </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40</a:t>
            </a:fld>
            <a:endParaRPr lang="en-US"/>
          </a:p>
        </p:txBody>
      </p:sp>
    </p:spTree>
    <p:extLst>
      <p:ext uri="{BB962C8B-B14F-4D97-AF65-F5344CB8AC3E}">
        <p14:creationId xmlns:p14="http://schemas.microsoft.com/office/powerpoint/2010/main" val="2069862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Do you know your supply chain? You can do everything right during the growing season, but it won’t help if you are being supplied with contaminated seed, or if your crop is commingling with GMO grain in somebody else’s combine, truck, or storage facility.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41</a:t>
            </a:fld>
            <a:endParaRPr lang="en-US"/>
          </a:p>
        </p:txBody>
      </p:sp>
    </p:spTree>
    <p:extLst>
      <p:ext uri="{BB962C8B-B14F-4D97-AF65-F5344CB8AC3E}">
        <p14:creationId xmlns:p14="http://schemas.microsoft.com/office/powerpoint/2010/main" val="2128910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 purchase certified organic seed, it should not contain GMO material.  Reputable organic seed companies have rigorous controls against contamination and conduct testing of the seed they sell for GMOs.  However, in transition if you don’t purchase organic seed, you should take extra precautions to prevent prohibited substances such as GMOs in seed used.  If you are using seed that isn’t certified organic, consider looking for seed with a third-party non-GMO certification. Obtain and keep all documentation in your records.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a:t>
            </a:r>
            <a:r>
              <a:rPr lang="en-US" dirty="0" smtClean="0"/>
              <a:t>Hansen, University</a:t>
            </a:r>
            <a:r>
              <a:rPr lang="en-US" baseline="0" dirty="0" smtClean="0"/>
              <a:t> of Minnesota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42</a:t>
            </a:fld>
            <a:endParaRPr lang="en-US"/>
          </a:p>
        </p:txBody>
      </p:sp>
    </p:spTree>
    <p:extLst>
      <p:ext uri="{BB962C8B-B14F-4D97-AF65-F5344CB8AC3E}">
        <p14:creationId xmlns:p14="http://schemas.microsoft.com/office/powerpoint/2010/main" val="2525515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Planters and all other equipment should be clean and empty before they are used for organic crops. This includes not just your own equipment, but anyone else’s that does work in your field, as well as all equipment used to transport your crop from the field or to the elevator.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Jeff Coulter,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43</a:t>
            </a:fld>
            <a:endParaRPr lang="en-US"/>
          </a:p>
        </p:txBody>
      </p:sp>
    </p:spTree>
    <p:extLst>
      <p:ext uri="{BB962C8B-B14F-4D97-AF65-F5344CB8AC3E}">
        <p14:creationId xmlns:p14="http://schemas.microsoft.com/office/powerpoint/2010/main" val="2300787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Proper cleaning may involve sweeping out equipment, blowing out debris with compressed air, vacuuming, and running the equipment empty or purging it with a small batch of organic grain.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Jeff Coulter,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44</a:t>
            </a:fld>
            <a:endParaRPr lang="en-US"/>
          </a:p>
        </p:txBody>
      </p:sp>
    </p:spTree>
    <p:extLst>
      <p:ext uri="{BB962C8B-B14F-4D97-AF65-F5344CB8AC3E}">
        <p14:creationId xmlns:p14="http://schemas.microsoft.com/office/powerpoint/2010/main" val="1656019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All cleaning and storage procedures should be recorded. You should save all records of your own activities as well as documents provided by custom operators. For transport of your grain, affidavits and bills of lading should document that your crop was loaded into clean wagons, trailers or other transport units. Make sure to keep copies for your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dirty="0" smtClean="0"/>
              <a:t>Image</a:t>
            </a:r>
            <a:r>
              <a:rPr lang="en-US" dirty="0" smtClean="0"/>
              <a:t>: Kristine</a:t>
            </a:r>
            <a:r>
              <a:rPr lang="en-US" baseline="0" dirty="0" smtClean="0"/>
              <a:t> Moncada,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45</a:t>
            </a:fld>
            <a:endParaRPr lang="en-US"/>
          </a:p>
        </p:txBody>
      </p:sp>
    </p:spTree>
    <p:extLst>
      <p:ext uri="{BB962C8B-B14F-4D97-AF65-F5344CB8AC3E}">
        <p14:creationId xmlns:p14="http://schemas.microsoft.com/office/powerpoint/2010/main" val="2388866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You should also know your buyers, and know what form or level of contamination they will tolerate. For example, for products destined for EU markets, a threshold of less than 0.9% GMO content is generally required for the product to be considered non-GMO. If you are selling on contract, know what the contract’s requirements are regarding GMO rejection levels. Again, unintentional GMO presence does not mean your organic certification has to be lost, but rejection by buyers can harm the reputation of your farm and access to future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a:t>
            </a:r>
            <a:r>
              <a:rPr lang="en-US" baseline="0" dirty="0" err="1" smtClean="0"/>
              <a:t>Pixabay</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46</a:t>
            </a:fld>
            <a:endParaRPr lang="en-US"/>
          </a:p>
        </p:txBody>
      </p:sp>
    </p:spTree>
    <p:extLst>
      <p:ext uri="{BB962C8B-B14F-4D97-AF65-F5344CB8AC3E}">
        <p14:creationId xmlns:p14="http://schemas.microsoft.com/office/powerpoint/2010/main" val="4206502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It’s also extremely important to make sure that your organic crops aren’t cross-pollinated with GMO crops, which could introduce the modified genes into your product.</a:t>
            </a:r>
          </a:p>
          <a:p>
            <a:endParaRPr lang="en-US" b="1"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47</a:t>
            </a:fld>
            <a:endParaRPr lang="en-US"/>
          </a:p>
        </p:txBody>
      </p:sp>
    </p:spTree>
    <p:extLst>
      <p:ext uri="{BB962C8B-B14F-4D97-AF65-F5344CB8AC3E}">
        <p14:creationId xmlns:p14="http://schemas.microsoft.com/office/powerpoint/2010/main" val="4020700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There are best management practices to prevent pollen drift in your fields. First, you need to know what GMO plants are nearby. Not only do you want to be aware of what your neighbors are planting and where, you want to know what might be persisting from previous plantings. With corn it should be pretty obvious if there are volunteer plants springing up, but alfalfa and canola can sometimes persist and spread as feral populations, as weeds in the field or on field edges. Canola can also cross with wild mustard relatives, which may then carry transgenes that can cross back into related crops. 
</a:t>
            </a:r>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48</a:t>
            </a:fld>
            <a:endParaRPr lang="en-US"/>
          </a:p>
        </p:txBody>
      </p:sp>
    </p:spTree>
    <p:extLst>
      <p:ext uri="{BB962C8B-B14F-4D97-AF65-F5344CB8AC3E}">
        <p14:creationId xmlns:p14="http://schemas.microsoft.com/office/powerpoint/2010/main" val="1316832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Conversely, it is important for conventional neighbors to know that you are growing organic or non-GMO products.  In Minnesota, Do Not Spray signs are available from the Minnesota Department of Agriculture.</a:t>
            </a:r>
          </a:p>
          <a:p>
            <a:endParaRPr lang="en-US"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49</a:t>
            </a:fld>
            <a:endParaRPr lang="en-US"/>
          </a:p>
        </p:txBody>
      </p:sp>
    </p:spTree>
    <p:extLst>
      <p:ext uri="{BB962C8B-B14F-4D97-AF65-F5344CB8AC3E}">
        <p14:creationId xmlns:p14="http://schemas.microsoft.com/office/powerpoint/2010/main" val="153377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 insertion of a transgene into an organism is considered a patentable invention, and therefore the use of transgenic crops can be restricted by terms dictated by the patent holder, to ensure that no one can grow crops with the engineered trait unless they pay a licensing fee to the patent holder. A trait can mean any characteristic of an organism, but in the context of genetic engineering, “trait” generally refers to the specific characteristic arising from the transgene. In the crop plants that we’ll be discussing, the traits involved are generally herbicide resistance or production of the insecticide Bt. </a:t>
            </a:r>
          </a:p>
          <a:p>
            <a:endParaRPr lang="en-US" baseline="0" dirty="0" smtClean="0"/>
          </a:p>
          <a:p>
            <a:r>
              <a:rPr lang="en-US" b="1" baseline="0" dirty="0" smtClean="0"/>
              <a:t>Image</a:t>
            </a:r>
            <a:r>
              <a:rPr lang="en-US" baseline="0"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a:t>
            </a:fld>
            <a:endParaRPr lang="en-US"/>
          </a:p>
        </p:txBody>
      </p:sp>
    </p:spTree>
    <p:extLst>
      <p:ext uri="{BB962C8B-B14F-4D97-AF65-F5344CB8AC3E}">
        <p14:creationId xmlns:p14="http://schemas.microsoft.com/office/powerpoint/2010/main" val="3338303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When you know where GMO plants are located, there are ways to keep their GMO pollen separated from your crops.  This separation can be achieved either by distance or by time.</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50</a:t>
            </a:fld>
            <a:endParaRPr lang="en-US"/>
          </a:p>
        </p:txBody>
      </p:sp>
    </p:spTree>
    <p:extLst>
      <p:ext uri="{BB962C8B-B14F-4D97-AF65-F5344CB8AC3E}">
        <p14:creationId xmlns:p14="http://schemas.microsoft.com/office/powerpoint/2010/main" val="3786380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First, you can use distance to keep them separate by choosing fields on your farm that are as far as possible from GMO crops of that species.  This goes back to communication with your neighbors for their cropping plans.  You can also plant buffers or windbreaks to provide a physical barrier to pollen drift. To a limited extent, buffers can be adjusted by increasing width or adding trees to increase height, which can reduce the flow of windblown pollen.  Your certifier will have recommendations for your buffers based on your risks.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51</a:t>
            </a:fld>
            <a:endParaRPr lang="en-US"/>
          </a:p>
        </p:txBody>
      </p:sp>
    </p:spTree>
    <p:extLst>
      <p:ext uri="{BB962C8B-B14F-4D97-AF65-F5344CB8AC3E}">
        <p14:creationId xmlns:p14="http://schemas.microsoft.com/office/powerpoint/2010/main" val="3011735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USDA publishes guidelines for how far plantings of GMO varieties must be to prevent gene flow out of the test fields. You are not required to maintain these distances, but you may find them a useful guideline when assessing whether a neighboring field of a GMO crop presents a contamination risk for your crop. For corn, 660 feet is considered sufficient to reliably prevent pollen drift. The distances required for alfalfa can be affected by the types of pollinating insects.  Canola is required to be a quarter mile from field mustards, including weeds. Because these large separation distances are not always achievable, you may also need to use strategies to separate by time.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52</a:t>
            </a:fld>
            <a:endParaRPr lang="en-US"/>
          </a:p>
        </p:txBody>
      </p:sp>
    </p:spTree>
    <p:extLst>
      <p:ext uri="{BB962C8B-B14F-4D97-AF65-F5344CB8AC3E}">
        <p14:creationId xmlns:p14="http://schemas.microsoft.com/office/powerpoint/2010/main" val="3004702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is an additional strategy that may help in the case of GMO crops with the </a:t>
            </a:r>
            <a:r>
              <a:rPr lang="en-US" dirty="0" err="1" smtClean="0"/>
              <a:t>Bt</a:t>
            </a:r>
            <a:r>
              <a:rPr lang="en-US" dirty="0" smtClean="0"/>
              <a:t> trait. If your neighbors are growing </a:t>
            </a:r>
            <a:r>
              <a:rPr lang="en-US" dirty="0" err="1" smtClean="0"/>
              <a:t>Bt</a:t>
            </a:r>
            <a:r>
              <a:rPr lang="en-US" dirty="0" smtClean="0"/>
              <a:t> corn, they are required to plant a non-</a:t>
            </a:r>
            <a:r>
              <a:rPr lang="en-US" dirty="0" err="1" smtClean="0"/>
              <a:t>Bt</a:t>
            </a:r>
            <a:r>
              <a:rPr lang="en-US" dirty="0" smtClean="0"/>
              <a:t> refuge area. One suggestion is to ask your conventional neighbors to place their refuges where they will serve as a buffer between their </a:t>
            </a:r>
            <a:r>
              <a:rPr lang="en-US" dirty="0" err="1" smtClean="0"/>
              <a:t>Bt</a:t>
            </a:r>
            <a:r>
              <a:rPr lang="en-US" dirty="0" smtClean="0"/>
              <a:t> crop and your organic crop. However, some </a:t>
            </a:r>
            <a:r>
              <a:rPr lang="en-US" dirty="0" err="1" smtClean="0"/>
              <a:t>Bt</a:t>
            </a:r>
            <a:r>
              <a:rPr lang="en-US" dirty="0" smtClean="0"/>
              <a:t> corn products now use so-called “refuge in the bag,” and are not required to have separate refuge areas.</a:t>
            </a:r>
          </a:p>
          <a:p>
            <a:endParaRPr lang="en-US" dirty="0" smtClean="0"/>
          </a:p>
          <a:p>
            <a:r>
              <a:rPr lang="en-US" b="1" dirty="0" smtClean="0"/>
              <a:t>Image</a:t>
            </a:r>
            <a:r>
              <a:rPr lang="en-US" dirty="0" smtClean="0"/>
              <a:t>: Gary</a:t>
            </a:r>
            <a:r>
              <a:rPr lang="en-US" baseline="0" dirty="0" smtClean="0"/>
              <a:t> Wyatt, University of Minnesota Extension</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53</a:t>
            </a:fld>
            <a:endParaRPr lang="en-US"/>
          </a:p>
        </p:txBody>
      </p:sp>
    </p:spTree>
    <p:extLst>
      <p:ext uri="{BB962C8B-B14F-4D97-AF65-F5344CB8AC3E}">
        <p14:creationId xmlns:p14="http://schemas.microsoft.com/office/powerpoint/2010/main" val="2899015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corn, you can protect your crop by ensuring that your corn’s pollination window does not overlap with neighboring GMO corn. </a:t>
            </a:r>
          </a:p>
          <a:p>
            <a:endParaRPr lang="en-US" dirty="0" smtClean="0"/>
          </a:p>
          <a:p>
            <a:r>
              <a:rPr lang="en-US" b="1" dirty="0" smtClean="0"/>
              <a:t>Images</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54</a:t>
            </a:fld>
            <a:endParaRPr lang="en-US"/>
          </a:p>
        </p:txBody>
      </p:sp>
    </p:spTree>
    <p:extLst>
      <p:ext uri="{BB962C8B-B14F-4D97-AF65-F5344CB8AC3E}">
        <p14:creationId xmlns:p14="http://schemas.microsoft.com/office/powerpoint/2010/main" val="3793493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Pollen shed can last up to two weeks, while the corn silk receptiveness to pollen can be up to two and a half weeks.  What you want to avoid is exposing your corn to neighbors' GMO pollen, as is shown in this example.  At a minimum, you want a week between GMO and organic corn tasseling, and ideally 3-4 weeks, to account for unevenness in flowering times across different areas of the field.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55</a:t>
            </a:fld>
            <a:endParaRPr lang="en-US"/>
          </a:p>
        </p:txBody>
      </p:sp>
    </p:spTree>
    <p:extLst>
      <p:ext uri="{BB962C8B-B14F-4D97-AF65-F5344CB8AC3E}">
        <p14:creationId xmlns:p14="http://schemas.microsoft.com/office/powerpoint/2010/main" val="1604562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Generally, organic farmers are going to be planting later than conventional farmers, so this means you want your neighbors’ corn to be finished with its pollen shedding stage before viable silks are present on your corn. You can also choose varieties with different days to flowering to help maximize this separation. </a:t>
            </a:r>
          </a:p>
          <a:p>
            <a:endParaRPr lang="en-US" dirty="0" smtClean="0"/>
          </a:p>
          <a:p>
            <a:r>
              <a:rPr lang="en-US" b="1" dirty="0" smtClean="0"/>
              <a:t>Image</a:t>
            </a:r>
            <a:r>
              <a:rPr lang="en-US" dirty="0" smtClean="0"/>
              <a:t>: Kristine</a:t>
            </a:r>
            <a:r>
              <a:rPr lang="en-US" baseline="0" dirty="0" smtClean="0"/>
              <a:t> Moncada,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56</a:t>
            </a:fld>
            <a:endParaRPr lang="en-US"/>
          </a:p>
        </p:txBody>
      </p:sp>
    </p:spTree>
    <p:extLst>
      <p:ext uri="{BB962C8B-B14F-4D97-AF65-F5344CB8AC3E}">
        <p14:creationId xmlns:p14="http://schemas.microsoft.com/office/powerpoint/2010/main" val="1305001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And you can monitor your fields to ensure that you are not harvesting volunteer plants that may carry transgenes, as well as monitoring your harvested crop. </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57</a:t>
            </a:fld>
            <a:endParaRPr lang="en-US"/>
          </a:p>
        </p:txBody>
      </p:sp>
    </p:spTree>
    <p:extLst>
      <p:ext uri="{BB962C8B-B14F-4D97-AF65-F5344CB8AC3E}">
        <p14:creationId xmlns:p14="http://schemas.microsoft.com/office/powerpoint/2010/main" val="2999910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Narration: A variety of commercial tests are now available to detect and quantify the presence of engineered genes in crops. These can allow you to see whether your management practices are successfully preventing GMO contamination of your crops. Test strips provide an inexpensive way of screening for a particular gene that you are concerned about. Lab-based methods, such as PCR and ELISA, are expensive, but can quantify the amount of GMO material present, and can detect the full range of commercially available modified genes.  These are more often used by buyers.</a:t>
            </a:r>
          </a:p>
          <a:p>
            <a:endParaRPr lang="en-US" dirty="0" smtClean="0"/>
          </a:p>
          <a:p>
            <a:r>
              <a:rPr lang="en-US" b="1" dirty="0" smtClean="0"/>
              <a:t>Image</a:t>
            </a:r>
            <a:r>
              <a:rPr lang="en-US" dirty="0" smtClean="0"/>
              <a:t>:</a:t>
            </a:r>
            <a:r>
              <a:rPr lang="en-US" baseline="0" dirty="0" smtClean="0"/>
              <a:t> </a:t>
            </a:r>
            <a:r>
              <a:rPr lang="en-US" baseline="0"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58</a:t>
            </a:fld>
            <a:endParaRPr lang="en-US"/>
          </a:p>
        </p:txBody>
      </p:sp>
    </p:spTree>
    <p:extLst>
      <p:ext uri="{BB962C8B-B14F-4D97-AF65-F5344CB8AC3E}">
        <p14:creationId xmlns:p14="http://schemas.microsoft.com/office/powerpoint/2010/main" val="35793543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In addition to protecting your crops, it’s important to know and protect your access to markets for those crops, so that you won’t lose revenue to GMO contamination. Keeping records of your production practices, seed and input sources, and operations and equipment will help you to prevent contamination and identify the source of any contamination problems that may occur. Record-keeping will also protect your certification; you want to be able to demonstrate that you have been following the procedures required by the NOP for permitted seed and inputs and segregation of organic and conventional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Riddle, J. and L. </a:t>
            </a:r>
            <a:r>
              <a:rPr lang="en-US" baseline="0" dirty="0" err="1" smtClean="0"/>
              <a:t>Gulbranson</a:t>
            </a:r>
            <a:r>
              <a:rPr lang="en-US" baseline="0" dirty="0" smtClean="0"/>
              <a:t>.  2011.  Minnesota Guide to Organic Certification.  Minnesota Institute for Sustainable Agriculture. </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59</a:t>
            </a:fld>
            <a:endParaRPr lang="en-US"/>
          </a:p>
        </p:txBody>
      </p:sp>
    </p:spTree>
    <p:extLst>
      <p:ext uri="{BB962C8B-B14F-4D97-AF65-F5344CB8AC3E}">
        <p14:creationId xmlns:p14="http://schemas.microsoft.com/office/powerpoint/2010/main" val="3049411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all crops have been genetically modified. The most widespread GMO crops are corn and soybean, but there are also commercially produced varieties of GMO alfalfa, </a:t>
            </a:r>
            <a:r>
              <a:rPr lang="en-US" dirty="0" err="1" smtClean="0"/>
              <a:t>sugarbeet</a:t>
            </a:r>
            <a:r>
              <a:rPr lang="en-US" dirty="0" smtClean="0"/>
              <a:t>, canola, cotton, and several fruits and vegetables including potato and papaya. </a:t>
            </a:r>
          </a:p>
          <a:p>
            <a:endParaRPr lang="en-US" dirty="0" smtClean="0"/>
          </a:p>
          <a:p>
            <a:r>
              <a:rPr lang="en-US" b="1" dirty="0" smtClean="0"/>
              <a:t>Image</a:t>
            </a:r>
            <a:r>
              <a:rPr lang="en-US" dirty="0" smtClean="0"/>
              <a:t>: John Lamb,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a:t>
            </a:fld>
            <a:endParaRPr lang="en-US"/>
          </a:p>
        </p:txBody>
      </p:sp>
    </p:spTree>
    <p:extLst>
      <p:ext uri="{BB962C8B-B14F-4D97-AF65-F5344CB8AC3E}">
        <p14:creationId xmlns:p14="http://schemas.microsoft.com/office/powerpoint/2010/main" val="26485749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a preventative measure, you can collect samples of your crop prior to harvest. Sample high-risk and low-risk parts of your fields prior to harvest.  You can have them tested on your own. It could help determine the source of contamination (or lack thereof).  If contamination is found, but only in one part of a field, it may be possible to mitigate the effects by removing the contaminated portion of your crop. </a:t>
            </a:r>
            <a:r>
              <a:rPr lang="en-US" b="1" dirty="0" smtClean="0"/>
              <a:t>Keep extra samples in case you need to do additional testing.</a:t>
            </a:r>
            <a:r>
              <a:rPr lang="en-US" dirty="0" smtClean="0"/>
              <a:t>
</a:t>
            </a:r>
          </a:p>
          <a:p>
            <a:r>
              <a:rPr lang="en-US" b="1" dirty="0" smtClean="0"/>
              <a:t>Image</a:t>
            </a:r>
            <a:r>
              <a:rPr lang="en-US" dirty="0" smtClean="0"/>
              <a:t>: David L. Hansen, University of</a:t>
            </a:r>
            <a:r>
              <a:rPr lang="en-US" baseline="0" dirty="0" smtClean="0"/>
              <a:t>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60</a:t>
            </a:fld>
            <a:endParaRPr lang="en-US"/>
          </a:p>
        </p:txBody>
      </p:sp>
    </p:spTree>
    <p:extLst>
      <p:ext uri="{BB962C8B-B14F-4D97-AF65-F5344CB8AC3E}">
        <p14:creationId xmlns:p14="http://schemas.microsoft.com/office/powerpoint/2010/main" val="1222717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may find it useful to look for third-party verification of non-GMO status. The Non-GMO Verification Project offers a certification for seed. You can also look for seed suppliers who have taken the Safe Seed Pledge, an assurance that they will take a suite of measures to prevent GMO presence in their seed supplies. Particularly if you direct market or sell a value added product, you may also be interested in seeking non-GMO certification for your products, which provides assurance to buyers of their non-GMO status.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61</a:t>
            </a:fld>
            <a:endParaRPr lang="en-US"/>
          </a:p>
        </p:txBody>
      </p:sp>
    </p:spTree>
    <p:extLst>
      <p:ext uri="{BB962C8B-B14F-4D97-AF65-F5344CB8AC3E}">
        <p14:creationId xmlns:p14="http://schemas.microsoft.com/office/powerpoint/2010/main" val="38914772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your crop is found to have GMO contamination, there are several steps you can take. First, request a second test to confirm that contamination has actually occurred. If it has, you may need to sell your crop as conventional, not organic or non-GMO.  If your crop is food-grade, consider the organic feed-grade market, which may have less stringent requirements.</a:t>
            </a:r>
          </a:p>
          <a:p>
            <a:endParaRPr lang="en-US" dirty="0" smtClean="0"/>
          </a:p>
          <a:p>
            <a:r>
              <a:rPr lang="en-US" b="1" dirty="0" smtClean="0"/>
              <a:t>Image</a:t>
            </a:r>
            <a:r>
              <a:rPr lang="en-US" dirty="0" smtClean="0"/>
              <a:t>: </a:t>
            </a:r>
            <a:r>
              <a:rPr lang="en-US" dirty="0" err="1" smtClean="0"/>
              <a:t>Pixabay</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62</a:t>
            </a:fld>
            <a:endParaRPr lang="en-US"/>
          </a:p>
        </p:txBody>
      </p:sp>
    </p:spTree>
    <p:extLst>
      <p:ext uri="{BB962C8B-B14F-4D97-AF65-F5344CB8AC3E}">
        <p14:creationId xmlns:p14="http://schemas.microsoft.com/office/powerpoint/2010/main" val="2454032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If you suspect pollen drift was the source of the contamination</a:t>
            </a:r>
            <a:r>
              <a:rPr lang="en-US" b="0" baseline="0" dirty="0" smtClean="0"/>
              <a:t> a</a:t>
            </a:r>
            <a:r>
              <a:rPr lang="en-US" b="0" dirty="0" smtClean="0"/>
              <a:t>nd it is due to a GMO crop that is registered as a pesticide, such as </a:t>
            </a:r>
            <a:r>
              <a:rPr lang="en-US" b="0" dirty="0" err="1" smtClean="0"/>
              <a:t>Bt</a:t>
            </a:r>
            <a:r>
              <a:rPr lang="en-US" b="0" dirty="0" smtClean="0"/>
              <a:t> corn, you can consider contacting your state department of agriculture about investigating the incident as a pesticide trespass.</a:t>
            </a:r>
            <a:r>
              <a:rPr lang="en-US" b="0" baseline="0" dirty="0" smtClean="0"/>
              <a:t>  However, as we mentioned before, there may not be legal recompense.  </a:t>
            </a:r>
            <a:endParaRPr lang="en-US" b="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63</a:t>
            </a:fld>
            <a:endParaRPr lang="en-US"/>
          </a:p>
        </p:txBody>
      </p:sp>
    </p:spTree>
    <p:extLst>
      <p:ext uri="{BB962C8B-B14F-4D97-AF65-F5344CB8AC3E}">
        <p14:creationId xmlns:p14="http://schemas.microsoft.com/office/powerpoint/2010/main" val="3551190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variety of resources are available to help you stay informed and take action to protect your crops. </a:t>
            </a:r>
          </a:p>
          <a:p>
            <a:endParaRPr lang="en-US" dirty="0" smtClean="0"/>
          </a:p>
          <a:p>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64</a:t>
            </a:fld>
            <a:endParaRPr lang="en-US"/>
          </a:p>
        </p:txBody>
      </p:sp>
    </p:spTree>
    <p:extLst>
      <p:ext uri="{BB962C8B-B14F-4D97-AF65-F5344CB8AC3E}">
        <p14:creationId xmlns:p14="http://schemas.microsoft.com/office/powerpoint/2010/main" val="3908503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University of Minnesota’s Southwest Research and Outreach Center has published a manual on preventing GMO contamination, and a webinar on the topic is available from eXtension. The Farmers’ Legal Action Group has published a guide to understanding GMO laws. The USDA has a collection of guidance documents on maintaining coexistence between GMOs and organic or other identity protected crops. You can also view the full guidelines on how to maintain effective separation to prevent unwanted cross-pollination. Other resources you may find useful are a list of GMO testing labs, a sample log for documenting equipment cleaning, and the Organic Materials Review Institute’s list of materials permitted in organic farming, which can help you find out whether inoculants or other inputs you may be considering are produced with genetic modification.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65</a:t>
            </a:fld>
            <a:endParaRPr lang="en-US"/>
          </a:p>
        </p:txBody>
      </p:sp>
    </p:spTree>
    <p:extLst>
      <p:ext uri="{BB962C8B-B14F-4D97-AF65-F5344CB8AC3E}">
        <p14:creationId xmlns:p14="http://schemas.microsoft.com/office/powerpoint/2010/main" val="19884045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Lists of current GMOs on the market are kept by both pro-GMO and anti-GMO sources. As seed companies develop new engineered crop varieties, these lists may change. If you want to follow new traits or crops under development, you can see permit requests and their status on the USDA-APHIS’s website. This database can be difficult to navigate, but it is important to note that this is publicly available information.</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66</a:t>
            </a:fld>
            <a:endParaRPr lang="en-US"/>
          </a:p>
        </p:txBody>
      </p:sp>
    </p:spTree>
    <p:extLst>
      <p:ext uri="{BB962C8B-B14F-4D97-AF65-F5344CB8AC3E}">
        <p14:creationId xmlns:p14="http://schemas.microsoft.com/office/powerpoint/2010/main" val="3026733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have reached the end of our module.  Thank you for watching!</a:t>
            </a:r>
          </a:p>
          <a:p>
            <a:endParaRPr lang="en-US" dirty="0" smtClean="0"/>
          </a:p>
          <a:p>
            <a:r>
              <a:rPr lang="en-US" b="1" dirty="0" smtClean="0"/>
              <a:t>Image</a:t>
            </a:r>
            <a:r>
              <a:rPr lang="en-US" dirty="0" smtClean="0"/>
              <a:t>: Kristine</a:t>
            </a:r>
            <a:r>
              <a:rPr lang="en-US" baseline="0" dirty="0" smtClean="0"/>
              <a:t> Moncada,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67</a:t>
            </a:fld>
            <a:endParaRPr lang="en-US"/>
          </a:p>
        </p:txBody>
      </p:sp>
    </p:spTree>
    <p:extLst>
      <p:ext uri="{BB962C8B-B14F-4D97-AF65-F5344CB8AC3E}">
        <p14:creationId xmlns:p14="http://schemas.microsoft.com/office/powerpoint/2010/main" val="1009788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a:t>
            </a:r>
            <a:r>
              <a:rPr lang="en-US" baseline="0" smtClean="0"/>
              <a:t>of </a:t>
            </a:r>
            <a:r>
              <a:rPr lang="en-US" baseline="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68</a:t>
            </a:fld>
            <a:endParaRPr lang="en-US"/>
          </a:p>
        </p:txBody>
      </p:sp>
    </p:spTree>
    <p:extLst>
      <p:ext uri="{BB962C8B-B14F-4D97-AF65-F5344CB8AC3E}">
        <p14:creationId xmlns:p14="http://schemas.microsoft.com/office/powerpoint/2010/main" val="20238233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69</a:t>
            </a:fld>
            <a:endParaRPr lang="en-US"/>
          </a:p>
        </p:txBody>
      </p:sp>
    </p:spTree>
    <p:extLst>
      <p:ext uri="{BB962C8B-B14F-4D97-AF65-F5344CB8AC3E}">
        <p14:creationId xmlns:p14="http://schemas.microsoft.com/office/powerpoint/2010/main" val="416498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currently no GMO varieties being marketed for small grains, dry edible beans, peas, sunflowers, common cover crop species, or most fruits and vegetables.</a:t>
            </a:r>
          </a:p>
          <a:p>
            <a:endParaRPr lang="en-US" dirty="0" smtClean="0"/>
          </a:p>
          <a:p>
            <a:r>
              <a:rPr lang="en-US" b="1" dirty="0" smtClean="0"/>
              <a:t>Image</a:t>
            </a:r>
            <a:r>
              <a:rPr lang="en-US" dirty="0" smtClean="0"/>
              <a:t>: David L. Hansen,</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7</a:t>
            </a:fld>
            <a:endParaRPr lang="en-US"/>
          </a:p>
        </p:txBody>
      </p:sp>
    </p:spTree>
    <p:extLst>
      <p:ext uri="{BB962C8B-B14F-4D97-AF65-F5344CB8AC3E}">
        <p14:creationId xmlns:p14="http://schemas.microsoft.com/office/powerpoint/2010/main" val="1467293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70</a:t>
            </a:fld>
            <a:endParaRPr lang="en-US"/>
          </a:p>
        </p:txBody>
      </p:sp>
    </p:spTree>
    <p:extLst>
      <p:ext uri="{BB962C8B-B14F-4D97-AF65-F5344CB8AC3E}">
        <p14:creationId xmlns:p14="http://schemas.microsoft.com/office/powerpoint/2010/main" val="182566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next section, we will discuss how GMOs are addressed under National Organic Program rules.
</a:t>
            </a:r>
            <a:r>
              <a:rPr lang="en-US" b="1" dirty="0" smtClean="0"/>
              <a:t>Image</a:t>
            </a:r>
            <a:r>
              <a:rPr lang="en-US" dirty="0" smtClean="0"/>
              <a:t>: Kristine</a:t>
            </a:r>
            <a:r>
              <a:rPr lang="en-US" baseline="0" dirty="0" smtClean="0"/>
              <a:t>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8</a:t>
            </a:fld>
            <a:endParaRPr lang="en-US"/>
          </a:p>
        </p:txBody>
      </p:sp>
    </p:spTree>
    <p:extLst>
      <p:ext uri="{BB962C8B-B14F-4D97-AF65-F5344CB8AC3E}">
        <p14:creationId xmlns:p14="http://schemas.microsoft.com/office/powerpoint/2010/main" val="312868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A GMO is specifically defined and addressed under National Organic Program regulations.  In order to obtain organic certification, farmers cannot grow crops or use products that were produced using “Excluded Methods.” Excluded methods consist of cell fusion, microencapsulation, </a:t>
            </a:r>
            <a:r>
              <a:rPr lang="en-US" baseline="0" dirty="0" err="1" smtClean="0"/>
              <a:t>macroencapsulation</a:t>
            </a:r>
            <a:r>
              <a:rPr lang="en-US" baseline="0" dirty="0" smtClean="0"/>
              <a:t> and recombinant DNA technology that includes gene deletion, gene doubling, changing the position of genes and introducing a foreign gene.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Peggy </a:t>
            </a:r>
            <a:r>
              <a:rPr lang="en-US" baseline="0" dirty="0" err="1" smtClean="0"/>
              <a:t>Greb</a:t>
            </a:r>
            <a:r>
              <a:rPr lang="en-US" baseline="0" dirty="0" smtClean="0"/>
              <a:t>, USDA-ARS</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9</a:t>
            </a:fld>
            <a:endParaRPr lang="en-US"/>
          </a:p>
        </p:txBody>
      </p:sp>
    </p:spTree>
    <p:extLst>
      <p:ext uri="{BB962C8B-B14F-4D97-AF65-F5344CB8AC3E}">
        <p14:creationId xmlns:p14="http://schemas.microsoft.com/office/powerpoint/2010/main" val="2418802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2880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195757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95264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A4A43-55BD-44EB-9729-49601AE8D0BD}" type="datetimeFigureOut">
              <a:rPr lang="en-US" smtClean="0"/>
              <a:pPr/>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64767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pPr/>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pPr/>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14669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547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4506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pPr/>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pPr/>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9.xml"/><Relationship Id="rId7" Type="http://schemas.openxmlformats.org/officeDocument/2006/relationships/notesSlide" Target="../notesSlides/notesSlide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xml"/><Relationship Id="rId5" Type="http://schemas.openxmlformats.org/officeDocument/2006/relationships/tags" Target="../tags/tag31.xml"/><Relationship Id="rId4"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1.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2.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6.jpe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hyperlink" Target="http://www.allaboutcorn.umn.edu/" TargetMode="Externa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microsoft.com/office/2007/relationships/hdphoto" Target="../media/hdphoto5.wdp"/><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87.xml"/><Relationship Id="rId7" Type="http://schemas.openxmlformats.org/officeDocument/2006/relationships/image" Target="../media/image26.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88.xml"/></Relationships>
</file>

<file path=ppt/slides/_rels/slide27.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2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92.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95.xml"/><Relationship Id="rId7" Type="http://schemas.openxmlformats.org/officeDocument/2006/relationships/image" Target="../media/image28.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96.xml"/><Relationship Id="rId9"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3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3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3.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6" Type="http://schemas.microsoft.com/office/2007/relationships/hdphoto" Target="../media/hdphoto7.wdp"/><Relationship Id="rId5" Type="http://schemas.openxmlformats.org/officeDocument/2006/relationships/image" Target="../media/image3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117.xml"/><Relationship Id="rId7" Type="http://schemas.openxmlformats.org/officeDocument/2006/relationships/diagramLayout" Target="../diagrams/layout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diagramData" Target="../diagrams/data1.xml"/><Relationship Id="rId5" Type="http://schemas.openxmlformats.org/officeDocument/2006/relationships/notesSlide" Target="../notesSlides/notesSlide38.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3.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8.xml"/><Relationship Id="rId7" Type="http://schemas.openxmlformats.org/officeDocument/2006/relationships/notesSlide" Target="../notesSlides/notesSlide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2.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41.xml"/><Relationship Id="rId9" Type="http://schemas.microsoft.com/office/2007/relationships/diagramDrawing" Target="../diagrams/drawing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7.tiff"/><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38.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8.jpe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39.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0.jpeg"/><Relationship Id="rId5" Type="http://schemas.openxmlformats.org/officeDocument/2006/relationships/notesSlide" Target="../notesSlides/notesSlide46.xml"/><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6" Type="http://schemas.microsoft.com/office/2007/relationships/hdphoto" Target="../media/hdphoto9.wdp"/><Relationship Id="rId5" Type="http://schemas.openxmlformats.org/officeDocument/2006/relationships/image" Target="../media/image4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41.xml"/><Relationship Id="rId5" Type="http://schemas.microsoft.com/office/2007/relationships/hdphoto" Target="../media/hdphoto11.wdp"/><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45.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44.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46.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47.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54.xml"/><Relationship Id="rId3" Type="http://schemas.openxmlformats.org/officeDocument/2006/relationships/tags" Target="../tags/tag154.xml"/><Relationship Id="rId7"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10" Type="http://schemas.openxmlformats.org/officeDocument/2006/relationships/image" Target="../media/image49.jpeg"/><Relationship Id="rId4" Type="http://schemas.openxmlformats.org/officeDocument/2006/relationships/tags" Target="../tags/tag155.xml"/><Relationship Id="rId9" Type="http://schemas.openxmlformats.org/officeDocument/2006/relationships/image" Target="../media/image48.jpeg"/></Relationships>
</file>

<file path=ppt/slides/_rels/slide55.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notesSlide" Target="../notesSlides/notesSlide55.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image" Target="../media/image50.e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51.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tags" Target="../tags/tag171.xml"/><Relationship Id="rId6" Type="http://schemas.microsoft.com/office/2007/relationships/hdphoto" Target="../media/hdphoto9.wdp"/><Relationship Id="rId5" Type="http://schemas.openxmlformats.org/officeDocument/2006/relationships/image" Target="../media/image4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52.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5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4.xm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54.tiff"/><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5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56.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3.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hyperlink" Target="https://www.usda.gov/topics/farming/coexistence/coexistence-resources-and-statistical-data" TargetMode="External"/><Relationship Id="rId3" Type="http://schemas.openxmlformats.org/officeDocument/2006/relationships/slideLayout" Target="../slideLayouts/slideLayout2.xml"/><Relationship Id="rId7" Type="http://schemas.openxmlformats.org/officeDocument/2006/relationships/hyperlink" Target="http://www.flaginc.org/publication/farmers-guide-to-gmos/" TargetMode="External"/><Relationship Id="rId12" Type="http://schemas.openxmlformats.org/officeDocument/2006/relationships/hyperlink" Target="https://www.omri.org/ubersearch" TargetMode="Externa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hyperlink" Target="http://articles.extension.org/pages/33163/gmo-contamination:-whats-an-organic-farmer-to-do-webinar" TargetMode="External"/><Relationship Id="rId11" Type="http://schemas.openxmlformats.org/officeDocument/2006/relationships/hyperlink" Target="https://www.ccof.org/documents/sample-equipment-cleaning-log" TargetMode="External"/><Relationship Id="rId5" Type="http://schemas.openxmlformats.org/officeDocument/2006/relationships/hyperlink" Target="https://www.google.com/url?sa=t&amp;rct=j&amp;q=&amp;esrc=s&amp;source=web&amp;cd=1&amp;cad=rja&amp;uact=8&amp;ved=0ahUKEwiortnIoLjSAhVn1oMKHV33A04QFgghMAA&amp;url=http://www.demeter-usa.org/downloads/GMO-Contamination-Prevention.pdf&amp;usg=AFQjCNEzQlGmRfAwcplHCzvbGx1oysEvnw&amp;sig2=P25MP7cCj8rtHxzBZPCV8A" TargetMode="External"/><Relationship Id="rId10" Type="http://schemas.openxmlformats.org/officeDocument/2006/relationships/hyperlink" Target="https://www.nongmoproject.org/product-verification/testing-labs/" TargetMode="External"/><Relationship Id="rId4" Type="http://schemas.openxmlformats.org/officeDocument/2006/relationships/notesSlide" Target="../notesSlides/notesSlide65.xml"/><Relationship Id="rId9" Type="http://schemas.openxmlformats.org/officeDocument/2006/relationships/hyperlink" Target="https://www.aphis.usda.gov/aphis/ourfocus/biotechnology/sa_guidance_documents"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aphis.usda.gov/aphis/ourfocus/biotechnology/permits-notifications-petitions/sa_permits/ct_status" TargetMode="Externa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hyperlink" Target="https://gmoanswers.com/explore?carouselid=1&amp;slideindex=2" TargetMode="External"/><Relationship Id="rId5" Type="http://schemas.openxmlformats.org/officeDocument/2006/relationships/hyperlink" Target="http://www.nongmosourcebook.com/geneticallymodifiedcropsmarket.php" TargetMode="External"/><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3.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hyperlink" Target="https://www.agry.purdue.edu/ext/corn/news/timeless/Silks.html" TargetMode="External"/><Relationship Id="rId3" Type="http://schemas.openxmlformats.org/officeDocument/2006/relationships/hyperlink" Target="http://www.blueriverorgseed.com/resources/conventional-non-gmo-policy/144" TargetMode="External"/><Relationship Id="rId7" Type="http://schemas.openxmlformats.org/officeDocument/2006/relationships/hyperlink" Target="http://www.non-gmoreport.com/articles/may06/gmo_risks_for_organic_farms.php"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allaboutcorn.umn.edu/lessons/corn-breeding" TargetMode="External"/><Relationship Id="rId5" Type="http://schemas.openxmlformats.org/officeDocument/2006/relationships/hyperlink" Target="https://www.ams.usda.gov/sites/default/files/media/GMO%20Policy%20Training%202012.pdf" TargetMode="External"/><Relationship Id="rId4" Type="http://schemas.openxmlformats.org/officeDocument/2006/relationships/hyperlink" Target="https://www.ams.usda.gov/sites/default/files/media/OrganicGMOPolicy.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hyperlink" Target="http://www.agcensus.usda.gov/Publications/2012/Online_Resources/Organics/ORGANICS.pdf" TargetMode="External"/><Relationship Id="rId3" Type="http://schemas.openxmlformats.org/officeDocument/2006/relationships/hyperlink" Target="https://www.agry.purdue.edu/ext/corn/news/timeless/tassels.html" TargetMode="External"/><Relationship Id="rId7" Type="http://schemas.openxmlformats.org/officeDocument/2006/relationships/hyperlink" Target="http://articles.extension.org/pages/33163/gmo-contamination:-whats-an-organic-farmer-to-do-webinar"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www.demeter-usa.org/downloads/GMO-Contamination-Prevention.pdf" TargetMode="External"/><Relationship Id="rId5" Type="http://schemas.openxmlformats.org/officeDocument/2006/relationships/hyperlink" Target="http://newfarm.rodaleinstitute.org/columns/inspector/2004/0804/081704.shtml" TargetMode="External"/><Relationship Id="rId4" Type="http://schemas.openxmlformats.org/officeDocument/2006/relationships/hyperlink" Target="http://www.osgata.org/2016/gmo-corn-contamination-101/"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13332" b="10000"/>
          <a:stretch/>
        </p:blipFill>
        <p:spPr>
          <a:xfrm>
            <a:off x="0" y="1257300"/>
            <a:ext cx="9144000" cy="5257800"/>
          </a:xfrm>
          <a:prstGeom prst="rect">
            <a:avLst/>
          </a:prstGeom>
        </p:spPr>
      </p:pic>
      <p:sp>
        <p:nvSpPr>
          <p:cNvPr id="8" name="TextBox 7"/>
          <p:cNvSpPr txBox="1"/>
          <p:nvPr>
            <p:custDataLst>
              <p:tags r:id="rId1"/>
            </p:custDataLst>
          </p:nvPr>
        </p:nvSpPr>
        <p:spPr>
          <a:xfrm>
            <a:off x="2754644" y="3082467"/>
            <a:ext cx="3634713" cy="1200329"/>
          </a:xfrm>
          <a:prstGeom prst="rect">
            <a:avLst/>
          </a:prstGeom>
          <a:solidFill>
            <a:srgbClr val="75B4F1">
              <a:alpha val="91000"/>
            </a:srgbClr>
          </a:solidFill>
        </p:spPr>
        <p:txBody>
          <a:bodyPr wrap="none" rtlCol="0">
            <a:spAutoFit/>
          </a:bodyPr>
          <a:lstStyle/>
          <a:p>
            <a:pPr algn="ctr"/>
            <a:r>
              <a:rPr lang="en-US" sz="3600" dirty="0" smtClean="0">
                <a:solidFill>
                  <a:srgbClr val="800000"/>
                </a:solidFill>
              </a:rPr>
              <a:t>Narrated by</a:t>
            </a:r>
          </a:p>
          <a:p>
            <a:pPr algn="ctr"/>
            <a:r>
              <a:rPr lang="en-US" sz="3600" dirty="0">
                <a:solidFill>
                  <a:srgbClr val="800000"/>
                </a:solidFill>
              </a:rPr>
              <a:t>Constance </a:t>
            </a:r>
            <a:r>
              <a:rPr lang="en-US" sz="3600" dirty="0" smtClean="0">
                <a:solidFill>
                  <a:srgbClr val="800000"/>
                </a:solidFill>
              </a:rPr>
              <a:t>Carlson</a:t>
            </a:r>
            <a:endParaRPr lang="en-US" sz="3600" dirty="0">
              <a:solidFill>
                <a:srgbClr val="800000"/>
              </a:solidFill>
            </a:endParaRPr>
          </a:p>
        </p:txBody>
      </p:sp>
      <p:sp>
        <p:nvSpPr>
          <p:cNvPr id="2" name="Title 1"/>
          <p:cNvSpPr>
            <a:spLocks noGrp="1"/>
          </p:cNvSpPr>
          <p:nvPr>
            <p:ph type="ctrTitle"/>
            <p:custDataLst>
              <p:tags r:id="rId2"/>
            </p:custDataLst>
          </p:nvPr>
        </p:nvSpPr>
        <p:spPr>
          <a:xfrm>
            <a:off x="419100" y="0"/>
            <a:ext cx="8305800" cy="1470025"/>
          </a:xfrm>
        </p:spPr>
        <p:txBody>
          <a:bodyPr/>
          <a:lstStyle/>
          <a:p>
            <a:r>
              <a:rPr lang="en-US" dirty="0"/>
              <a:t>Preventing GMO Contamination</a:t>
            </a:r>
          </a:p>
        </p:txBody>
      </p:sp>
      <p:sp>
        <p:nvSpPr>
          <p:cNvPr id="3" name="Subtitle 2"/>
          <p:cNvSpPr>
            <a:spLocks noGrp="1"/>
          </p:cNvSpPr>
          <p:nvPr>
            <p:ph type="subTitle" idx="1"/>
            <p:custDataLst>
              <p:tags r:id="rId3"/>
            </p:custDataLst>
          </p:nvPr>
        </p:nvSpPr>
        <p:spPr/>
        <p:txBody>
          <a:bodyPr/>
          <a:lstStyle/>
          <a:p>
            <a:endParaRPr lang="en-US" dirty="0"/>
          </a:p>
        </p:txBody>
      </p:sp>
      <p:sp>
        <p:nvSpPr>
          <p:cNvPr id="5" name="TextBox 4"/>
          <p:cNvSpPr txBox="1"/>
          <p:nvPr>
            <p:custDataLst>
              <p:tags r:id="rId4"/>
            </p:custDataLst>
          </p:nvPr>
        </p:nvSpPr>
        <p:spPr>
          <a:xfrm>
            <a:off x="2133600" y="2222847"/>
            <a:ext cx="4876800" cy="3539430"/>
          </a:xfrm>
          <a:prstGeom prst="rect">
            <a:avLst/>
          </a:prstGeom>
          <a:solidFill>
            <a:srgbClr val="75B4F1">
              <a:alpha val="91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7" name="TextBox 6"/>
          <p:cNvSpPr txBox="1"/>
          <p:nvPr>
            <p:custDataLst>
              <p:tags r:id="rId5"/>
            </p:custDataLst>
          </p:nvPr>
        </p:nvSpPr>
        <p:spPr>
          <a:xfrm>
            <a:off x="2754644" y="2305423"/>
            <a:ext cx="3634713" cy="3416320"/>
          </a:xfrm>
          <a:prstGeom prst="rect">
            <a:avLst/>
          </a:prstGeom>
          <a:solidFill>
            <a:srgbClr val="75B4F1">
              <a:alpha val="91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Adria Fernandez</a:t>
            </a:r>
          </a:p>
          <a:p>
            <a:pPr algn="ctr"/>
            <a:r>
              <a:rPr lang="en-US" sz="3600" dirty="0" smtClean="0">
                <a:solidFill>
                  <a:srgbClr val="800000"/>
                </a:solidFill>
              </a:rPr>
              <a:t>Jim Riddle</a:t>
            </a:r>
          </a:p>
          <a:p>
            <a:pPr algn="ctr"/>
            <a:r>
              <a:rPr lang="en-US" sz="3600" dirty="0" smtClean="0">
                <a:solidFill>
                  <a:srgbClr val="800000"/>
                </a:solidFill>
              </a:rPr>
              <a:t>Kristine Moncada</a:t>
            </a: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7" cstate="print"/>
          <a:srcRect l="4810" t="5947"/>
          <a:stretch/>
        </p:blipFill>
        <p:spPr bwMode="auto">
          <a:xfrm>
            <a:off x="1043130" y="1295400"/>
            <a:ext cx="7057740" cy="5229315"/>
          </a:xfrm>
          <a:prstGeom prst="rect">
            <a:avLst/>
          </a:prstGeom>
          <a:noFill/>
          <a:ln w="9525">
            <a:noFill/>
            <a:miter lim="800000"/>
            <a:headEnd/>
            <a:tailEnd/>
          </a:ln>
          <a:effectLst/>
        </p:spPr>
      </p:pic>
      <p:sp>
        <p:nvSpPr>
          <p:cNvPr id="5" name="TextBox 4"/>
          <p:cNvSpPr txBox="1"/>
          <p:nvPr>
            <p:custDataLst>
              <p:tags r:id="rId1"/>
            </p:custDataLst>
          </p:nvPr>
        </p:nvSpPr>
        <p:spPr>
          <a:xfrm>
            <a:off x="1424785" y="5748759"/>
            <a:ext cx="1622560" cy="461665"/>
          </a:xfrm>
          <a:prstGeom prst="rect">
            <a:avLst/>
          </a:prstGeom>
          <a:solidFill>
            <a:schemeClr val="accent3"/>
          </a:solidFill>
        </p:spPr>
        <p:txBody>
          <a:bodyPr wrap="none" rtlCol="0">
            <a:spAutoFit/>
          </a:bodyPr>
          <a:lstStyle/>
          <a:p>
            <a:r>
              <a:rPr lang="en-US" sz="2400" b="1" dirty="0" smtClean="0"/>
              <a:t>INBRED 1</a:t>
            </a:r>
            <a:endParaRPr lang="en-US" sz="2400" b="1" dirty="0"/>
          </a:p>
        </p:txBody>
      </p:sp>
      <p:sp>
        <p:nvSpPr>
          <p:cNvPr id="6" name="TextBox 5"/>
          <p:cNvSpPr txBox="1"/>
          <p:nvPr>
            <p:custDataLst>
              <p:tags r:id="rId2"/>
            </p:custDataLst>
          </p:nvPr>
        </p:nvSpPr>
        <p:spPr>
          <a:xfrm>
            <a:off x="3601744" y="5748758"/>
            <a:ext cx="1622560" cy="461665"/>
          </a:xfrm>
          <a:prstGeom prst="rect">
            <a:avLst/>
          </a:prstGeom>
          <a:solidFill>
            <a:schemeClr val="accent3"/>
          </a:solidFill>
        </p:spPr>
        <p:txBody>
          <a:bodyPr wrap="none" rtlCol="0">
            <a:spAutoFit/>
          </a:bodyPr>
          <a:lstStyle/>
          <a:p>
            <a:r>
              <a:rPr lang="en-US" sz="2400" b="1" dirty="0" smtClean="0"/>
              <a:t>INBRED 2</a:t>
            </a:r>
            <a:endParaRPr lang="en-US" sz="2400" b="1" dirty="0"/>
          </a:p>
        </p:txBody>
      </p:sp>
      <p:sp>
        <p:nvSpPr>
          <p:cNvPr id="7" name="TextBox 6"/>
          <p:cNvSpPr txBox="1"/>
          <p:nvPr>
            <p:custDataLst>
              <p:tags r:id="rId3"/>
            </p:custDataLst>
          </p:nvPr>
        </p:nvSpPr>
        <p:spPr>
          <a:xfrm>
            <a:off x="6172200" y="5748758"/>
            <a:ext cx="1229824" cy="461665"/>
          </a:xfrm>
          <a:prstGeom prst="rect">
            <a:avLst/>
          </a:prstGeom>
          <a:solidFill>
            <a:schemeClr val="accent1"/>
          </a:solidFill>
        </p:spPr>
        <p:txBody>
          <a:bodyPr wrap="none" rtlCol="0">
            <a:spAutoFit/>
          </a:bodyPr>
          <a:lstStyle/>
          <a:p>
            <a:pPr algn="ctr"/>
            <a:r>
              <a:rPr lang="en-US" sz="2400" b="1" dirty="0" smtClean="0"/>
              <a:t>HYBRID </a:t>
            </a:r>
            <a:endParaRPr lang="en-US" sz="2400" b="1" dirty="0"/>
          </a:p>
        </p:txBody>
      </p:sp>
      <p:sp>
        <p:nvSpPr>
          <p:cNvPr id="2" name="Title 1"/>
          <p:cNvSpPr>
            <a:spLocks noGrp="1"/>
          </p:cNvSpPr>
          <p:nvPr>
            <p:ph type="title"/>
            <p:custDataLst>
              <p:tags r:id="rId4"/>
            </p:custDataLst>
          </p:nvPr>
        </p:nvSpPr>
        <p:spPr>
          <a:xfrm>
            <a:off x="457200" y="160283"/>
            <a:ext cx="8229600" cy="1143000"/>
          </a:xfrm>
        </p:spPr>
        <p:txBody>
          <a:bodyPr>
            <a:normAutofit/>
          </a:bodyPr>
          <a:lstStyle/>
          <a:p>
            <a:r>
              <a:rPr lang="en-US" dirty="0"/>
              <a:t>Traditional </a:t>
            </a:r>
            <a:r>
              <a:rPr lang="en-US" dirty="0" smtClean="0"/>
              <a:t>Hybrids </a:t>
            </a:r>
            <a:r>
              <a:rPr lang="en-US" dirty="0"/>
              <a:t>ARE A</a:t>
            </a:r>
            <a:r>
              <a:rPr lang="en-US" dirty="0" smtClean="0"/>
              <a:t>llowed</a:t>
            </a:r>
            <a:endParaRPr lang="en-US" dirty="0"/>
          </a:p>
        </p:txBody>
      </p:sp>
    </p:spTree>
    <p:extLst>
      <p:ext uri="{BB962C8B-B14F-4D97-AF65-F5344CB8AC3E}">
        <p14:creationId xmlns:p14="http://schemas.microsoft.com/office/powerpoint/2010/main" val="4230612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GMOs – Prohibited in Organic Agriculture</a:t>
            </a:r>
          </a:p>
        </p:txBody>
      </p:sp>
      <p:sp>
        <p:nvSpPr>
          <p:cNvPr id="3" name="Content Placeholder 2"/>
          <p:cNvSpPr>
            <a:spLocks noGrp="1"/>
          </p:cNvSpPr>
          <p:nvPr>
            <p:ph idx="1"/>
            <p:custDataLst>
              <p:tags r:id="rId2"/>
            </p:custDataLst>
          </p:nvPr>
        </p:nvSpPr>
        <p:spPr>
          <a:xfrm>
            <a:off x="152400" y="1676400"/>
            <a:ext cx="5029200" cy="4876800"/>
          </a:xfrm>
        </p:spPr>
        <p:txBody>
          <a:bodyPr>
            <a:normAutofit/>
          </a:bodyPr>
          <a:lstStyle/>
          <a:p>
            <a:r>
              <a:rPr lang="en-US" dirty="0"/>
              <a:t>Cannot plant GMO crop seed</a:t>
            </a:r>
          </a:p>
          <a:p>
            <a:r>
              <a:rPr lang="en-US" dirty="0"/>
              <a:t>Cannot use GMO inputs</a:t>
            </a:r>
          </a:p>
          <a:p>
            <a:pPr lvl="1"/>
            <a:r>
              <a:rPr lang="en-US" dirty="0"/>
              <a:t>Legume inoculants</a:t>
            </a:r>
          </a:p>
          <a:p>
            <a:pPr lvl="1"/>
            <a:r>
              <a:rPr lang="en-US" dirty="0"/>
              <a:t>Biocontrol insecticides</a:t>
            </a:r>
          </a:p>
          <a:p>
            <a:pPr lvl="1"/>
            <a:r>
              <a:rPr lang="en-US" dirty="0"/>
              <a:t>Growth hormones (livestock)</a:t>
            </a:r>
          </a:p>
          <a:p>
            <a:r>
              <a:rPr lang="en-US" dirty="0"/>
              <a:t>Verify non-GMO status of products before use</a:t>
            </a:r>
          </a:p>
          <a:p>
            <a:pPr marL="0" indent="0">
              <a:buNone/>
            </a:pPr>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059" t="11647"/>
          <a:stretch/>
        </p:blipFill>
        <p:spPr>
          <a:xfrm>
            <a:off x="5181600" y="1692322"/>
            <a:ext cx="3765355" cy="4546273"/>
          </a:xfrm>
          <a:prstGeom prst="rect">
            <a:avLst/>
          </a:prstGeom>
        </p:spPr>
      </p:pic>
    </p:spTree>
    <p:extLst>
      <p:ext uri="{BB962C8B-B14F-4D97-AF65-F5344CB8AC3E}">
        <p14:creationId xmlns:p14="http://schemas.microsoft.com/office/powerpoint/2010/main" val="3538076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395225"/>
            <a:ext cx="9148156" cy="5145578"/>
          </a:xfrm>
          <a:prstGeom prst="rect">
            <a:avLst/>
          </a:prstGeom>
        </p:spPr>
      </p:pic>
      <p:sp>
        <p:nvSpPr>
          <p:cNvPr id="2" name="Title 1"/>
          <p:cNvSpPr>
            <a:spLocks noGrp="1"/>
          </p:cNvSpPr>
          <p:nvPr>
            <p:ph type="title"/>
            <p:custDataLst>
              <p:tags r:id="rId1"/>
            </p:custDataLst>
          </p:nvPr>
        </p:nvSpPr>
        <p:spPr>
          <a:xfrm>
            <a:off x="459276" y="149738"/>
            <a:ext cx="8229600" cy="1143000"/>
          </a:xfrm>
        </p:spPr>
        <p:txBody>
          <a:bodyPr>
            <a:normAutofit/>
          </a:bodyPr>
          <a:lstStyle/>
          <a:p>
            <a:r>
              <a:rPr lang="en-US" dirty="0"/>
              <a:t>GMOs during Transition</a:t>
            </a:r>
          </a:p>
        </p:txBody>
      </p:sp>
      <p:sp>
        <p:nvSpPr>
          <p:cNvPr id="3" name="Content Placeholder 2"/>
          <p:cNvSpPr>
            <a:spLocks noGrp="1"/>
          </p:cNvSpPr>
          <p:nvPr>
            <p:ph idx="1"/>
            <p:custDataLst>
              <p:tags r:id="rId2"/>
            </p:custDataLst>
          </p:nvPr>
        </p:nvSpPr>
        <p:spPr>
          <a:xfrm>
            <a:off x="3653446" y="1600200"/>
            <a:ext cx="5414354" cy="1905000"/>
          </a:xfrm>
        </p:spPr>
        <p:txBody>
          <a:bodyPr>
            <a:normAutofit fontScale="92500" lnSpcReduction="10000"/>
          </a:bodyPr>
          <a:lstStyle/>
          <a:p>
            <a:r>
              <a:rPr lang="en-US" dirty="0"/>
              <a:t>No prohibited substances, including </a:t>
            </a:r>
            <a:r>
              <a:rPr lang="en-US" dirty="0" smtClean="0"/>
              <a:t>GMOs</a:t>
            </a:r>
            <a:endParaRPr lang="en-US" dirty="0"/>
          </a:p>
          <a:p>
            <a:r>
              <a:rPr lang="en-US" dirty="0"/>
              <a:t>Non-GMO premium possible in some crops</a:t>
            </a:r>
          </a:p>
        </p:txBody>
      </p:sp>
    </p:spTree>
    <p:extLst>
      <p:ext uri="{BB962C8B-B14F-4D97-AF65-F5344CB8AC3E}">
        <p14:creationId xmlns:p14="http://schemas.microsoft.com/office/powerpoint/2010/main" val="1984900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solidFill>
                  <a:schemeClr val="tx1">
                    <a:lumMod val="50000"/>
                    <a:lumOff val="50000"/>
                  </a:schemeClr>
                </a:solidFill>
              </a:rPr>
              <a:t>GMOs and organic agriculture</a:t>
            </a:r>
          </a:p>
          <a:p>
            <a:pPr marL="514350" indent="-514350">
              <a:buAutoNum type="romanUcPeriod"/>
            </a:pPr>
            <a:r>
              <a:rPr lang="en-US" dirty="0"/>
              <a:t>How contamination occurs</a:t>
            </a:r>
          </a:p>
          <a:p>
            <a:pPr marL="514350" indent="-514350">
              <a:buFont typeface="Arial" panose="020B0604020202020204" pitchFamily="34" charset="0"/>
              <a:buAutoNum type="romanUcPeriod"/>
            </a:pPr>
            <a:r>
              <a:rPr lang="en-US" dirty="0"/>
              <a:t>Consequences</a:t>
            </a:r>
          </a:p>
          <a:p>
            <a:pPr marL="514350" indent="-514350">
              <a:buAutoNum type="romanUcPeriod"/>
            </a:pPr>
            <a:r>
              <a:rPr lang="en-US" dirty="0"/>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2687692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GMO Contamination</a:t>
            </a:r>
          </a:p>
        </p:txBody>
      </p:sp>
      <p:sp>
        <p:nvSpPr>
          <p:cNvPr id="3" name="Content Placeholder 2"/>
          <p:cNvSpPr>
            <a:spLocks noGrp="1"/>
          </p:cNvSpPr>
          <p:nvPr>
            <p:ph sz="half" idx="1"/>
            <p:custDataLst>
              <p:tags r:id="rId2"/>
            </p:custDataLst>
          </p:nvPr>
        </p:nvSpPr>
        <p:spPr>
          <a:xfrm>
            <a:off x="4572000" y="1590124"/>
            <a:ext cx="3810000" cy="4850914"/>
          </a:xfrm>
          <a:solidFill>
            <a:srgbClr val="FFC000">
              <a:alpha val="16000"/>
            </a:srgbClr>
          </a:solidFill>
        </p:spPr>
        <p:txBody>
          <a:bodyPr/>
          <a:lstStyle/>
          <a:p>
            <a:pPr marL="914400" indent="-514350">
              <a:buFont typeface="+mj-lt"/>
              <a:buAutoNum type="alphaUcPeriod"/>
            </a:pPr>
            <a:endParaRPr lang="en-US" dirty="0"/>
          </a:p>
          <a:p>
            <a:pPr marL="795338" indent="-514350">
              <a:buFont typeface="+mj-lt"/>
              <a:buAutoNum type="alphaUcPeriod"/>
            </a:pPr>
            <a:r>
              <a:rPr lang="en-US" sz="3600" dirty="0"/>
              <a:t>Planting stock</a:t>
            </a:r>
          </a:p>
          <a:p>
            <a:pPr marL="795338" indent="-514350">
              <a:buFont typeface="+mj-lt"/>
              <a:buAutoNum type="alphaUcPeriod"/>
            </a:pPr>
            <a:r>
              <a:rPr lang="en-US" sz="3600" dirty="0"/>
              <a:t>Pollen drift</a:t>
            </a:r>
          </a:p>
          <a:p>
            <a:pPr marL="795338" indent="-514350">
              <a:buFont typeface="+mj-lt"/>
              <a:buAutoNum type="alphaUcPeriod"/>
            </a:pPr>
            <a:r>
              <a:rPr lang="en-US" sz="3600" dirty="0"/>
              <a:t>Volunteer plants</a:t>
            </a:r>
          </a:p>
          <a:p>
            <a:pPr marL="795338" indent="-514350">
              <a:buFont typeface="+mj-lt"/>
              <a:buAutoNum type="alphaUcPeriod"/>
            </a:pPr>
            <a:r>
              <a:rPr lang="en-US" sz="3600" dirty="0"/>
              <a:t>Equipment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44" t="3854" r="31481" b="5211"/>
          <a:stretch/>
        </p:blipFill>
        <p:spPr>
          <a:xfrm>
            <a:off x="725319" y="1590124"/>
            <a:ext cx="3836742" cy="4850914"/>
          </a:xfrm>
          <a:prstGeom prst="rect">
            <a:avLst/>
          </a:prstGeom>
        </p:spPr>
      </p:pic>
    </p:spTree>
    <p:extLst>
      <p:ext uri="{BB962C8B-B14F-4D97-AF65-F5344CB8AC3E}">
        <p14:creationId xmlns:p14="http://schemas.microsoft.com/office/powerpoint/2010/main" val="1319008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Planting </a:t>
            </a:r>
            <a:r>
              <a:rPr lang="en-US" dirty="0"/>
              <a:t>Stock</a:t>
            </a:r>
          </a:p>
        </p:txBody>
      </p:sp>
      <p:sp>
        <p:nvSpPr>
          <p:cNvPr id="3" name="Content Placeholder 2"/>
          <p:cNvSpPr>
            <a:spLocks noGrp="1"/>
          </p:cNvSpPr>
          <p:nvPr>
            <p:ph sz="half" idx="1"/>
            <p:custDataLst>
              <p:tags r:id="rId2"/>
            </p:custDataLst>
          </p:nvPr>
        </p:nvSpPr>
        <p:spPr>
          <a:xfrm>
            <a:off x="457200" y="2209800"/>
            <a:ext cx="4038600" cy="3600186"/>
          </a:xfrm>
        </p:spPr>
        <p:txBody>
          <a:bodyPr>
            <a:normAutofit/>
          </a:bodyPr>
          <a:lstStyle/>
          <a:p>
            <a:r>
              <a:rPr lang="en-US" sz="3200" dirty="0"/>
              <a:t>Avoid use of contaminated </a:t>
            </a:r>
            <a:r>
              <a:rPr lang="en-US" sz="3200" dirty="0" smtClean="0"/>
              <a:t>seed</a:t>
            </a:r>
            <a:endParaRPr lang="en-US" sz="3200" dirty="0"/>
          </a:p>
          <a:p>
            <a:r>
              <a:rPr lang="en-US" sz="3200" dirty="0" smtClean="0"/>
              <a:t>Can be from supplier or saved seed</a:t>
            </a:r>
            <a:endParaRPr lang="en-US" sz="3200"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052" t="11721" b="7904"/>
          <a:stretch/>
        </p:blipFill>
        <p:spPr>
          <a:xfrm>
            <a:off x="4572000" y="1676400"/>
            <a:ext cx="4399137" cy="4133586"/>
          </a:xfrm>
          <a:prstGeom prst="rect">
            <a:avLst/>
          </a:prstGeom>
        </p:spPr>
      </p:pic>
    </p:spTree>
    <p:extLst>
      <p:ext uri="{BB962C8B-B14F-4D97-AF65-F5344CB8AC3E}">
        <p14:creationId xmlns:p14="http://schemas.microsoft.com/office/powerpoint/2010/main" val="1209856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9180"/>
            <a:ext cx="8229599" cy="1325562"/>
          </a:xfrm>
        </p:spPr>
        <p:txBody>
          <a:bodyPr>
            <a:normAutofit/>
          </a:bodyPr>
          <a:lstStyle/>
          <a:p>
            <a:r>
              <a:rPr lang="en-US" dirty="0" smtClean="0"/>
              <a:t>Seed Suppliers</a:t>
            </a:r>
            <a:endParaRPr lang="en-US" dirty="0"/>
          </a:p>
        </p:txBody>
      </p:sp>
      <p:sp>
        <p:nvSpPr>
          <p:cNvPr id="3" name="Content Placeholder 2"/>
          <p:cNvSpPr>
            <a:spLocks noGrp="1"/>
          </p:cNvSpPr>
          <p:nvPr>
            <p:ph sz="half" idx="1"/>
            <p:custDataLst>
              <p:tags r:id="rId2"/>
            </p:custDataLst>
          </p:nvPr>
        </p:nvSpPr>
        <p:spPr>
          <a:xfrm>
            <a:off x="152400" y="5257801"/>
            <a:ext cx="8839200" cy="1070924"/>
          </a:xfrm>
        </p:spPr>
        <p:txBody>
          <a:bodyPr>
            <a:normAutofit/>
          </a:bodyPr>
          <a:lstStyle/>
          <a:p>
            <a:pPr marL="0" indent="0" algn="ctr">
              <a:buNone/>
            </a:pPr>
            <a:r>
              <a:rPr lang="en-US" sz="3200" dirty="0" smtClean="0"/>
              <a:t>Ask </a:t>
            </a:r>
            <a:r>
              <a:rPr lang="en-US" sz="3200" dirty="0"/>
              <a:t>for GMO test results from seed supplier prior to purchase</a:t>
            </a:r>
            <a:endParaRPr lang="en-US" sz="36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703"/>
          <a:stretch/>
        </p:blipFill>
        <p:spPr>
          <a:xfrm rot="16200000">
            <a:off x="2625471" y="362331"/>
            <a:ext cx="3893058" cy="5897880"/>
          </a:xfrm>
          <a:prstGeom prst="rect">
            <a:avLst/>
          </a:prstGeom>
        </p:spPr>
      </p:pic>
      <p:sp>
        <p:nvSpPr>
          <p:cNvPr id="5" name="TextBox 4"/>
          <p:cNvSpPr txBox="1"/>
          <p:nvPr>
            <p:custDataLst>
              <p:tags r:id="rId3"/>
            </p:custDataLst>
          </p:nvPr>
        </p:nvSpPr>
        <p:spPr>
          <a:xfrm>
            <a:off x="3459355" y="2797841"/>
            <a:ext cx="2225289" cy="1015663"/>
          </a:xfrm>
          <a:prstGeom prst="rect">
            <a:avLst/>
          </a:prstGeom>
          <a:noFill/>
        </p:spPr>
        <p:txBody>
          <a:bodyPr wrap="none" rtlCol="0">
            <a:spAutoFit/>
          </a:bodyPr>
          <a:lstStyle/>
          <a:p>
            <a:r>
              <a:rPr lang="en-US" sz="6000" b="1" dirty="0" smtClean="0">
                <a:solidFill>
                  <a:schemeClr val="bg1"/>
                </a:solidFill>
              </a:rPr>
              <a:t>GMO?</a:t>
            </a:r>
            <a:endParaRPr lang="en-US" sz="6000" b="1" dirty="0">
              <a:solidFill>
                <a:schemeClr val="bg1"/>
              </a:solidFill>
            </a:endParaRPr>
          </a:p>
        </p:txBody>
      </p:sp>
    </p:spTree>
    <p:extLst>
      <p:ext uri="{BB962C8B-B14F-4D97-AF65-F5344CB8AC3E}">
        <p14:creationId xmlns:p14="http://schemas.microsoft.com/office/powerpoint/2010/main" val="1423386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GMO Contamination</a:t>
            </a:r>
          </a:p>
        </p:txBody>
      </p:sp>
      <p:sp>
        <p:nvSpPr>
          <p:cNvPr id="3" name="Content Placeholder 2"/>
          <p:cNvSpPr>
            <a:spLocks noGrp="1"/>
          </p:cNvSpPr>
          <p:nvPr>
            <p:ph sz="half" idx="1"/>
            <p:custDataLst>
              <p:tags r:id="rId2"/>
            </p:custDataLst>
          </p:nvPr>
        </p:nvSpPr>
        <p:spPr>
          <a:xfrm>
            <a:off x="4572000" y="1590124"/>
            <a:ext cx="3810000" cy="4850914"/>
          </a:xfrm>
          <a:solidFill>
            <a:srgbClr val="FFC000">
              <a:alpha val="19000"/>
            </a:srgbClr>
          </a:solidFill>
        </p:spPr>
        <p:txBody>
          <a:bodyPr/>
          <a:lstStyle/>
          <a:p>
            <a:pPr marL="914400" indent="-514350">
              <a:buFont typeface="+mj-lt"/>
              <a:buAutoNum type="alphaUcPeriod"/>
            </a:pPr>
            <a:endParaRPr lang="en-US" dirty="0"/>
          </a:p>
          <a:p>
            <a:pPr marL="795338" indent="-514350">
              <a:buFont typeface="+mj-lt"/>
              <a:buAutoNum type="alphaUcPeriod"/>
            </a:pPr>
            <a:r>
              <a:rPr lang="en-US" sz="3600" dirty="0">
                <a:solidFill>
                  <a:schemeClr val="tx1">
                    <a:lumMod val="50000"/>
                    <a:lumOff val="50000"/>
                  </a:schemeClr>
                </a:solidFill>
              </a:rPr>
              <a:t>Planting stock</a:t>
            </a:r>
          </a:p>
          <a:p>
            <a:pPr marL="795338" indent="-514350">
              <a:buFont typeface="+mj-lt"/>
              <a:buAutoNum type="alphaUcPeriod"/>
            </a:pPr>
            <a:r>
              <a:rPr lang="en-US" sz="3600" dirty="0"/>
              <a:t>Pollen drift</a:t>
            </a:r>
          </a:p>
          <a:p>
            <a:pPr marL="795338" indent="-514350">
              <a:buFont typeface="+mj-lt"/>
              <a:buAutoNum type="alphaUcPeriod"/>
            </a:pPr>
            <a:r>
              <a:rPr lang="en-US" sz="3600" dirty="0"/>
              <a:t>Volunteer plants</a:t>
            </a:r>
          </a:p>
          <a:p>
            <a:pPr marL="795338" indent="-514350">
              <a:buFont typeface="+mj-lt"/>
              <a:buAutoNum type="alphaUcPeriod"/>
            </a:pPr>
            <a:r>
              <a:rPr lang="en-US" sz="3600" dirty="0"/>
              <a:t>Equipment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44" t="3854" r="31481" b="5211"/>
          <a:stretch/>
        </p:blipFill>
        <p:spPr>
          <a:xfrm>
            <a:off x="725319" y="1590124"/>
            <a:ext cx="3836742" cy="4850914"/>
          </a:xfrm>
          <a:prstGeom prst="rect">
            <a:avLst/>
          </a:prstGeom>
        </p:spPr>
      </p:pic>
    </p:spTree>
    <p:extLst>
      <p:ext uri="{BB962C8B-B14F-4D97-AF65-F5344CB8AC3E}">
        <p14:creationId xmlns:p14="http://schemas.microsoft.com/office/powerpoint/2010/main" val="1974989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What Traits Make Crops Susceptible to GMO Pollen Drift?</a:t>
            </a:r>
          </a:p>
        </p:txBody>
      </p:sp>
      <p:sp>
        <p:nvSpPr>
          <p:cNvPr id="3" name="Content Placeholder 2"/>
          <p:cNvSpPr>
            <a:spLocks noGrp="1"/>
          </p:cNvSpPr>
          <p:nvPr>
            <p:ph sz="half" idx="1"/>
            <p:custDataLst>
              <p:tags r:id="rId2"/>
            </p:custDataLst>
          </p:nvPr>
        </p:nvSpPr>
        <p:spPr>
          <a:xfrm>
            <a:off x="152400" y="1905000"/>
            <a:ext cx="4419600" cy="4648200"/>
          </a:xfrm>
        </p:spPr>
        <p:txBody>
          <a:bodyPr>
            <a:normAutofit lnSpcReduction="10000"/>
          </a:bodyPr>
          <a:lstStyle/>
          <a:p>
            <a:pPr marL="514350" indent="-514350">
              <a:buFont typeface="+mj-lt"/>
              <a:buAutoNum type="arabicPeriod"/>
            </a:pPr>
            <a:r>
              <a:rPr lang="en-US" sz="3200" dirty="0"/>
              <a:t>Same species or relation to a GMO crop</a:t>
            </a:r>
          </a:p>
          <a:p>
            <a:pPr marL="514350" indent="-514350">
              <a:buFont typeface="+mj-lt"/>
              <a:buAutoNum type="arabicPeriod"/>
            </a:pPr>
            <a:r>
              <a:rPr lang="en-US" sz="3200" dirty="0"/>
              <a:t>Grown in proximity to GMO counterpart</a:t>
            </a:r>
          </a:p>
          <a:p>
            <a:pPr marL="514350" indent="-514350">
              <a:buFont typeface="+mj-lt"/>
              <a:buAutoNum type="arabicPeriod"/>
            </a:pPr>
            <a:r>
              <a:rPr lang="en-US" sz="3200" dirty="0"/>
              <a:t>Breeding system where outcrossing likely </a:t>
            </a:r>
            <a:r>
              <a:rPr lang="en-US" sz="3200" dirty="0" smtClean="0"/>
              <a:t>(cross-pollinating)</a:t>
            </a:r>
            <a:endParaRPr lang="en-US" sz="32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3117" y="1752600"/>
            <a:ext cx="3098070" cy="413587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117" y="1752599"/>
            <a:ext cx="3084576" cy="4151376"/>
          </a:xfrm>
          <a:prstGeom prst="rect">
            <a:avLst/>
          </a:prstGeom>
        </p:spPr>
      </p:pic>
      <p:sp>
        <p:nvSpPr>
          <p:cNvPr id="5" name="TextBox 4"/>
          <p:cNvSpPr txBox="1"/>
          <p:nvPr/>
        </p:nvSpPr>
        <p:spPr>
          <a:xfrm>
            <a:off x="5508492" y="5843119"/>
            <a:ext cx="2538708" cy="523220"/>
          </a:xfrm>
          <a:prstGeom prst="rect">
            <a:avLst/>
          </a:prstGeom>
          <a:noFill/>
        </p:spPr>
        <p:txBody>
          <a:bodyPr wrap="none" rtlCol="0">
            <a:spAutoFit/>
          </a:bodyPr>
          <a:lstStyle/>
          <a:p>
            <a:r>
              <a:rPr lang="en-US" sz="2800" dirty="0">
                <a:solidFill>
                  <a:srgbClr val="800000"/>
                </a:solidFill>
              </a:rPr>
              <a:t>Wind-pollinated</a:t>
            </a:r>
          </a:p>
        </p:txBody>
      </p:sp>
      <p:sp>
        <p:nvSpPr>
          <p:cNvPr id="6" name="TextBox 5"/>
          <p:cNvSpPr txBox="1"/>
          <p:nvPr/>
        </p:nvSpPr>
        <p:spPr>
          <a:xfrm>
            <a:off x="5508492" y="5843119"/>
            <a:ext cx="2630079" cy="523220"/>
          </a:xfrm>
          <a:prstGeom prst="rect">
            <a:avLst/>
          </a:prstGeom>
          <a:noFill/>
        </p:spPr>
        <p:txBody>
          <a:bodyPr wrap="none" rtlCol="0">
            <a:spAutoFit/>
          </a:bodyPr>
          <a:lstStyle/>
          <a:p>
            <a:r>
              <a:rPr lang="en-US" sz="2800" dirty="0">
                <a:solidFill>
                  <a:srgbClr val="800000"/>
                </a:solidFill>
              </a:rPr>
              <a:t>Insect-pollinated</a:t>
            </a:r>
          </a:p>
        </p:txBody>
      </p:sp>
    </p:spTree>
    <p:extLst>
      <p:ext uri="{BB962C8B-B14F-4D97-AF65-F5344CB8AC3E}">
        <p14:creationId xmlns:p14="http://schemas.microsoft.com/office/powerpoint/2010/main" val="1642784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037" y="381000"/>
            <a:ext cx="4343400" cy="1905000"/>
          </a:xfrm>
        </p:spPr>
        <p:txBody>
          <a:bodyPr>
            <a:normAutofit fontScale="90000"/>
          </a:bodyPr>
          <a:lstStyle/>
          <a:p>
            <a:r>
              <a:rPr lang="en-US" dirty="0"/>
              <a:t>Crops Susceptible to Pollen Drift</a:t>
            </a:r>
          </a:p>
        </p:txBody>
      </p:sp>
      <p:sp>
        <p:nvSpPr>
          <p:cNvPr id="3" name="Content Placeholder 2"/>
          <p:cNvSpPr>
            <a:spLocks noGrp="1"/>
          </p:cNvSpPr>
          <p:nvPr>
            <p:ph idx="1"/>
            <p:custDataLst>
              <p:tags r:id="rId2"/>
            </p:custDataLst>
          </p:nvPr>
        </p:nvSpPr>
        <p:spPr>
          <a:xfrm>
            <a:off x="609600" y="2514600"/>
            <a:ext cx="3607052" cy="3657600"/>
          </a:xfrm>
        </p:spPr>
        <p:txBody>
          <a:bodyPr>
            <a:normAutofit/>
          </a:bodyPr>
          <a:lstStyle/>
          <a:p>
            <a:r>
              <a:rPr lang="en-US" sz="3600" dirty="0"/>
              <a:t>Alfalfa</a:t>
            </a:r>
          </a:p>
          <a:p>
            <a:r>
              <a:rPr lang="en-US" sz="3600" dirty="0"/>
              <a:t>Canola</a:t>
            </a:r>
          </a:p>
          <a:p>
            <a:r>
              <a:rPr lang="en-US" sz="3600" dirty="0" err="1" smtClean="0"/>
              <a:t>Sugarbeet</a:t>
            </a:r>
            <a:endParaRPr lang="en-US" sz="3600" dirty="0"/>
          </a:p>
          <a:p>
            <a:r>
              <a:rPr lang="en-US" sz="3600" dirty="0" smtClean="0"/>
              <a:t>Corn</a:t>
            </a:r>
          </a:p>
          <a:p>
            <a:r>
              <a:rPr lang="en-US" sz="3600" b="1" dirty="0" smtClean="0"/>
              <a:t>NOT soybean</a:t>
            </a:r>
            <a:endParaRPr lang="en-US" sz="3600" b="1" dirty="0"/>
          </a:p>
          <a:p>
            <a:pPr marL="0" indent="0">
              <a:buNone/>
            </a:pPr>
            <a:endParaRPr lang="en-US" dirty="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t="8889"/>
          <a:stretch/>
        </p:blipFill>
        <p:spPr>
          <a:xfrm>
            <a:off x="4572000" y="152400"/>
            <a:ext cx="4572000" cy="6248400"/>
          </a:xfrm>
          <a:prstGeom prst="rect">
            <a:avLst/>
          </a:prstGeom>
        </p:spPr>
      </p:pic>
    </p:spTree>
    <p:extLst>
      <p:ext uri="{BB962C8B-B14F-4D97-AF65-F5344CB8AC3E}">
        <p14:creationId xmlns:p14="http://schemas.microsoft.com/office/powerpoint/2010/main" val="1434875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t>What is a GMO?</a:t>
            </a:r>
          </a:p>
          <a:p>
            <a:pPr marL="514350" indent="-514350">
              <a:buAutoNum type="romanUcPeriod"/>
            </a:pPr>
            <a:r>
              <a:rPr lang="en-US" dirty="0"/>
              <a:t>GMOs and organic agriculture</a:t>
            </a:r>
          </a:p>
          <a:p>
            <a:pPr marL="514350" indent="-514350">
              <a:buAutoNum type="romanUcPeriod"/>
            </a:pPr>
            <a:r>
              <a:rPr lang="en-US" dirty="0"/>
              <a:t>How contamination occurs</a:t>
            </a:r>
          </a:p>
          <a:p>
            <a:pPr marL="514350" indent="-514350">
              <a:buFont typeface="Arial" panose="020B0604020202020204" pitchFamily="34" charset="0"/>
              <a:buAutoNum type="romanUcPeriod"/>
            </a:pPr>
            <a:r>
              <a:rPr lang="en-US" dirty="0"/>
              <a:t>Consequences</a:t>
            </a:r>
          </a:p>
          <a:p>
            <a:pPr marL="514350" indent="-514350">
              <a:buAutoNum type="romanUcPeriod"/>
            </a:pPr>
            <a:r>
              <a:rPr lang="en-US" dirty="0"/>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813275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0" y="304800"/>
            <a:ext cx="4131860" cy="1295400"/>
          </a:xfrm>
        </p:spPr>
        <p:txBody>
          <a:bodyPr>
            <a:normAutofit fontScale="90000"/>
          </a:bodyPr>
          <a:lstStyle/>
          <a:p>
            <a:r>
              <a:rPr lang="en-US" dirty="0" smtClean="0"/>
              <a:t>Alfalfa and </a:t>
            </a:r>
            <a:br>
              <a:rPr lang="en-US" dirty="0" smtClean="0"/>
            </a:br>
            <a:r>
              <a:rPr lang="en-US" dirty="0" smtClean="0"/>
              <a:t>GMO Drift</a:t>
            </a:r>
            <a:endParaRPr lang="en-US" dirty="0"/>
          </a:p>
        </p:txBody>
      </p:sp>
      <p:sp>
        <p:nvSpPr>
          <p:cNvPr id="3" name="Content Placeholder 2"/>
          <p:cNvSpPr>
            <a:spLocks noGrp="1"/>
          </p:cNvSpPr>
          <p:nvPr>
            <p:ph idx="1"/>
            <p:custDataLst>
              <p:tags r:id="rId2"/>
            </p:custDataLst>
          </p:nvPr>
        </p:nvSpPr>
        <p:spPr>
          <a:xfrm>
            <a:off x="4572000" y="1752600"/>
            <a:ext cx="4131860" cy="4549414"/>
          </a:xfrm>
        </p:spPr>
        <p:txBody>
          <a:bodyPr>
            <a:normAutofit/>
          </a:bodyPr>
          <a:lstStyle/>
          <a:p>
            <a:r>
              <a:rPr lang="en-US" sz="3600" dirty="0" smtClean="0"/>
              <a:t>Bigger risk in seed production regions</a:t>
            </a:r>
          </a:p>
          <a:p>
            <a:r>
              <a:rPr lang="en-US" sz="3600" dirty="0" smtClean="0"/>
              <a:t>Usually not an issue in hay production</a:t>
            </a:r>
          </a:p>
          <a:p>
            <a:endParaRPr lang="en-US" sz="3600" dirty="0" smtClean="0"/>
          </a:p>
          <a:p>
            <a:endParaRPr lang="en-US" sz="3600" dirty="0" smtClean="0"/>
          </a:p>
          <a:p>
            <a:endParaRPr lang="en-US" sz="3600" dirty="0" smtClean="0"/>
          </a:p>
          <a:p>
            <a:endParaRPr lang="en-US" sz="3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55985"/>
            <a:ext cx="3822192" cy="5746029"/>
          </a:xfrm>
          <a:prstGeom prst="rect">
            <a:avLst/>
          </a:prstGeom>
        </p:spPr>
      </p:pic>
    </p:spTree>
    <p:extLst>
      <p:ext uri="{BB962C8B-B14F-4D97-AF65-F5344CB8AC3E}">
        <p14:creationId xmlns:p14="http://schemas.microsoft.com/office/powerpoint/2010/main" val="4276648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105400" y="2362200"/>
            <a:ext cx="3810000" cy="3276600"/>
          </a:xfrm>
        </p:spPr>
        <p:txBody>
          <a:bodyPr>
            <a:normAutofit/>
          </a:bodyPr>
          <a:lstStyle/>
          <a:p>
            <a:r>
              <a:rPr lang="en-US" dirty="0" smtClean="0"/>
              <a:t>Only a concern in seed production regions</a:t>
            </a:r>
            <a:endParaRPr lang="en-US" dirty="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2038" r="17592"/>
          <a:stretch/>
        </p:blipFill>
        <p:spPr>
          <a:xfrm>
            <a:off x="258087" y="1447800"/>
            <a:ext cx="4517113" cy="4788164"/>
          </a:xfrm>
          <a:prstGeom prst="rect">
            <a:avLst/>
          </a:prstGeom>
        </p:spPr>
      </p:pic>
      <p:sp>
        <p:nvSpPr>
          <p:cNvPr id="5" name="Title 1"/>
          <p:cNvSpPr txBox="1">
            <a:spLocks/>
          </p:cNvSpPr>
          <p:nvPr>
            <p:custDataLst>
              <p:tags r:id="rId2"/>
            </p:custDataLst>
          </p:nvPr>
        </p:nvSpPr>
        <p:spPr>
          <a:xfrm>
            <a:off x="5007060" y="457200"/>
            <a:ext cx="413186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err="1" smtClean="0"/>
              <a:t>Sugarbeet</a:t>
            </a:r>
            <a:r>
              <a:rPr lang="en-US" dirty="0" smtClean="0"/>
              <a:t> and </a:t>
            </a:r>
            <a:br>
              <a:rPr lang="en-US" dirty="0" smtClean="0"/>
            </a:br>
            <a:r>
              <a:rPr lang="en-US" dirty="0" smtClean="0"/>
              <a:t>GMO Drift</a:t>
            </a:r>
            <a:endParaRPr lang="en-US" dirty="0"/>
          </a:p>
        </p:txBody>
      </p:sp>
    </p:spTree>
    <p:extLst>
      <p:ext uri="{BB962C8B-B14F-4D97-AF65-F5344CB8AC3E}">
        <p14:creationId xmlns:p14="http://schemas.microsoft.com/office/powerpoint/2010/main" val="713588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876800" y="1981199"/>
            <a:ext cx="4038600" cy="4308145"/>
          </a:xfrm>
        </p:spPr>
        <p:txBody>
          <a:bodyPr>
            <a:normAutofit/>
          </a:bodyPr>
          <a:lstStyle/>
          <a:p>
            <a:r>
              <a:rPr lang="en-US" dirty="0" smtClean="0"/>
              <a:t>Concern in canola-growing regions</a:t>
            </a:r>
          </a:p>
          <a:p>
            <a:r>
              <a:rPr lang="en-US" dirty="0" smtClean="0"/>
              <a:t>Canola GMO pollen can also cross with related weeds</a:t>
            </a:r>
            <a:endParaRPr lang="en-US"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852" t="13852" r="6481"/>
          <a:stretch/>
        </p:blipFill>
        <p:spPr>
          <a:xfrm>
            <a:off x="246944" y="568654"/>
            <a:ext cx="4320574" cy="5720691"/>
          </a:xfrm>
          <a:prstGeom prst="rect">
            <a:avLst/>
          </a:prstGeom>
        </p:spPr>
      </p:pic>
      <p:sp>
        <p:nvSpPr>
          <p:cNvPr id="6" name="Title 1"/>
          <p:cNvSpPr txBox="1">
            <a:spLocks/>
          </p:cNvSpPr>
          <p:nvPr>
            <p:custDataLst>
              <p:tags r:id="rId2"/>
            </p:custDataLst>
          </p:nvPr>
        </p:nvSpPr>
        <p:spPr>
          <a:xfrm>
            <a:off x="4572000" y="304800"/>
            <a:ext cx="413186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Canola and </a:t>
            </a:r>
            <a:br>
              <a:rPr lang="en-US" dirty="0" smtClean="0"/>
            </a:br>
            <a:r>
              <a:rPr lang="en-US" dirty="0" smtClean="0"/>
              <a:t>GMO Drift</a:t>
            </a:r>
            <a:endParaRPr lang="en-US" dirty="0"/>
          </a:p>
        </p:txBody>
      </p:sp>
    </p:spTree>
    <p:extLst>
      <p:ext uri="{BB962C8B-B14F-4D97-AF65-F5344CB8AC3E}">
        <p14:creationId xmlns:p14="http://schemas.microsoft.com/office/powerpoint/2010/main" val="3179375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0" y="1981199"/>
            <a:ext cx="4131860" cy="4329905"/>
          </a:xfrm>
        </p:spPr>
        <p:txBody>
          <a:bodyPr>
            <a:normAutofit/>
          </a:bodyPr>
          <a:lstStyle/>
          <a:p>
            <a:r>
              <a:rPr lang="en-US" sz="3600" dirty="0" smtClean="0"/>
              <a:t>Crop of most concern</a:t>
            </a:r>
          </a:p>
          <a:p>
            <a:r>
              <a:rPr lang="en-US" sz="3600" dirty="0" smtClean="0"/>
              <a:t>Widely grown</a:t>
            </a:r>
          </a:p>
          <a:p>
            <a:r>
              <a:rPr lang="en-US" sz="3600" dirty="0" smtClean="0"/>
              <a:t>Likely to be tested for GMOs</a:t>
            </a:r>
            <a:endParaRPr lang="en-US" sz="3600"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9166" r="26667"/>
          <a:stretch/>
        </p:blipFill>
        <p:spPr>
          <a:xfrm>
            <a:off x="228600" y="546894"/>
            <a:ext cx="4162437" cy="5764211"/>
          </a:xfrm>
          <a:prstGeom prst="rect">
            <a:avLst/>
          </a:prstGeom>
        </p:spPr>
      </p:pic>
      <p:sp>
        <p:nvSpPr>
          <p:cNvPr id="5" name="Title 1"/>
          <p:cNvSpPr txBox="1">
            <a:spLocks/>
          </p:cNvSpPr>
          <p:nvPr>
            <p:custDataLst>
              <p:tags r:id="rId2"/>
            </p:custDataLst>
          </p:nvPr>
        </p:nvSpPr>
        <p:spPr>
          <a:xfrm>
            <a:off x="4572000" y="304800"/>
            <a:ext cx="413186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Corn and </a:t>
            </a:r>
            <a:br>
              <a:rPr lang="en-US" dirty="0" smtClean="0"/>
            </a:br>
            <a:r>
              <a:rPr lang="en-US" dirty="0" smtClean="0"/>
              <a:t>GMO Drift</a:t>
            </a:r>
            <a:endParaRPr lang="en-US" dirty="0"/>
          </a:p>
        </p:txBody>
      </p:sp>
    </p:spTree>
    <p:extLst>
      <p:ext uri="{BB962C8B-B14F-4D97-AF65-F5344CB8AC3E}">
        <p14:creationId xmlns:p14="http://schemas.microsoft.com/office/powerpoint/2010/main" val="1170407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a:t>Corn Reproduction</a:t>
            </a:r>
          </a:p>
        </p:txBody>
      </p:sp>
      <p:pic>
        <p:nvPicPr>
          <p:cNvPr id="8" name="Picture 2"/>
          <p:cNvPicPr>
            <a:picLocks noChangeAspect="1" noChangeArrowheads="1"/>
          </p:cNvPicPr>
          <p:nvPr/>
        </p:nvPicPr>
        <p:blipFill>
          <a:blip r:embed="rId4" cstate="print"/>
          <a:srcRect t="8442" b="1113"/>
          <a:stretch>
            <a:fillRect/>
          </a:stretch>
        </p:blipFill>
        <p:spPr bwMode="auto">
          <a:xfrm>
            <a:off x="992623" y="1168400"/>
            <a:ext cx="7158754" cy="4856052"/>
          </a:xfrm>
          <a:prstGeom prst="rect">
            <a:avLst/>
          </a:prstGeom>
          <a:noFill/>
          <a:ln w="9525">
            <a:noFill/>
            <a:miter lim="800000"/>
            <a:headEnd/>
            <a:tailEnd/>
          </a:ln>
          <a:effectLst/>
        </p:spPr>
      </p:pic>
      <p:sp>
        <p:nvSpPr>
          <p:cNvPr id="5" name="TextBox 4"/>
          <p:cNvSpPr txBox="1"/>
          <p:nvPr/>
        </p:nvSpPr>
        <p:spPr>
          <a:xfrm>
            <a:off x="992623" y="6024452"/>
            <a:ext cx="4353884" cy="523220"/>
          </a:xfrm>
          <a:prstGeom prst="rect">
            <a:avLst/>
          </a:prstGeom>
          <a:noFill/>
        </p:spPr>
        <p:txBody>
          <a:bodyPr wrap="none" rtlCol="0">
            <a:spAutoFit/>
          </a:bodyPr>
          <a:lstStyle/>
          <a:p>
            <a:r>
              <a:rPr lang="en-US" sz="2800" dirty="0" smtClean="0">
                <a:solidFill>
                  <a:srgbClr val="800000"/>
                </a:solidFill>
                <a:hlinkClick r:id="rId5"/>
              </a:rPr>
              <a:t>www.allaboutcorn.umn.edu</a:t>
            </a:r>
            <a:r>
              <a:rPr lang="en-US" sz="2800" dirty="0" smtClean="0">
                <a:solidFill>
                  <a:srgbClr val="800000"/>
                </a:solidFill>
              </a:rPr>
              <a:t> </a:t>
            </a:r>
            <a:endParaRPr lang="en-US" sz="2800" dirty="0">
              <a:solidFill>
                <a:srgbClr val="800000"/>
              </a:solidFill>
            </a:endParaRPr>
          </a:p>
        </p:txBody>
      </p:sp>
    </p:spTree>
    <p:extLst>
      <p:ext uri="{BB962C8B-B14F-4D97-AF65-F5344CB8AC3E}">
        <p14:creationId xmlns:p14="http://schemas.microsoft.com/office/powerpoint/2010/main" val="1980114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Pollen</a:t>
            </a:r>
          </a:p>
        </p:txBody>
      </p:sp>
      <p:sp>
        <p:nvSpPr>
          <p:cNvPr id="3" name="Content Placeholder 2"/>
          <p:cNvSpPr>
            <a:spLocks noGrp="1"/>
          </p:cNvSpPr>
          <p:nvPr>
            <p:ph idx="1"/>
            <p:custDataLst>
              <p:tags r:id="rId2"/>
            </p:custDataLst>
          </p:nvPr>
        </p:nvSpPr>
        <p:spPr>
          <a:xfrm>
            <a:off x="1066800" y="5858095"/>
            <a:ext cx="7010400" cy="514124"/>
          </a:xfrm>
        </p:spPr>
        <p:txBody>
          <a:bodyPr>
            <a:normAutofit fontScale="92500" lnSpcReduction="10000"/>
          </a:bodyPr>
          <a:lstStyle/>
          <a:p>
            <a:pPr marL="0" indent="0">
              <a:buNone/>
            </a:pPr>
            <a:r>
              <a:rPr lang="en-US" dirty="0"/>
              <a:t>Pollen emerges from anthers on tassels</a:t>
            </a:r>
          </a:p>
        </p:txBody>
      </p:sp>
      <p:pic>
        <p:nvPicPr>
          <p:cNvPr id="5"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9000"/>
                    </a14:imgEffect>
                  </a14:imgLayer>
                </a14:imgProps>
              </a:ext>
              <a:ext uri="{28A0092B-C50C-407E-A947-70E740481C1C}">
                <a14:useLocalDpi xmlns:a14="http://schemas.microsoft.com/office/drawing/2010/main" val="0"/>
              </a:ext>
            </a:extLst>
          </a:blip>
          <a:srcRect l="59820" t="40839" r="8984" b="42618"/>
          <a:stretch/>
        </p:blipFill>
        <p:spPr bwMode="auto">
          <a:xfrm>
            <a:off x="1431899" y="1417638"/>
            <a:ext cx="6280202" cy="444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425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lstStyle/>
          <a:p>
            <a:r>
              <a:rPr lang="en-US" dirty="0"/>
              <a:t>Pollination</a:t>
            </a:r>
          </a:p>
        </p:txBody>
      </p:sp>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71600"/>
            <a:ext cx="4314825" cy="458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2059" b="2153"/>
          <a:stretch/>
        </p:blipFill>
        <p:spPr bwMode="auto">
          <a:xfrm>
            <a:off x="4876800" y="1371600"/>
            <a:ext cx="4041648" cy="460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a:spLocks noChangeAspect="1"/>
          </p:cNvSpPr>
          <p:nvPr>
            <p:custDataLst>
              <p:tags r:id="rId2"/>
            </p:custDataLst>
          </p:nvPr>
        </p:nvSpPr>
        <p:spPr>
          <a:xfrm flipH="1">
            <a:off x="2895606" y="4954102"/>
            <a:ext cx="132220" cy="132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66"/>
              </a:solidFill>
            </a:endParaRPr>
          </a:p>
        </p:txBody>
      </p:sp>
      <p:sp>
        <p:nvSpPr>
          <p:cNvPr id="11" name="TextBox 10"/>
          <p:cNvSpPr txBox="1"/>
          <p:nvPr>
            <p:custDataLst>
              <p:tags r:id="rId3"/>
            </p:custDataLst>
          </p:nvPr>
        </p:nvSpPr>
        <p:spPr>
          <a:xfrm rot="16200000">
            <a:off x="2574630" y="3712460"/>
            <a:ext cx="4229100" cy="369332"/>
          </a:xfrm>
          <a:prstGeom prst="rect">
            <a:avLst/>
          </a:prstGeom>
          <a:noFill/>
        </p:spPr>
        <p:txBody>
          <a:bodyPr wrap="square" rtlCol="0">
            <a:spAutoFit/>
          </a:bodyPr>
          <a:lstStyle/>
          <a:p>
            <a:r>
              <a:rPr lang="en-US" dirty="0">
                <a:solidFill>
                  <a:srgbClr val="800000"/>
                </a:solidFill>
              </a:rPr>
              <a:t>D.G. </a:t>
            </a:r>
            <a:r>
              <a:rPr lang="en-US" dirty="0" err="1">
                <a:solidFill>
                  <a:srgbClr val="800000"/>
                </a:solidFill>
              </a:rPr>
              <a:t>Mackean</a:t>
            </a:r>
            <a:r>
              <a:rPr lang="en-US" dirty="0">
                <a:solidFill>
                  <a:srgbClr val="800000"/>
                </a:solidFill>
              </a:rPr>
              <a:t>, www.biology-resources.com</a:t>
            </a:r>
          </a:p>
        </p:txBody>
      </p:sp>
      <p:sp>
        <p:nvSpPr>
          <p:cNvPr id="12" name="Content Placeholder 2"/>
          <p:cNvSpPr>
            <a:spLocks noGrp="1"/>
          </p:cNvSpPr>
          <p:nvPr>
            <p:ph idx="1"/>
            <p:custDataLst>
              <p:tags r:id="rId4"/>
            </p:custDataLst>
          </p:nvPr>
        </p:nvSpPr>
        <p:spPr>
          <a:xfrm>
            <a:off x="542925" y="5949071"/>
            <a:ext cx="8001000" cy="514124"/>
          </a:xfrm>
        </p:spPr>
        <p:txBody>
          <a:bodyPr>
            <a:normAutofit fontScale="92500" lnSpcReduction="10000"/>
          </a:bodyPr>
          <a:lstStyle/>
          <a:p>
            <a:pPr marL="0" indent="0">
              <a:buNone/>
            </a:pPr>
            <a:r>
              <a:rPr lang="en-US" dirty="0"/>
              <a:t>Pollen grain transferred to silk of another plant </a:t>
            </a:r>
          </a:p>
        </p:txBody>
      </p:sp>
    </p:spTree>
    <p:extLst>
      <p:ext uri="{BB962C8B-B14F-4D97-AF65-F5344CB8AC3E}">
        <p14:creationId xmlns:p14="http://schemas.microsoft.com/office/powerpoint/2010/main" val="1404486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61682" y="234297"/>
            <a:ext cx="8229600" cy="1143000"/>
          </a:xfrm>
        </p:spPr>
        <p:txBody>
          <a:bodyPr/>
          <a:lstStyle/>
          <a:p>
            <a:r>
              <a:rPr lang="en-US" dirty="0"/>
              <a:t>Fertilization</a:t>
            </a:r>
          </a:p>
        </p:txBody>
      </p:sp>
      <p:sp>
        <p:nvSpPr>
          <p:cNvPr id="3" name="Content Placeholder 2"/>
          <p:cNvSpPr>
            <a:spLocks noGrp="1"/>
          </p:cNvSpPr>
          <p:nvPr>
            <p:ph idx="1"/>
            <p:custDataLst>
              <p:tags r:id="rId2"/>
            </p:custDataLst>
          </p:nvPr>
        </p:nvSpPr>
        <p:spPr>
          <a:xfrm>
            <a:off x="457200" y="1981200"/>
            <a:ext cx="4114800" cy="4144963"/>
          </a:xfrm>
        </p:spPr>
        <p:txBody>
          <a:bodyPr/>
          <a:lstStyle/>
          <a:p>
            <a:r>
              <a:rPr lang="en-US" dirty="0"/>
              <a:t>Pollen unites with ovule</a:t>
            </a:r>
          </a:p>
          <a:p>
            <a:r>
              <a:rPr lang="en-US" dirty="0"/>
              <a:t>Fertilized ovule forms corn kernel</a:t>
            </a:r>
          </a:p>
          <a:p>
            <a:endParaRPr lang="en-US" dirty="0"/>
          </a:p>
        </p:txBody>
      </p:sp>
      <p:pic>
        <p:nvPicPr>
          <p:cNvPr id="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2059" b="2153"/>
          <a:stretch/>
        </p:blipFill>
        <p:spPr bwMode="auto">
          <a:xfrm>
            <a:off x="4876800" y="1390744"/>
            <a:ext cx="4041648" cy="460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a:spLocks noChangeAspect="1"/>
          </p:cNvSpPr>
          <p:nvPr>
            <p:custDataLst>
              <p:tags r:id="rId3"/>
            </p:custDataLst>
          </p:nvPr>
        </p:nvSpPr>
        <p:spPr>
          <a:xfrm flipH="1">
            <a:off x="6553200" y="3448144"/>
            <a:ext cx="132220" cy="132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66"/>
              </a:solidFill>
            </a:endParaRPr>
          </a:p>
        </p:txBody>
      </p:sp>
      <p:sp>
        <p:nvSpPr>
          <p:cNvPr id="8" name="TextBox 7"/>
          <p:cNvSpPr txBox="1"/>
          <p:nvPr>
            <p:custDataLst>
              <p:tags r:id="rId4"/>
            </p:custDataLst>
          </p:nvPr>
        </p:nvSpPr>
        <p:spPr>
          <a:xfrm rot="16200000">
            <a:off x="6660012" y="3695948"/>
            <a:ext cx="4229100" cy="369332"/>
          </a:xfrm>
          <a:prstGeom prst="rect">
            <a:avLst/>
          </a:prstGeom>
          <a:noFill/>
        </p:spPr>
        <p:txBody>
          <a:bodyPr wrap="square" rtlCol="0">
            <a:spAutoFit/>
          </a:bodyPr>
          <a:lstStyle/>
          <a:p>
            <a:r>
              <a:rPr lang="en-US" dirty="0">
                <a:solidFill>
                  <a:srgbClr val="800000"/>
                </a:solidFill>
              </a:rPr>
              <a:t>D.G. </a:t>
            </a:r>
            <a:r>
              <a:rPr lang="en-US" dirty="0" err="1">
                <a:solidFill>
                  <a:srgbClr val="800000"/>
                </a:solidFill>
              </a:rPr>
              <a:t>Mackean</a:t>
            </a:r>
            <a:r>
              <a:rPr lang="en-US" dirty="0">
                <a:solidFill>
                  <a:srgbClr val="800000"/>
                </a:solidFill>
              </a:rPr>
              <a:t>, www.biology-resources.com</a:t>
            </a:r>
          </a:p>
        </p:txBody>
      </p:sp>
    </p:spTree>
    <p:extLst>
      <p:ext uri="{BB962C8B-B14F-4D97-AF65-F5344CB8AC3E}">
        <p14:creationId xmlns:p14="http://schemas.microsoft.com/office/powerpoint/2010/main" val="1262547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99247"/>
            <a:ext cx="8229600" cy="1143000"/>
          </a:xfrm>
        </p:spPr>
        <p:txBody>
          <a:bodyPr/>
          <a:lstStyle/>
          <a:p>
            <a:r>
              <a:rPr lang="en-US" dirty="0"/>
              <a:t>Kernel Development</a:t>
            </a:r>
          </a:p>
        </p:txBody>
      </p:sp>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53497"/>
            <a:ext cx="2649474" cy="471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453497"/>
            <a:ext cx="2649474" cy="471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831676"/>
            <a:ext cx="13335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72" t="4854" r="5668" b="3086"/>
          <a:stretch/>
        </p:blipFill>
        <p:spPr bwMode="auto">
          <a:xfrm>
            <a:off x="6723529" y="1453497"/>
            <a:ext cx="1809865" cy="269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a:spLocks noGrp="1"/>
          </p:cNvSpPr>
          <p:nvPr>
            <p:ph idx="1"/>
            <p:custDataLst>
              <p:tags r:id="rId2"/>
            </p:custDataLst>
          </p:nvPr>
        </p:nvSpPr>
        <p:spPr>
          <a:xfrm>
            <a:off x="6476999" y="4128247"/>
            <a:ext cx="2523061" cy="2112257"/>
          </a:xfrm>
        </p:spPr>
        <p:txBody>
          <a:bodyPr>
            <a:normAutofit/>
          </a:bodyPr>
          <a:lstStyle/>
          <a:p>
            <a:pPr marL="0" indent="0">
              <a:buNone/>
            </a:pPr>
            <a:r>
              <a:rPr lang="en-US" dirty="0"/>
              <a:t>Kernels with GMO parent will be GMO</a:t>
            </a:r>
          </a:p>
        </p:txBody>
      </p:sp>
      <p:sp>
        <p:nvSpPr>
          <p:cNvPr id="3" name="TextBox 2"/>
          <p:cNvSpPr txBox="1"/>
          <p:nvPr>
            <p:custDataLst>
              <p:tags r:id="rId3"/>
            </p:custDataLst>
          </p:nvPr>
        </p:nvSpPr>
        <p:spPr>
          <a:xfrm>
            <a:off x="524087" y="6096000"/>
            <a:ext cx="1906099" cy="584775"/>
          </a:xfrm>
          <a:prstGeom prst="rect">
            <a:avLst/>
          </a:prstGeom>
          <a:noFill/>
        </p:spPr>
        <p:txBody>
          <a:bodyPr wrap="none" rtlCol="0">
            <a:spAutoFit/>
          </a:bodyPr>
          <a:lstStyle/>
          <a:p>
            <a:r>
              <a:rPr lang="en-US" sz="3200" dirty="0">
                <a:solidFill>
                  <a:srgbClr val="800000"/>
                </a:solidFill>
              </a:rPr>
              <a:t>GMO corn</a:t>
            </a:r>
            <a:endParaRPr lang="en-US" sz="3600" dirty="0">
              <a:solidFill>
                <a:srgbClr val="800000"/>
              </a:solidFill>
            </a:endParaRPr>
          </a:p>
        </p:txBody>
      </p:sp>
      <p:sp>
        <p:nvSpPr>
          <p:cNvPr id="12" name="TextBox 11"/>
          <p:cNvSpPr txBox="1"/>
          <p:nvPr>
            <p:custDataLst>
              <p:tags r:id="rId4"/>
            </p:custDataLst>
          </p:nvPr>
        </p:nvSpPr>
        <p:spPr>
          <a:xfrm>
            <a:off x="3429000" y="6096000"/>
            <a:ext cx="2728439" cy="584775"/>
          </a:xfrm>
          <a:prstGeom prst="rect">
            <a:avLst/>
          </a:prstGeom>
          <a:noFill/>
        </p:spPr>
        <p:txBody>
          <a:bodyPr wrap="none" rtlCol="0">
            <a:spAutoFit/>
          </a:bodyPr>
          <a:lstStyle/>
          <a:p>
            <a:r>
              <a:rPr lang="en-US" sz="3200" dirty="0">
                <a:solidFill>
                  <a:srgbClr val="800000"/>
                </a:solidFill>
              </a:rPr>
              <a:t>Non-GMO corn</a:t>
            </a:r>
            <a:endParaRPr lang="en-US" sz="3600" dirty="0">
              <a:solidFill>
                <a:srgbClr val="800000"/>
              </a:solidFill>
            </a:endParaRPr>
          </a:p>
        </p:txBody>
      </p:sp>
    </p:spTree>
    <p:extLst>
      <p:ext uri="{BB962C8B-B14F-4D97-AF65-F5344CB8AC3E}">
        <p14:creationId xmlns:p14="http://schemas.microsoft.com/office/powerpoint/2010/main" val="2906292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GMO Contamination</a:t>
            </a:r>
          </a:p>
        </p:txBody>
      </p:sp>
      <p:sp>
        <p:nvSpPr>
          <p:cNvPr id="3" name="Content Placeholder 2"/>
          <p:cNvSpPr>
            <a:spLocks noGrp="1"/>
          </p:cNvSpPr>
          <p:nvPr>
            <p:ph sz="half" idx="1"/>
            <p:custDataLst>
              <p:tags r:id="rId2"/>
            </p:custDataLst>
          </p:nvPr>
        </p:nvSpPr>
        <p:spPr>
          <a:xfrm>
            <a:off x="4572000" y="1590124"/>
            <a:ext cx="3810000" cy="4850914"/>
          </a:xfrm>
          <a:solidFill>
            <a:srgbClr val="FFC000">
              <a:alpha val="19000"/>
            </a:srgbClr>
          </a:solidFill>
        </p:spPr>
        <p:txBody>
          <a:bodyPr/>
          <a:lstStyle/>
          <a:p>
            <a:pPr marL="914400" indent="-514350">
              <a:buFont typeface="+mj-lt"/>
              <a:buAutoNum type="alphaUcPeriod"/>
            </a:pPr>
            <a:endParaRPr lang="en-US" dirty="0"/>
          </a:p>
          <a:p>
            <a:pPr marL="795338" indent="-514350">
              <a:buFont typeface="+mj-lt"/>
              <a:buAutoNum type="alphaUcPeriod"/>
            </a:pPr>
            <a:r>
              <a:rPr lang="en-US" sz="3600" dirty="0">
                <a:solidFill>
                  <a:schemeClr val="tx1">
                    <a:lumMod val="50000"/>
                    <a:lumOff val="50000"/>
                  </a:schemeClr>
                </a:solidFill>
              </a:rPr>
              <a:t>Planting stock</a:t>
            </a:r>
          </a:p>
          <a:p>
            <a:pPr marL="795338" indent="-514350">
              <a:buFont typeface="+mj-lt"/>
              <a:buAutoNum type="alphaUcPeriod"/>
            </a:pPr>
            <a:r>
              <a:rPr lang="en-US" sz="3600" dirty="0">
                <a:solidFill>
                  <a:schemeClr val="tx1">
                    <a:lumMod val="50000"/>
                    <a:lumOff val="50000"/>
                  </a:schemeClr>
                </a:solidFill>
              </a:rPr>
              <a:t>Pollen drift</a:t>
            </a:r>
          </a:p>
          <a:p>
            <a:pPr marL="795338" indent="-514350">
              <a:buFont typeface="+mj-lt"/>
              <a:buAutoNum type="alphaUcPeriod"/>
            </a:pPr>
            <a:r>
              <a:rPr lang="en-US" sz="3600" dirty="0"/>
              <a:t>Volunteer plants</a:t>
            </a:r>
          </a:p>
          <a:p>
            <a:pPr marL="795338" indent="-514350">
              <a:buFont typeface="+mj-lt"/>
              <a:buAutoNum type="alphaUcPeriod"/>
            </a:pPr>
            <a:r>
              <a:rPr lang="en-US" sz="3600" dirty="0"/>
              <a:t>Equipment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44" t="3854" r="31481" b="5211"/>
          <a:stretch/>
        </p:blipFill>
        <p:spPr>
          <a:xfrm>
            <a:off x="725319" y="1590124"/>
            <a:ext cx="3836742" cy="4850914"/>
          </a:xfrm>
          <a:prstGeom prst="rect">
            <a:avLst/>
          </a:prstGeom>
        </p:spPr>
      </p:pic>
    </p:spTree>
    <p:extLst>
      <p:ext uri="{BB962C8B-B14F-4D97-AF65-F5344CB8AC3E}">
        <p14:creationId xmlns:p14="http://schemas.microsoft.com/office/powerpoint/2010/main" val="1997255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1208" b="24219"/>
          <a:stretch/>
        </p:blipFill>
        <p:spPr>
          <a:xfrm>
            <a:off x="153952" y="0"/>
            <a:ext cx="8836096" cy="6429498"/>
          </a:xfrm>
          <a:prstGeom prst="rect">
            <a:avLst/>
          </a:prstGeom>
        </p:spPr>
      </p:pic>
      <p:sp>
        <p:nvSpPr>
          <p:cNvPr id="2" name="Title 1"/>
          <p:cNvSpPr>
            <a:spLocks noGrp="1"/>
          </p:cNvSpPr>
          <p:nvPr>
            <p:ph type="title"/>
            <p:custDataLst>
              <p:tags r:id="rId1"/>
            </p:custDataLst>
          </p:nvPr>
        </p:nvSpPr>
        <p:spPr>
          <a:xfrm>
            <a:off x="2076450" y="228601"/>
            <a:ext cx="4991100" cy="1143000"/>
          </a:xfrm>
          <a:solidFill>
            <a:srgbClr val="E2E6BC">
              <a:alpha val="70000"/>
            </a:srgbClr>
          </a:solidFill>
        </p:spPr>
        <p:txBody>
          <a:bodyPr/>
          <a:lstStyle/>
          <a:p>
            <a:r>
              <a:rPr lang="en-US" dirty="0"/>
              <a:t>What Is a GMO?</a:t>
            </a:r>
          </a:p>
        </p:txBody>
      </p:sp>
      <p:sp>
        <p:nvSpPr>
          <p:cNvPr id="3" name="Content Placeholder 2"/>
          <p:cNvSpPr>
            <a:spLocks noGrp="1"/>
          </p:cNvSpPr>
          <p:nvPr>
            <p:ph idx="1"/>
            <p:custDataLst>
              <p:tags r:id="rId2"/>
            </p:custDataLst>
          </p:nvPr>
        </p:nvSpPr>
        <p:spPr>
          <a:xfrm>
            <a:off x="1066800" y="1600201"/>
            <a:ext cx="7086600" cy="2819399"/>
          </a:xfrm>
          <a:solidFill>
            <a:srgbClr val="E2E6BC">
              <a:alpha val="69000"/>
            </a:srgbClr>
          </a:solidFill>
        </p:spPr>
        <p:txBody>
          <a:bodyPr>
            <a:normAutofit/>
          </a:bodyPr>
          <a:lstStyle/>
          <a:p>
            <a:r>
              <a:rPr lang="en-US" b="1" dirty="0"/>
              <a:t>G</a:t>
            </a:r>
            <a:r>
              <a:rPr lang="en-US" dirty="0"/>
              <a:t>enetically </a:t>
            </a:r>
            <a:r>
              <a:rPr lang="en-US" b="1" dirty="0"/>
              <a:t>M</a:t>
            </a:r>
            <a:r>
              <a:rPr lang="en-US" dirty="0"/>
              <a:t>odified </a:t>
            </a:r>
            <a:r>
              <a:rPr lang="en-US" b="1" dirty="0"/>
              <a:t>O</a:t>
            </a:r>
            <a:r>
              <a:rPr lang="en-US" dirty="0"/>
              <a:t>rganism</a:t>
            </a:r>
          </a:p>
          <a:p>
            <a:r>
              <a:rPr lang="en-US" dirty="0"/>
              <a:t>A plant or other organism bred using genetic engineering techniques</a:t>
            </a:r>
          </a:p>
          <a:p>
            <a:pPr lvl="1"/>
            <a:r>
              <a:rPr lang="en-US" dirty="0"/>
              <a:t>National Organic Program </a:t>
            </a:r>
            <a:r>
              <a:rPr lang="en-US" dirty="0" smtClean="0"/>
              <a:t>defines </a:t>
            </a:r>
            <a:r>
              <a:rPr lang="en-US" dirty="0"/>
              <a:t>excluded </a:t>
            </a:r>
            <a:r>
              <a:rPr lang="en-US" dirty="0" smtClean="0"/>
              <a:t>methods</a:t>
            </a:r>
            <a:endParaRPr lang="en-US" dirty="0"/>
          </a:p>
        </p:txBody>
      </p:sp>
    </p:spTree>
    <p:extLst>
      <p:ext uri="{BB962C8B-B14F-4D97-AF65-F5344CB8AC3E}">
        <p14:creationId xmlns:p14="http://schemas.microsoft.com/office/powerpoint/2010/main" val="796348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Volunteer plants</a:t>
            </a:r>
          </a:p>
        </p:txBody>
      </p:sp>
      <p:sp>
        <p:nvSpPr>
          <p:cNvPr id="3" name="Content Placeholder 2"/>
          <p:cNvSpPr>
            <a:spLocks noGrp="1"/>
          </p:cNvSpPr>
          <p:nvPr>
            <p:ph idx="1"/>
            <p:custDataLst>
              <p:tags r:id="rId2"/>
            </p:custDataLst>
          </p:nvPr>
        </p:nvSpPr>
        <p:spPr>
          <a:xfrm>
            <a:off x="457200" y="1600200"/>
            <a:ext cx="3352800" cy="4572000"/>
          </a:xfrm>
        </p:spPr>
        <p:txBody>
          <a:bodyPr>
            <a:normAutofit/>
          </a:bodyPr>
          <a:lstStyle/>
          <a:p>
            <a:r>
              <a:rPr lang="en-US" dirty="0"/>
              <a:t>Inadvertently planted seed</a:t>
            </a:r>
          </a:p>
          <a:p>
            <a:r>
              <a:rPr lang="en-US" dirty="0"/>
              <a:t>Harvested with intended crop</a:t>
            </a:r>
          </a:p>
          <a:p>
            <a:r>
              <a:rPr lang="en-US" dirty="0"/>
              <a:t>May include feral plants in ditches and hedgerows</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333" t="5555" r="31667"/>
          <a:stretch/>
        </p:blipFill>
        <p:spPr>
          <a:xfrm>
            <a:off x="4572000" y="1458782"/>
            <a:ext cx="4112930" cy="4854835"/>
          </a:xfrm>
          <a:prstGeom prst="rect">
            <a:avLst/>
          </a:prstGeom>
        </p:spPr>
      </p:pic>
    </p:spTree>
    <p:extLst>
      <p:ext uri="{BB962C8B-B14F-4D97-AF65-F5344CB8AC3E}">
        <p14:creationId xmlns:p14="http://schemas.microsoft.com/office/powerpoint/2010/main" val="2692786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GMO Contamination</a:t>
            </a:r>
          </a:p>
        </p:txBody>
      </p:sp>
      <p:sp>
        <p:nvSpPr>
          <p:cNvPr id="3" name="Content Placeholder 2"/>
          <p:cNvSpPr>
            <a:spLocks noGrp="1"/>
          </p:cNvSpPr>
          <p:nvPr>
            <p:ph sz="half" idx="1"/>
            <p:custDataLst>
              <p:tags r:id="rId2"/>
            </p:custDataLst>
          </p:nvPr>
        </p:nvSpPr>
        <p:spPr>
          <a:xfrm>
            <a:off x="4572000" y="1590124"/>
            <a:ext cx="3810000" cy="4850914"/>
          </a:xfrm>
          <a:solidFill>
            <a:srgbClr val="FFC000">
              <a:alpha val="19000"/>
            </a:srgbClr>
          </a:solidFill>
        </p:spPr>
        <p:txBody>
          <a:bodyPr/>
          <a:lstStyle/>
          <a:p>
            <a:pPr marL="914400" indent="-514350">
              <a:buFont typeface="+mj-lt"/>
              <a:buAutoNum type="alphaUcPeriod"/>
            </a:pPr>
            <a:endParaRPr lang="en-US" dirty="0"/>
          </a:p>
          <a:p>
            <a:pPr marL="795338" indent="-514350">
              <a:buFont typeface="+mj-lt"/>
              <a:buAutoNum type="alphaUcPeriod"/>
            </a:pPr>
            <a:r>
              <a:rPr lang="en-US" sz="3600" dirty="0">
                <a:solidFill>
                  <a:schemeClr val="tx1">
                    <a:lumMod val="50000"/>
                    <a:lumOff val="50000"/>
                  </a:schemeClr>
                </a:solidFill>
              </a:rPr>
              <a:t>Planting stock</a:t>
            </a:r>
          </a:p>
          <a:p>
            <a:pPr marL="795338" indent="-514350">
              <a:buFont typeface="+mj-lt"/>
              <a:buAutoNum type="alphaUcPeriod"/>
            </a:pPr>
            <a:r>
              <a:rPr lang="en-US" sz="3600" dirty="0">
                <a:solidFill>
                  <a:schemeClr val="tx1">
                    <a:lumMod val="50000"/>
                    <a:lumOff val="50000"/>
                  </a:schemeClr>
                </a:solidFill>
              </a:rPr>
              <a:t>Pollen drift</a:t>
            </a:r>
          </a:p>
          <a:p>
            <a:pPr marL="795338" indent="-514350">
              <a:buFont typeface="+mj-lt"/>
              <a:buAutoNum type="alphaUcPeriod"/>
            </a:pPr>
            <a:r>
              <a:rPr lang="en-US" sz="3600" dirty="0">
                <a:solidFill>
                  <a:schemeClr val="tx1">
                    <a:lumMod val="50000"/>
                    <a:lumOff val="50000"/>
                  </a:schemeClr>
                </a:solidFill>
              </a:rPr>
              <a:t>Volunteer plants</a:t>
            </a:r>
          </a:p>
          <a:p>
            <a:pPr marL="795338" indent="-514350">
              <a:buFont typeface="+mj-lt"/>
              <a:buAutoNum type="alphaUcPeriod"/>
            </a:pPr>
            <a:r>
              <a:rPr lang="en-US" sz="3600" dirty="0"/>
              <a:t>Equipment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44" t="3854" r="31481" b="5211"/>
          <a:stretch/>
        </p:blipFill>
        <p:spPr>
          <a:xfrm>
            <a:off x="725319" y="1590124"/>
            <a:ext cx="3836742" cy="4850914"/>
          </a:xfrm>
          <a:prstGeom prst="rect">
            <a:avLst/>
          </a:prstGeom>
        </p:spPr>
      </p:pic>
    </p:spTree>
    <p:extLst>
      <p:ext uri="{BB962C8B-B14F-4D97-AF65-F5344CB8AC3E}">
        <p14:creationId xmlns:p14="http://schemas.microsoft.com/office/powerpoint/2010/main" val="1653939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Equipment Contamination</a:t>
            </a:r>
          </a:p>
        </p:txBody>
      </p:sp>
      <p:sp>
        <p:nvSpPr>
          <p:cNvPr id="3" name="Content Placeholder 2"/>
          <p:cNvSpPr>
            <a:spLocks noGrp="1"/>
          </p:cNvSpPr>
          <p:nvPr>
            <p:ph idx="1"/>
            <p:custDataLst>
              <p:tags r:id="rId2"/>
            </p:custDataLst>
          </p:nvPr>
        </p:nvSpPr>
        <p:spPr>
          <a:xfrm>
            <a:off x="6019800" y="1752600"/>
            <a:ext cx="2895600" cy="3889468"/>
          </a:xfrm>
        </p:spPr>
        <p:txBody>
          <a:bodyPr>
            <a:normAutofit/>
          </a:bodyPr>
          <a:lstStyle/>
          <a:p>
            <a:pPr marL="0" indent="0">
              <a:buNone/>
            </a:pPr>
            <a:r>
              <a:rPr lang="en-US" dirty="0" smtClean="0"/>
              <a:t>GMO seed can be remnants in harvest</a:t>
            </a:r>
            <a:r>
              <a:rPr lang="en-US" dirty="0"/>
              <a:t>, transport, or storage equipment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4228"/>
          <a:stretch/>
        </p:blipFill>
        <p:spPr>
          <a:xfrm>
            <a:off x="174812" y="1417638"/>
            <a:ext cx="5559552" cy="5115850"/>
          </a:xfrm>
          <a:prstGeom prst="rect">
            <a:avLst/>
          </a:prstGeom>
        </p:spPr>
      </p:pic>
    </p:spTree>
    <p:extLst>
      <p:ext uri="{BB962C8B-B14F-4D97-AF65-F5344CB8AC3E}">
        <p14:creationId xmlns:p14="http://schemas.microsoft.com/office/powerpoint/2010/main" val="3921391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Equipment Contamination</a:t>
            </a:r>
          </a:p>
        </p:txBody>
      </p:sp>
      <p:sp>
        <p:nvSpPr>
          <p:cNvPr id="3" name="Content Placeholder 2"/>
          <p:cNvSpPr>
            <a:spLocks noGrp="1"/>
          </p:cNvSpPr>
          <p:nvPr>
            <p:ph idx="1"/>
            <p:custDataLst>
              <p:tags r:id="rId2"/>
            </p:custDataLst>
          </p:nvPr>
        </p:nvSpPr>
        <p:spPr>
          <a:xfrm>
            <a:off x="228600" y="1739153"/>
            <a:ext cx="4038600" cy="4343400"/>
          </a:xfrm>
        </p:spPr>
        <p:txBody>
          <a:bodyPr>
            <a:normAutofit/>
          </a:bodyPr>
          <a:lstStyle/>
          <a:p>
            <a:r>
              <a:rPr lang="en-US" dirty="0"/>
              <a:t>Biggest risk in:</a:t>
            </a:r>
          </a:p>
          <a:p>
            <a:pPr lvl="1"/>
            <a:r>
              <a:rPr lang="en-US" dirty="0"/>
              <a:t>Split operations using same equipment</a:t>
            </a:r>
          </a:p>
          <a:p>
            <a:pPr lvl="1"/>
            <a:r>
              <a:rPr lang="en-US" dirty="0"/>
              <a:t>Borrowing equipment or hiring custom </a:t>
            </a:r>
            <a:r>
              <a:rPr lang="en-US" dirty="0" smtClean="0"/>
              <a:t>operators</a:t>
            </a:r>
          </a:p>
          <a:p>
            <a:pPr lvl="1"/>
            <a:r>
              <a:rPr lang="en-US" dirty="0" smtClean="0"/>
              <a:t>Transportation</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2500" r="16448"/>
          <a:stretch/>
        </p:blipFill>
        <p:spPr>
          <a:xfrm>
            <a:off x="4267198" y="1449168"/>
            <a:ext cx="4723197" cy="4985642"/>
          </a:xfrm>
          <a:prstGeom prst="rect">
            <a:avLst/>
          </a:prstGeom>
        </p:spPr>
      </p:pic>
    </p:spTree>
    <p:extLst>
      <p:ext uri="{BB962C8B-B14F-4D97-AF65-F5344CB8AC3E}">
        <p14:creationId xmlns:p14="http://schemas.microsoft.com/office/powerpoint/2010/main" val="2996035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solidFill>
                  <a:schemeClr val="tx1">
                    <a:lumMod val="50000"/>
                    <a:lumOff val="50000"/>
                  </a:schemeClr>
                </a:solidFill>
              </a:rPr>
              <a:t>GMOs and organic agriculture</a:t>
            </a:r>
          </a:p>
          <a:p>
            <a:pPr marL="514350" indent="-514350">
              <a:buAutoNum type="romanUcPeriod"/>
            </a:pPr>
            <a:r>
              <a:rPr lang="en-US" dirty="0">
                <a:solidFill>
                  <a:schemeClr val="tx1">
                    <a:lumMod val="50000"/>
                    <a:lumOff val="50000"/>
                  </a:schemeClr>
                </a:solidFill>
              </a:rPr>
              <a:t>How contamination occurs</a:t>
            </a:r>
          </a:p>
          <a:p>
            <a:pPr marL="514350" indent="-514350">
              <a:buFont typeface="Arial" panose="020B0604020202020204" pitchFamily="34" charset="0"/>
              <a:buAutoNum type="romanUcPeriod"/>
            </a:pPr>
            <a:r>
              <a:rPr lang="en-US" dirty="0"/>
              <a:t>Consequences</a:t>
            </a:r>
          </a:p>
          <a:p>
            <a:pPr marL="514350" indent="-514350">
              <a:buAutoNum type="romanUcPeriod"/>
            </a:pPr>
            <a:r>
              <a:rPr lang="en-US" dirty="0"/>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998695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1"/>
            </p:custDataLst>
            <p:extLst/>
          </p:nvPr>
        </p:nvGraphicFramePr>
        <p:xfrm>
          <a:off x="0" y="2"/>
          <a:ext cx="9144000" cy="6055135"/>
        </p:xfrm>
        <a:graphic>
          <a:graphicData uri="http://schemas.openxmlformats.org/drawingml/2006/table">
            <a:tbl>
              <a:tblPr/>
              <a:tblGrid>
                <a:gridCol w="2453668">
                  <a:extLst>
                    <a:ext uri="{9D8B030D-6E8A-4147-A177-3AD203B41FA5}">
                      <a16:colId xmlns="" xmlns:a16="http://schemas.microsoft.com/office/drawing/2014/main" val="63813412"/>
                    </a:ext>
                  </a:extLst>
                </a:gridCol>
                <a:gridCol w="1946576">
                  <a:extLst>
                    <a:ext uri="{9D8B030D-6E8A-4147-A177-3AD203B41FA5}">
                      <a16:colId xmlns="" xmlns:a16="http://schemas.microsoft.com/office/drawing/2014/main" val="3382074487"/>
                    </a:ext>
                  </a:extLst>
                </a:gridCol>
                <a:gridCol w="1586705">
                  <a:extLst>
                    <a:ext uri="{9D8B030D-6E8A-4147-A177-3AD203B41FA5}">
                      <a16:colId xmlns="" xmlns:a16="http://schemas.microsoft.com/office/drawing/2014/main" val="1969359579"/>
                    </a:ext>
                  </a:extLst>
                </a:gridCol>
                <a:gridCol w="3157051">
                  <a:extLst>
                    <a:ext uri="{9D8B030D-6E8A-4147-A177-3AD203B41FA5}">
                      <a16:colId xmlns="" xmlns:a16="http://schemas.microsoft.com/office/drawing/2014/main" val="1168458590"/>
                    </a:ext>
                  </a:extLst>
                </a:gridCol>
              </a:tblGrid>
              <a:tr h="1007986">
                <a:tc gridSpan="4">
                  <a:txBody>
                    <a:bodyPr/>
                    <a:lstStyle/>
                    <a:p>
                      <a:pPr algn="l" fontAlgn="b"/>
                      <a:r>
                        <a:rPr lang="en-US" sz="2800" b="1" i="0" u="none" strike="noStrike" dirty="0">
                          <a:solidFill>
                            <a:srgbClr val="000000"/>
                          </a:solidFill>
                          <a:effectLst/>
                          <a:latin typeface="Calibri" panose="020F0502020204030204" pitchFamily="34" charset="0"/>
                        </a:rPr>
                        <a:t>Value of organic crops loss from presence of GMOs--certified and exempt organic farms</a:t>
                      </a:r>
                    </a:p>
                  </a:txBody>
                  <a:tcPr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740209264"/>
                  </a:ext>
                </a:extLst>
              </a:tr>
              <a:tr h="614184">
                <a:tc gridSpan="4">
                  <a:txBody>
                    <a:bodyPr/>
                    <a:lstStyle/>
                    <a:p>
                      <a:pPr algn="ctr" fontAlgn="b"/>
                      <a:r>
                        <a:rPr lang="en-US" sz="2000" b="1" i="0" u="none" strike="noStrike" dirty="0">
                          <a:solidFill>
                            <a:srgbClr val="000000"/>
                          </a:solidFill>
                          <a:effectLst/>
                          <a:latin typeface="Calibri" panose="020F0502020204030204" pitchFamily="34" charset="0"/>
                        </a:rPr>
                        <a:t>2011 through 2014</a:t>
                      </a:r>
                    </a:p>
                  </a:txBody>
                  <a:tcPr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782989150"/>
                  </a:ext>
                </a:extLst>
              </a:tr>
              <a:tr h="747861">
                <a:tc>
                  <a:txBody>
                    <a:bodyPr/>
                    <a:lstStyle/>
                    <a:p>
                      <a:pPr algn="l" fontAlgn="b"/>
                      <a:r>
                        <a:rPr lang="en-US" sz="2000" b="1" i="0" u="none" strike="noStrike">
                          <a:solidFill>
                            <a:srgbClr val="000000"/>
                          </a:solidFill>
                          <a:effectLst/>
                          <a:latin typeface="Calibri" panose="020F0502020204030204" pitchFamily="34" charset="0"/>
                        </a:rPr>
                        <a:t>Geographic area</a:t>
                      </a:r>
                    </a:p>
                  </a:txBody>
                  <a:tcPr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ctr" fontAlgn="b"/>
                      <a:r>
                        <a:rPr lang="en-US" sz="2000" b="1" i="0" u="none" strike="noStrike" dirty="0">
                          <a:solidFill>
                            <a:srgbClr val="000000"/>
                          </a:solidFill>
                          <a:effectLst/>
                          <a:latin typeface="Calibri" panose="020F0502020204030204" pitchFamily="34" charset="0"/>
                        </a:rPr>
                        <a:t>Number of farms</a:t>
                      </a:r>
                    </a:p>
                  </a:txBody>
                  <a:tcPr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l" fontAlgn="b"/>
                      <a:r>
                        <a:rPr lang="en-US" sz="2000" b="1" i="0" u="none" strike="noStrike" dirty="0">
                          <a:solidFill>
                            <a:srgbClr val="000000"/>
                          </a:solidFill>
                          <a:effectLst/>
                          <a:latin typeface="Calibri" panose="020F0502020204030204" pitchFamily="34" charset="0"/>
                        </a:rPr>
                        <a:t>Value of loss</a:t>
                      </a:r>
                    </a:p>
                  </a:txBody>
                  <a:tcPr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ctr" fontAlgn="b"/>
                      <a:r>
                        <a:rPr lang="en-US" sz="2000" b="1" i="0" u="none" strike="noStrike" dirty="0">
                          <a:solidFill>
                            <a:srgbClr val="000000"/>
                          </a:solidFill>
                          <a:effectLst/>
                          <a:latin typeface="Calibri" panose="020F0502020204030204" pitchFamily="34" charset="0"/>
                        </a:rPr>
                        <a:t>Average value of loss per farm</a:t>
                      </a:r>
                    </a:p>
                  </a:txBody>
                  <a:tcPr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extLst>
                  <a:ext uri="{0D108BD9-81ED-4DB2-BD59-A6C34878D82A}">
                    <a16:rowId xmlns="" xmlns:a16="http://schemas.microsoft.com/office/drawing/2014/main" val="2906263741"/>
                  </a:ext>
                </a:extLst>
              </a:tr>
              <a:tr h="614184">
                <a:tc>
                  <a:txBody>
                    <a:bodyPr/>
                    <a:lstStyle/>
                    <a:p>
                      <a:pPr algn="l" fontAlgn="b"/>
                      <a:r>
                        <a:rPr lang="en-US" sz="2000" b="0" i="0" u="none" strike="noStrike" dirty="0">
                          <a:solidFill>
                            <a:srgbClr val="000000"/>
                          </a:solidFill>
                          <a:effectLst/>
                          <a:latin typeface="Calibri" panose="020F0502020204030204" pitchFamily="34" charset="0"/>
                        </a:rPr>
                        <a:t>United States</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92</a:t>
                      </a:r>
                    </a:p>
                  </a:txBody>
                  <a:tcPr anchor="b">
                    <a:lnL>
                      <a:noFill/>
                    </a:lnL>
                    <a:lnR>
                      <a:noFill/>
                    </a:lnR>
                    <a:lnT>
                      <a:noFill/>
                    </a:lnT>
                    <a:lnB>
                      <a:noFill/>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$6,108,322</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$66,395</a:t>
                      </a:r>
                    </a:p>
                  </a:txBody>
                  <a:tcPr anchor="b">
                    <a:lnL>
                      <a:noFill/>
                    </a:lnL>
                    <a:lnR>
                      <a:noFill/>
                    </a:lnR>
                    <a:lnT>
                      <a:noFill/>
                    </a:lnT>
                    <a:lnB>
                      <a:noFill/>
                    </a:lnB>
                    <a:solidFill>
                      <a:schemeClr val="bg2"/>
                    </a:solidFill>
                  </a:tcPr>
                </a:tc>
                <a:extLst>
                  <a:ext uri="{0D108BD9-81ED-4DB2-BD59-A6C34878D82A}">
                    <a16:rowId xmlns="" xmlns:a16="http://schemas.microsoft.com/office/drawing/2014/main" val="4292634752"/>
                  </a:ext>
                </a:extLst>
              </a:tr>
              <a:tr h="614184">
                <a:tc>
                  <a:txBody>
                    <a:bodyPr/>
                    <a:lstStyle/>
                    <a:p>
                      <a:pPr algn="l" fontAlgn="b"/>
                      <a:r>
                        <a:rPr lang="en-US" sz="2000" b="0" i="0" u="none" strike="noStrike">
                          <a:solidFill>
                            <a:srgbClr val="000000"/>
                          </a:solidFill>
                          <a:effectLst/>
                          <a:latin typeface="Calibri" panose="020F0502020204030204" pitchFamily="34" charset="0"/>
                        </a:rPr>
                        <a:t>Iowa</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8</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$33,840</a:t>
                      </a:r>
                    </a:p>
                  </a:txBody>
                  <a:tcPr anchor="b">
                    <a:lnL>
                      <a:noFill/>
                    </a:lnL>
                    <a:lnR>
                      <a:noFill/>
                    </a:lnR>
                    <a:lnT>
                      <a:noFill/>
                    </a:lnT>
                    <a:lnB>
                      <a:noFill/>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$4,239</a:t>
                      </a:r>
                    </a:p>
                  </a:txBody>
                  <a:tcPr anchor="b">
                    <a:lnL>
                      <a:noFill/>
                    </a:lnL>
                    <a:lnR>
                      <a:noFill/>
                    </a:lnR>
                    <a:lnT>
                      <a:noFill/>
                    </a:lnT>
                    <a:lnB>
                      <a:noFill/>
                    </a:lnB>
                    <a:solidFill>
                      <a:schemeClr val="bg2"/>
                    </a:solidFill>
                  </a:tcPr>
                </a:tc>
                <a:extLst>
                  <a:ext uri="{0D108BD9-81ED-4DB2-BD59-A6C34878D82A}">
                    <a16:rowId xmlns="" xmlns:a16="http://schemas.microsoft.com/office/drawing/2014/main" val="2456764198"/>
                  </a:ext>
                </a:extLst>
              </a:tr>
              <a:tr h="614184">
                <a:tc>
                  <a:txBody>
                    <a:bodyPr/>
                    <a:lstStyle/>
                    <a:p>
                      <a:pPr algn="l" fontAlgn="b"/>
                      <a:r>
                        <a:rPr lang="en-US" sz="2000" b="0" i="0" u="none" strike="noStrike">
                          <a:solidFill>
                            <a:srgbClr val="000000"/>
                          </a:solidFill>
                          <a:effectLst/>
                          <a:latin typeface="Calibri" panose="020F0502020204030204" pitchFamily="34" charset="0"/>
                        </a:rPr>
                        <a:t>Minnesota</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3</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$82,440</a:t>
                      </a:r>
                    </a:p>
                  </a:txBody>
                  <a:tcPr anchor="b">
                    <a:lnL>
                      <a:noFill/>
                    </a:lnL>
                    <a:lnR>
                      <a:noFill/>
                    </a:lnR>
                    <a:lnT>
                      <a:noFill/>
                    </a:lnT>
                    <a:lnB>
                      <a:noFill/>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$27,480</a:t>
                      </a:r>
                    </a:p>
                  </a:txBody>
                  <a:tcPr anchor="b">
                    <a:lnL>
                      <a:noFill/>
                    </a:lnL>
                    <a:lnR>
                      <a:noFill/>
                    </a:lnR>
                    <a:lnT>
                      <a:noFill/>
                    </a:lnT>
                    <a:lnB>
                      <a:noFill/>
                    </a:lnB>
                    <a:solidFill>
                      <a:schemeClr val="bg2"/>
                    </a:solidFill>
                  </a:tcPr>
                </a:tc>
                <a:extLst>
                  <a:ext uri="{0D108BD9-81ED-4DB2-BD59-A6C34878D82A}">
                    <a16:rowId xmlns="" xmlns:a16="http://schemas.microsoft.com/office/drawing/2014/main" val="1480669793"/>
                  </a:ext>
                </a:extLst>
              </a:tr>
              <a:tr h="614184">
                <a:tc>
                  <a:txBody>
                    <a:bodyPr/>
                    <a:lstStyle/>
                    <a:p>
                      <a:pPr algn="l" fontAlgn="b"/>
                      <a:r>
                        <a:rPr lang="en-US" sz="2000" b="0" i="0" u="none" strike="noStrike">
                          <a:solidFill>
                            <a:srgbClr val="000000"/>
                          </a:solidFill>
                          <a:effectLst/>
                          <a:latin typeface="Calibri" panose="020F0502020204030204" pitchFamily="34" charset="0"/>
                        </a:rPr>
                        <a:t>North Dakota</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1</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not reported</a:t>
                      </a:r>
                    </a:p>
                  </a:txBody>
                  <a:tcPr anchor="b">
                    <a:lnL>
                      <a:noFill/>
                    </a:lnL>
                    <a:lnR>
                      <a:noFill/>
                    </a:lnR>
                    <a:lnT>
                      <a:noFill/>
                    </a:lnT>
                    <a:lnB>
                      <a:noFill/>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not reported</a:t>
                      </a:r>
                    </a:p>
                  </a:txBody>
                  <a:tcPr anchor="b">
                    <a:lnL>
                      <a:noFill/>
                    </a:lnL>
                    <a:lnR>
                      <a:noFill/>
                    </a:lnR>
                    <a:lnT>
                      <a:noFill/>
                    </a:lnT>
                    <a:lnB>
                      <a:noFill/>
                    </a:lnB>
                    <a:solidFill>
                      <a:schemeClr val="bg2"/>
                    </a:solidFill>
                  </a:tcPr>
                </a:tc>
                <a:extLst>
                  <a:ext uri="{0D108BD9-81ED-4DB2-BD59-A6C34878D82A}">
                    <a16:rowId xmlns="" xmlns:a16="http://schemas.microsoft.com/office/drawing/2014/main" val="3576427729"/>
                  </a:ext>
                </a:extLst>
              </a:tr>
              <a:tr h="614184">
                <a:tc>
                  <a:txBody>
                    <a:bodyPr/>
                    <a:lstStyle/>
                    <a:p>
                      <a:pPr algn="l" fontAlgn="b"/>
                      <a:r>
                        <a:rPr lang="en-US" sz="2000" b="0" i="0" u="none" strike="noStrike">
                          <a:solidFill>
                            <a:srgbClr val="000000"/>
                          </a:solidFill>
                          <a:effectLst/>
                          <a:latin typeface="Calibri" panose="020F0502020204030204" pitchFamily="34" charset="0"/>
                        </a:rPr>
                        <a:t>South Dakota</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2</a:t>
                      </a:r>
                    </a:p>
                  </a:txBody>
                  <a:tcPr anchor="b">
                    <a:lnL>
                      <a:noFill/>
                    </a:lnL>
                    <a:lnR>
                      <a:noFill/>
                    </a:lnR>
                    <a:lnT>
                      <a:noFill/>
                    </a:lnT>
                    <a:lnB>
                      <a:noFill/>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not reported</a:t>
                      </a:r>
                    </a:p>
                  </a:txBody>
                  <a:tcPr anchor="b">
                    <a:lnL>
                      <a:noFill/>
                    </a:lnL>
                    <a:lnR>
                      <a:noFill/>
                    </a:lnR>
                    <a:lnT>
                      <a:noFill/>
                    </a:lnT>
                    <a:lnB>
                      <a:noFill/>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not reported</a:t>
                      </a:r>
                    </a:p>
                  </a:txBody>
                  <a:tcPr anchor="b">
                    <a:lnL>
                      <a:noFill/>
                    </a:lnL>
                    <a:lnR>
                      <a:noFill/>
                    </a:lnR>
                    <a:lnT>
                      <a:noFill/>
                    </a:lnT>
                    <a:lnB>
                      <a:noFill/>
                    </a:lnB>
                    <a:solidFill>
                      <a:schemeClr val="bg2"/>
                    </a:solidFill>
                  </a:tcPr>
                </a:tc>
                <a:extLst>
                  <a:ext uri="{0D108BD9-81ED-4DB2-BD59-A6C34878D82A}">
                    <a16:rowId xmlns="" xmlns:a16="http://schemas.microsoft.com/office/drawing/2014/main" val="1263203638"/>
                  </a:ext>
                </a:extLst>
              </a:tr>
              <a:tr h="614184">
                <a:tc>
                  <a:txBody>
                    <a:bodyPr/>
                    <a:lstStyle/>
                    <a:p>
                      <a:pPr algn="l" fontAlgn="b"/>
                      <a:r>
                        <a:rPr lang="en-US" sz="2000" b="0" i="0" u="none" strike="noStrike" dirty="0">
                          <a:solidFill>
                            <a:srgbClr val="000000"/>
                          </a:solidFill>
                          <a:effectLst/>
                          <a:latin typeface="Calibri" panose="020F0502020204030204" pitchFamily="34" charset="0"/>
                        </a:rPr>
                        <a:t>Wisconsin</a:t>
                      </a:r>
                    </a:p>
                  </a:txBody>
                  <a:tcPr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6</a:t>
                      </a:r>
                    </a:p>
                  </a:txBody>
                  <a:tcPr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a:solidFill>
                            <a:srgbClr val="000000"/>
                          </a:solidFill>
                          <a:effectLst/>
                          <a:latin typeface="Calibri" panose="020F0502020204030204" pitchFamily="34" charset="0"/>
                        </a:rPr>
                        <a:t>not reported</a:t>
                      </a:r>
                    </a:p>
                  </a:txBody>
                  <a:tcPr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effectLst/>
                          <a:latin typeface="Calibri" panose="020F0502020204030204" pitchFamily="34" charset="0"/>
                        </a:rPr>
                        <a:t>not reported</a:t>
                      </a:r>
                    </a:p>
                  </a:txBody>
                  <a:tcPr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324001972"/>
                  </a:ext>
                </a:extLst>
              </a:tr>
            </a:tbl>
          </a:graphicData>
        </a:graphic>
      </p:graphicFrame>
      <p:sp>
        <p:nvSpPr>
          <p:cNvPr id="6" name="TextBox 5"/>
          <p:cNvSpPr txBox="1"/>
          <p:nvPr>
            <p:custDataLst>
              <p:tags r:id="rId2"/>
            </p:custDataLst>
          </p:nvPr>
        </p:nvSpPr>
        <p:spPr>
          <a:xfrm>
            <a:off x="873295" y="6027003"/>
            <a:ext cx="7397410" cy="830997"/>
          </a:xfrm>
          <a:prstGeom prst="rect">
            <a:avLst/>
          </a:prstGeom>
          <a:noFill/>
        </p:spPr>
        <p:txBody>
          <a:bodyPr wrap="none" rtlCol="0">
            <a:spAutoFit/>
          </a:bodyPr>
          <a:lstStyle/>
          <a:p>
            <a:r>
              <a:rPr lang="en-US" sz="2400" dirty="0" smtClean="0">
                <a:solidFill>
                  <a:srgbClr val="800000"/>
                </a:solidFill>
              </a:rPr>
              <a:t>Source: USDA. Census of Agriculture, 2014 Organic Survey</a:t>
            </a:r>
          </a:p>
          <a:p>
            <a:endParaRPr lang="en-US" sz="2400" dirty="0">
              <a:solidFill>
                <a:srgbClr val="800000"/>
              </a:solidFill>
            </a:endParaRPr>
          </a:p>
        </p:txBody>
      </p:sp>
      <p:sp>
        <p:nvSpPr>
          <p:cNvPr id="2" name="Rounded Rectangle 1"/>
          <p:cNvSpPr/>
          <p:nvPr/>
        </p:nvSpPr>
        <p:spPr>
          <a:xfrm>
            <a:off x="0" y="3733800"/>
            <a:ext cx="8763000" cy="533400"/>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757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Consequences of Contamination</a:t>
            </a:r>
          </a:p>
        </p:txBody>
      </p:sp>
      <p:sp>
        <p:nvSpPr>
          <p:cNvPr id="3" name="Content Placeholder 2"/>
          <p:cNvSpPr>
            <a:spLocks noGrp="1"/>
          </p:cNvSpPr>
          <p:nvPr>
            <p:ph idx="1"/>
            <p:custDataLst>
              <p:tags r:id="rId2"/>
            </p:custDataLst>
          </p:nvPr>
        </p:nvSpPr>
        <p:spPr>
          <a:xfrm>
            <a:off x="5029200" y="1905000"/>
            <a:ext cx="4114800" cy="4221163"/>
          </a:xfrm>
        </p:spPr>
        <p:txBody>
          <a:bodyPr>
            <a:normAutofit/>
          </a:bodyPr>
          <a:lstStyle/>
          <a:p>
            <a:r>
              <a:rPr lang="en-US" dirty="0"/>
              <a:t>NO loss of certification if correct practices are followed</a:t>
            </a:r>
          </a:p>
          <a:p>
            <a:r>
              <a:rPr lang="en-US" dirty="0"/>
              <a:t>USDA Organic Rule is process-based</a:t>
            </a:r>
          </a:p>
        </p:txBody>
      </p:sp>
      <p:pic>
        <p:nvPicPr>
          <p:cNvPr id="4" name="Picture 3" descr="C:\Users\monc0003\AppData\Local\Microsoft\Windows\Temporary Internet Files\Content.IE5\Y233ILMN\Artwork_BluecurveLibrary_bluecurve-certificate[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3226" t="12690" r="11818" b="7183"/>
          <a:stretch/>
        </p:blipFill>
        <p:spPr bwMode="auto">
          <a:xfrm>
            <a:off x="228600" y="1905000"/>
            <a:ext cx="4614799" cy="368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299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Consequences of Contamination</a:t>
            </a:r>
          </a:p>
        </p:txBody>
      </p:sp>
      <p:sp>
        <p:nvSpPr>
          <p:cNvPr id="3" name="Content Placeholder 2"/>
          <p:cNvSpPr>
            <a:spLocks noGrp="1"/>
          </p:cNvSpPr>
          <p:nvPr>
            <p:ph idx="1"/>
            <p:custDataLst>
              <p:tags r:id="rId2"/>
            </p:custDataLst>
          </p:nvPr>
        </p:nvSpPr>
        <p:spPr>
          <a:xfrm>
            <a:off x="5029200" y="1600200"/>
            <a:ext cx="3962400" cy="4525963"/>
          </a:xfrm>
        </p:spPr>
        <p:txBody>
          <a:bodyPr>
            <a:normAutofit/>
          </a:bodyPr>
          <a:lstStyle/>
          <a:p>
            <a:r>
              <a:rPr lang="en-US" dirty="0"/>
              <a:t>Loss of organic premium</a:t>
            </a:r>
          </a:p>
          <a:p>
            <a:r>
              <a:rPr lang="en-US" dirty="0"/>
              <a:t>No uniform standard or legal requirement</a:t>
            </a:r>
          </a:p>
          <a:p>
            <a:pPr lvl="1"/>
            <a:r>
              <a:rPr lang="en-US" dirty="0"/>
              <a:t>Buyer policies</a:t>
            </a:r>
          </a:p>
          <a:p>
            <a:pPr lvl="1"/>
            <a:r>
              <a:rPr lang="en-US" dirty="0"/>
              <a:t>Importer policies</a:t>
            </a:r>
          </a:p>
          <a:p>
            <a:endParaRPr lang="en-US" dirty="0"/>
          </a:p>
        </p:txBody>
      </p:sp>
      <p:pic>
        <p:nvPicPr>
          <p:cNvPr id="4" name="Picture 3" descr="C:\Users\monc0003\AppData\Local\Microsoft\Windows\Temporary Internet Files\Content.IE5\TWSUN9ZR\large-Stylized-dollar-bill-Money--66.6-335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62200"/>
            <a:ext cx="4384800" cy="275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27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Recourse and Compensation?</a:t>
            </a:r>
          </a:p>
        </p:txBody>
      </p:sp>
      <p:sp>
        <p:nvSpPr>
          <p:cNvPr id="3" name="Content Placeholder 2"/>
          <p:cNvSpPr>
            <a:spLocks noGrp="1"/>
          </p:cNvSpPr>
          <p:nvPr>
            <p:ph idx="1"/>
            <p:custDataLst>
              <p:tags r:id="rId2"/>
            </p:custDataLst>
          </p:nvPr>
        </p:nvSpPr>
        <p:spPr>
          <a:xfrm>
            <a:off x="228600" y="1671403"/>
            <a:ext cx="3962400" cy="4602163"/>
          </a:xfrm>
        </p:spPr>
        <p:txBody>
          <a:bodyPr/>
          <a:lstStyle/>
          <a:p>
            <a:r>
              <a:rPr lang="en-US" dirty="0"/>
              <a:t>No official legal stance on liability for lost revenue due to GMO contamination</a:t>
            </a:r>
          </a:p>
          <a:p>
            <a:r>
              <a:rPr lang="en-US" dirty="0"/>
              <a:t>Organic farmers currently bear full burden</a:t>
            </a:r>
          </a:p>
          <a:p>
            <a:endParaRPr lang="en-US" dirty="0"/>
          </a:p>
        </p:txBody>
      </p:sp>
      <p:graphicFrame>
        <p:nvGraphicFramePr>
          <p:cNvPr id="5" name="Diagram 4"/>
          <p:cNvGraphicFramePr/>
          <p:nvPr>
            <p:custDataLst>
              <p:tags r:id="rId3"/>
            </p:custDataLst>
            <p:extLst>
              <p:ext uri="{D42A27DB-BD31-4B8C-83A1-F6EECF244321}">
                <p14:modId xmlns:p14="http://schemas.microsoft.com/office/powerpoint/2010/main" val="3560825456"/>
              </p:ext>
            </p:extLst>
          </p:nvPr>
        </p:nvGraphicFramePr>
        <p:xfrm>
          <a:off x="4572000" y="1676400"/>
          <a:ext cx="44958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86040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solidFill>
                  <a:schemeClr val="tx1">
                    <a:lumMod val="50000"/>
                    <a:lumOff val="50000"/>
                  </a:schemeClr>
                </a:solidFill>
              </a:rPr>
              <a:t>GMOs and organic agriculture</a:t>
            </a:r>
          </a:p>
          <a:p>
            <a:pPr marL="514350" indent="-514350">
              <a:buAutoNum type="romanUcPeriod"/>
            </a:pPr>
            <a:r>
              <a:rPr lang="en-US" dirty="0">
                <a:solidFill>
                  <a:schemeClr val="tx1">
                    <a:lumMod val="50000"/>
                    <a:lumOff val="50000"/>
                  </a:schemeClr>
                </a:solidFill>
              </a:rPr>
              <a:t>How contamination occurs</a:t>
            </a:r>
          </a:p>
          <a:p>
            <a:pPr marL="514350" indent="-514350">
              <a:buFont typeface="Arial" panose="020B0604020202020204" pitchFamily="34" charset="0"/>
              <a:buAutoNum type="romanUcPeriod"/>
            </a:pPr>
            <a:r>
              <a:rPr lang="en-US" dirty="0">
                <a:solidFill>
                  <a:schemeClr val="tx1">
                    <a:lumMod val="50000"/>
                    <a:lumOff val="50000"/>
                  </a:schemeClr>
                </a:solidFill>
              </a:rPr>
              <a:t>Consequences</a:t>
            </a:r>
          </a:p>
          <a:p>
            <a:pPr marL="514350" indent="-514350">
              <a:buAutoNum type="romanUcPeriod"/>
            </a:pPr>
            <a:r>
              <a:rPr lang="en-US" dirty="0"/>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731866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8530" r="2912"/>
          <a:stretch/>
        </p:blipFill>
        <p:spPr bwMode="auto">
          <a:xfrm>
            <a:off x="4457651" y="381000"/>
            <a:ext cx="3858142" cy="58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l="22707" r="36535"/>
          <a:stretch/>
        </p:blipFill>
        <p:spPr bwMode="auto">
          <a:xfrm>
            <a:off x="6819839" y="381000"/>
            <a:ext cx="2293681" cy="58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0669" r="42285"/>
          <a:stretch/>
        </p:blipFill>
        <p:spPr bwMode="auto">
          <a:xfrm>
            <a:off x="7554765" y="381000"/>
            <a:ext cx="1522055" cy="58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custDataLst>
              <p:tags r:id="rId1"/>
            </p:custDataLst>
          </p:nvPr>
        </p:nvSpPr>
        <p:spPr>
          <a:xfrm>
            <a:off x="441079" y="274638"/>
            <a:ext cx="3581400" cy="1477962"/>
          </a:xfrm>
        </p:spPr>
        <p:txBody>
          <a:bodyPr>
            <a:normAutofit/>
          </a:bodyPr>
          <a:lstStyle/>
          <a:p>
            <a:r>
              <a:rPr lang="en-US" dirty="0"/>
              <a:t>Other Terms to Know</a:t>
            </a:r>
          </a:p>
        </p:txBody>
      </p:sp>
      <p:sp>
        <p:nvSpPr>
          <p:cNvPr id="3" name="Content Placeholder 2"/>
          <p:cNvSpPr>
            <a:spLocks noGrp="1"/>
          </p:cNvSpPr>
          <p:nvPr>
            <p:ph idx="1"/>
            <p:custDataLst>
              <p:tags r:id="rId2"/>
            </p:custDataLst>
          </p:nvPr>
        </p:nvSpPr>
        <p:spPr>
          <a:xfrm>
            <a:off x="152400" y="1752600"/>
            <a:ext cx="4158758" cy="4800600"/>
          </a:xfrm>
        </p:spPr>
        <p:txBody>
          <a:bodyPr>
            <a:normAutofit/>
          </a:bodyPr>
          <a:lstStyle/>
          <a:p>
            <a:r>
              <a:rPr lang="en-US" dirty="0"/>
              <a:t>Genetic engineering/genetic modification (GE or GM)</a:t>
            </a:r>
          </a:p>
          <a:p>
            <a:r>
              <a:rPr lang="en-US" dirty="0"/>
              <a:t>Transgenic: containing DNA from another species (transgenes)</a:t>
            </a:r>
          </a:p>
        </p:txBody>
      </p:sp>
      <p:sp>
        <p:nvSpPr>
          <p:cNvPr id="12" name="TextBox 11"/>
          <p:cNvSpPr txBox="1"/>
          <p:nvPr>
            <p:custDataLst>
              <p:tags r:id="rId3"/>
            </p:custDataLst>
          </p:nvPr>
        </p:nvSpPr>
        <p:spPr>
          <a:xfrm>
            <a:off x="4610039" y="5636567"/>
            <a:ext cx="1537600" cy="461665"/>
          </a:xfrm>
          <a:prstGeom prst="rect">
            <a:avLst/>
          </a:prstGeom>
          <a:noFill/>
        </p:spPr>
        <p:txBody>
          <a:bodyPr wrap="none" rtlCol="0">
            <a:spAutoFit/>
          </a:bodyPr>
          <a:lstStyle/>
          <a:p>
            <a:pPr fontAlgn="base">
              <a:spcBef>
                <a:spcPct val="0"/>
              </a:spcBef>
              <a:spcAft>
                <a:spcPct val="0"/>
              </a:spcAft>
            </a:pPr>
            <a:r>
              <a:rPr lang="en-US" sz="2400" dirty="0">
                <a:solidFill>
                  <a:srgbClr val="800000"/>
                </a:solidFill>
                <a:latin typeface="Arial" charset="0"/>
              </a:rPr>
              <a:t>Species 1</a:t>
            </a:r>
          </a:p>
        </p:txBody>
      </p:sp>
      <p:sp>
        <p:nvSpPr>
          <p:cNvPr id="13" name="TextBox 12"/>
          <p:cNvSpPr txBox="1"/>
          <p:nvPr>
            <p:custDataLst>
              <p:tags r:id="rId4"/>
            </p:custDataLst>
          </p:nvPr>
        </p:nvSpPr>
        <p:spPr>
          <a:xfrm>
            <a:off x="7498334" y="5636609"/>
            <a:ext cx="1537600" cy="461665"/>
          </a:xfrm>
          <a:prstGeom prst="rect">
            <a:avLst/>
          </a:prstGeom>
          <a:noFill/>
        </p:spPr>
        <p:txBody>
          <a:bodyPr wrap="none" rtlCol="0">
            <a:spAutoFit/>
          </a:bodyPr>
          <a:lstStyle/>
          <a:p>
            <a:pPr fontAlgn="base">
              <a:spcBef>
                <a:spcPct val="0"/>
              </a:spcBef>
              <a:spcAft>
                <a:spcPct val="0"/>
              </a:spcAft>
            </a:pPr>
            <a:r>
              <a:rPr lang="en-US" sz="2400" dirty="0">
                <a:solidFill>
                  <a:srgbClr val="800000"/>
                </a:solidFill>
                <a:latin typeface="Arial" charset="0"/>
              </a:rPr>
              <a:t>Species 2</a:t>
            </a:r>
          </a:p>
        </p:txBody>
      </p:sp>
      <p:sp>
        <p:nvSpPr>
          <p:cNvPr id="14" name="TextBox 13"/>
          <p:cNvSpPr txBox="1"/>
          <p:nvPr>
            <p:custDataLst>
              <p:tags r:id="rId5"/>
            </p:custDataLst>
          </p:nvPr>
        </p:nvSpPr>
        <p:spPr>
          <a:xfrm>
            <a:off x="6031801" y="381000"/>
            <a:ext cx="2033275" cy="1938992"/>
          </a:xfrm>
          <a:prstGeom prst="rect">
            <a:avLst/>
          </a:prstGeom>
          <a:noFill/>
        </p:spPr>
        <p:txBody>
          <a:bodyPr wrap="square" rtlCol="0">
            <a:spAutoFit/>
          </a:bodyPr>
          <a:lstStyle/>
          <a:p>
            <a:pPr fontAlgn="base">
              <a:spcBef>
                <a:spcPct val="0"/>
              </a:spcBef>
              <a:spcAft>
                <a:spcPct val="0"/>
              </a:spcAft>
            </a:pPr>
            <a:r>
              <a:rPr lang="en-US" sz="2400" dirty="0">
                <a:solidFill>
                  <a:srgbClr val="800000"/>
                </a:solidFill>
                <a:latin typeface="Arial" charset="0"/>
              </a:rPr>
              <a:t>Gene from one species is transferred to new species</a:t>
            </a:r>
          </a:p>
        </p:txBody>
      </p:sp>
      <p:cxnSp>
        <p:nvCxnSpPr>
          <p:cNvPr id="15" name="Straight Arrow Connector 14"/>
          <p:cNvCxnSpPr/>
          <p:nvPr/>
        </p:nvCxnSpPr>
        <p:spPr>
          <a:xfrm>
            <a:off x="7048438" y="2932605"/>
            <a:ext cx="1016638" cy="152400"/>
          </a:xfrm>
          <a:prstGeom prst="straightConnector1">
            <a:avLst/>
          </a:prstGeom>
          <a:noFill/>
          <a:ln w="38100" cap="flat" cmpd="sng" algn="ctr">
            <a:solidFill>
              <a:srgbClr val="800000"/>
            </a:solidFill>
            <a:prstDash val="solid"/>
            <a:tailEnd type="arrow"/>
          </a:ln>
          <a:effectLst/>
        </p:spPr>
      </p:cxnSp>
      <p:cxnSp>
        <p:nvCxnSpPr>
          <p:cNvPr id="18" name="Straight Arrow Connector 17"/>
          <p:cNvCxnSpPr/>
          <p:nvPr/>
        </p:nvCxnSpPr>
        <p:spPr>
          <a:xfrm flipH="1">
            <a:off x="5478597" y="2552583"/>
            <a:ext cx="669042" cy="232591"/>
          </a:xfrm>
          <a:prstGeom prst="straightConnector1">
            <a:avLst/>
          </a:prstGeom>
          <a:noFill/>
          <a:ln w="38100" cap="flat" cmpd="sng" algn="ctr">
            <a:solidFill>
              <a:srgbClr val="800000"/>
            </a:solidFill>
            <a:prstDash val="solid"/>
            <a:tailEnd type="arrow"/>
          </a:ln>
          <a:effectLst/>
        </p:spPr>
      </p:cxnSp>
    </p:spTree>
    <p:extLst>
      <p:ext uri="{BB962C8B-B14F-4D97-AF65-F5344CB8AC3E}">
        <p14:creationId xmlns:p14="http://schemas.microsoft.com/office/powerpoint/2010/main" val="3473372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Protecting Your Product</a:t>
            </a:r>
          </a:p>
        </p:txBody>
      </p:sp>
      <p:sp>
        <p:nvSpPr>
          <p:cNvPr id="3" name="Content Placeholder 2"/>
          <p:cNvSpPr>
            <a:spLocks noGrp="1"/>
          </p:cNvSpPr>
          <p:nvPr>
            <p:ph idx="1"/>
            <p:custDataLst>
              <p:tags r:id="rId2"/>
            </p:custDataLst>
          </p:nvPr>
        </p:nvSpPr>
        <p:spPr>
          <a:xfrm>
            <a:off x="4572000" y="1600200"/>
            <a:ext cx="4114800" cy="4688739"/>
          </a:xfrm>
          <a:solidFill>
            <a:srgbClr val="0070C0">
              <a:alpha val="31000"/>
            </a:srgbClr>
          </a:solidFill>
        </p:spPr>
        <p:txBody>
          <a:bodyPr>
            <a:normAutofit/>
          </a:bodyPr>
          <a:lstStyle/>
          <a:p>
            <a:pPr marL="115888" indent="0">
              <a:buNone/>
            </a:pPr>
            <a:endParaRPr lang="en-US" dirty="0"/>
          </a:p>
          <a:p>
            <a:pPr marL="630238" indent="-514350">
              <a:buFont typeface="+mj-lt"/>
              <a:buAutoNum type="alphaUcPeriod"/>
            </a:pPr>
            <a:r>
              <a:rPr lang="en-US" dirty="0"/>
              <a:t>Know the practices in your supply chain</a:t>
            </a:r>
          </a:p>
          <a:p>
            <a:pPr marL="630238" indent="-514350">
              <a:buFont typeface="+mj-lt"/>
              <a:buAutoNum type="alphaUcPeriod"/>
            </a:pPr>
            <a:r>
              <a:rPr lang="en-US" dirty="0"/>
              <a:t>Avoid cross-pollination</a:t>
            </a:r>
          </a:p>
          <a:p>
            <a:pPr marL="630238" indent="-514350">
              <a:buFont typeface="+mj-lt"/>
              <a:buAutoNum type="alphaUcPeriod"/>
            </a:pPr>
            <a:r>
              <a:rPr lang="en-US" dirty="0"/>
              <a:t>Monitor</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739" t="10978"/>
          <a:stretch/>
        </p:blipFill>
        <p:spPr>
          <a:xfrm>
            <a:off x="457200" y="1600200"/>
            <a:ext cx="4111052" cy="4688739"/>
          </a:xfrm>
          <a:prstGeom prst="rect">
            <a:avLst/>
          </a:prstGeom>
        </p:spPr>
      </p:pic>
    </p:spTree>
    <p:extLst>
      <p:ext uri="{BB962C8B-B14F-4D97-AF65-F5344CB8AC3E}">
        <p14:creationId xmlns:p14="http://schemas.microsoft.com/office/powerpoint/2010/main" val="20911887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Know Your Supply Chain</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855335601"/>
              </p:ext>
            </p:extLst>
          </p:nvPr>
        </p:nvGraphicFramePr>
        <p:xfrm>
          <a:off x="-1219200" y="1417638"/>
          <a:ext cx="10972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96700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Purchasing Non-GMO Seed</a:t>
            </a:r>
          </a:p>
        </p:txBody>
      </p:sp>
      <p:sp>
        <p:nvSpPr>
          <p:cNvPr id="3" name="Content Placeholder 2"/>
          <p:cNvSpPr>
            <a:spLocks noGrp="1"/>
          </p:cNvSpPr>
          <p:nvPr>
            <p:ph idx="1"/>
            <p:custDataLst>
              <p:tags r:id="rId2"/>
            </p:custDataLst>
          </p:nvPr>
        </p:nvSpPr>
        <p:spPr>
          <a:xfrm>
            <a:off x="592111" y="4267200"/>
            <a:ext cx="7959777" cy="2239963"/>
          </a:xfrm>
        </p:spPr>
        <p:txBody>
          <a:bodyPr>
            <a:normAutofit fontScale="92500"/>
          </a:bodyPr>
          <a:lstStyle/>
          <a:p>
            <a:r>
              <a:rPr lang="en-US" dirty="0"/>
              <a:t>Use organic seed if commercially available</a:t>
            </a:r>
          </a:p>
          <a:p>
            <a:r>
              <a:rPr lang="en-US" dirty="0"/>
              <a:t>Non-organic seed (in transition)</a:t>
            </a:r>
          </a:p>
          <a:p>
            <a:pPr lvl="1"/>
            <a:r>
              <a:rPr lang="en-US" dirty="0"/>
              <a:t>Obtain test results</a:t>
            </a:r>
          </a:p>
          <a:p>
            <a:pPr lvl="1"/>
            <a:r>
              <a:rPr lang="en-US" dirty="0"/>
              <a:t>Consider third-party non-GMO certified seed</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117" y="1451366"/>
            <a:ext cx="5975811" cy="2593946"/>
          </a:xfrm>
          <a:prstGeom prst="rect">
            <a:avLst/>
          </a:prstGeom>
        </p:spPr>
      </p:pic>
    </p:spTree>
    <p:extLst>
      <p:ext uri="{BB962C8B-B14F-4D97-AF65-F5344CB8AC3E}">
        <p14:creationId xmlns:p14="http://schemas.microsoft.com/office/powerpoint/2010/main" val="566953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5555"/>
          <a:stretch/>
        </p:blipFill>
        <p:spPr>
          <a:xfrm>
            <a:off x="0" y="1"/>
            <a:ext cx="9144000" cy="6477000"/>
          </a:xfrm>
          <a:prstGeom prst="rect">
            <a:avLst/>
          </a:prstGeom>
        </p:spPr>
      </p:pic>
      <p:sp>
        <p:nvSpPr>
          <p:cNvPr id="2" name="Title 1"/>
          <p:cNvSpPr>
            <a:spLocks noGrp="1"/>
          </p:cNvSpPr>
          <p:nvPr>
            <p:ph type="title"/>
            <p:custDataLst>
              <p:tags r:id="rId1"/>
            </p:custDataLst>
          </p:nvPr>
        </p:nvSpPr>
        <p:spPr>
          <a:xfrm>
            <a:off x="0" y="-1"/>
            <a:ext cx="9144000" cy="1600200"/>
          </a:xfrm>
          <a:solidFill>
            <a:schemeClr val="bg1">
              <a:alpha val="40000"/>
            </a:schemeClr>
          </a:solidFill>
        </p:spPr>
        <p:txBody>
          <a:bodyPr/>
          <a:lstStyle/>
          <a:p>
            <a:r>
              <a:rPr lang="en-US" dirty="0"/>
              <a:t>Clean Equipment and Storage</a:t>
            </a:r>
          </a:p>
        </p:txBody>
      </p:sp>
      <p:sp>
        <p:nvSpPr>
          <p:cNvPr id="3" name="Content Placeholder 2"/>
          <p:cNvSpPr>
            <a:spLocks noGrp="1"/>
          </p:cNvSpPr>
          <p:nvPr>
            <p:ph idx="1"/>
            <p:custDataLst>
              <p:tags r:id="rId2"/>
            </p:custDataLst>
          </p:nvPr>
        </p:nvSpPr>
        <p:spPr>
          <a:xfrm>
            <a:off x="0" y="1600199"/>
            <a:ext cx="7848600" cy="4876801"/>
          </a:xfrm>
          <a:solidFill>
            <a:schemeClr val="bg1">
              <a:alpha val="40000"/>
            </a:schemeClr>
          </a:solidFill>
        </p:spPr>
        <p:txBody>
          <a:bodyPr>
            <a:normAutofit/>
          </a:bodyPr>
          <a:lstStyle/>
          <a:p>
            <a:pPr marL="685800">
              <a:tabLst>
                <a:tab pos="7947025" algn="l"/>
              </a:tabLst>
            </a:pPr>
            <a:r>
              <a:rPr lang="en-US" dirty="0"/>
              <a:t>Your equipment (planters, combines, grain wagons, etc.)</a:t>
            </a:r>
          </a:p>
          <a:p>
            <a:pPr marL="685800">
              <a:tabLst>
                <a:tab pos="7947025" algn="l"/>
              </a:tabLst>
            </a:pPr>
            <a:r>
              <a:rPr lang="en-US" dirty="0"/>
              <a:t>Custom work equipment</a:t>
            </a:r>
          </a:p>
          <a:p>
            <a:pPr marL="685800">
              <a:tabLst>
                <a:tab pos="7947025" algn="l"/>
              </a:tabLst>
            </a:pPr>
            <a:r>
              <a:rPr lang="en-US" dirty="0"/>
              <a:t>Grain bins</a:t>
            </a:r>
          </a:p>
          <a:p>
            <a:pPr marL="685800">
              <a:tabLst>
                <a:tab pos="7947025" algn="l"/>
              </a:tabLst>
            </a:pPr>
            <a:r>
              <a:rPr lang="en-US" dirty="0"/>
              <a:t>Transport equipment (grain carts, semis, augers, elevators, legs, </a:t>
            </a:r>
            <a:r>
              <a:rPr lang="en-US" dirty="0" smtClean="0"/>
              <a:t>etc.)</a:t>
            </a:r>
            <a:endParaRPr lang="en-US" dirty="0"/>
          </a:p>
        </p:txBody>
      </p:sp>
      <p:sp>
        <p:nvSpPr>
          <p:cNvPr id="6" name="Rectangle 5"/>
          <p:cNvSpPr/>
          <p:nvPr>
            <p:custDataLst>
              <p:tags r:id="rId3"/>
            </p:custDataLst>
          </p:nvPr>
        </p:nvSpPr>
        <p:spPr>
          <a:xfrm>
            <a:off x="7848600" y="1597150"/>
            <a:ext cx="1295400" cy="48768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064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5555"/>
          <a:stretch/>
        </p:blipFill>
        <p:spPr>
          <a:xfrm>
            <a:off x="0" y="1"/>
            <a:ext cx="9144000" cy="6477000"/>
          </a:xfrm>
          <a:prstGeom prst="rect">
            <a:avLst/>
          </a:prstGeom>
        </p:spPr>
      </p:pic>
      <p:sp>
        <p:nvSpPr>
          <p:cNvPr id="2" name="Title 1"/>
          <p:cNvSpPr>
            <a:spLocks noGrp="1"/>
          </p:cNvSpPr>
          <p:nvPr>
            <p:ph type="title"/>
            <p:custDataLst>
              <p:tags r:id="rId1"/>
            </p:custDataLst>
          </p:nvPr>
        </p:nvSpPr>
        <p:spPr>
          <a:xfrm>
            <a:off x="0" y="-1"/>
            <a:ext cx="9144000" cy="1600200"/>
          </a:xfrm>
          <a:solidFill>
            <a:schemeClr val="bg1">
              <a:alpha val="40000"/>
            </a:schemeClr>
          </a:solidFill>
        </p:spPr>
        <p:txBody>
          <a:bodyPr/>
          <a:lstStyle/>
          <a:p>
            <a:r>
              <a:rPr lang="en-US" dirty="0" smtClean="0"/>
              <a:t>Cleaning Methods</a:t>
            </a:r>
            <a:endParaRPr lang="en-US" dirty="0"/>
          </a:p>
        </p:txBody>
      </p:sp>
      <p:sp>
        <p:nvSpPr>
          <p:cNvPr id="3" name="Content Placeholder 2"/>
          <p:cNvSpPr>
            <a:spLocks noGrp="1"/>
          </p:cNvSpPr>
          <p:nvPr>
            <p:ph idx="1"/>
            <p:custDataLst>
              <p:tags r:id="rId2"/>
            </p:custDataLst>
          </p:nvPr>
        </p:nvSpPr>
        <p:spPr>
          <a:xfrm>
            <a:off x="0" y="1600199"/>
            <a:ext cx="8153400" cy="4876801"/>
          </a:xfrm>
          <a:solidFill>
            <a:schemeClr val="bg1">
              <a:alpha val="40000"/>
            </a:schemeClr>
          </a:solidFill>
        </p:spPr>
        <p:txBody>
          <a:bodyPr>
            <a:normAutofit/>
          </a:bodyPr>
          <a:lstStyle/>
          <a:p>
            <a:pPr marL="1143000"/>
            <a:r>
              <a:rPr lang="en-US" dirty="0" smtClean="0"/>
              <a:t>Sweeping</a:t>
            </a:r>
          </a:p>
          <a:p>
            <a:pPr marL="1143000"/>
            <a:r>
              <a:rPr lang="en-US" dirty="0"/>
              <a:t>C</a:t>
            </a:r>
            <a:r>
              <a:rPr lang="en-US" dirty="0" smtClean="0"/>
              <a:t>ompressed air </a:t>
            </a:r>
          </a:p>
          <a:p>
            <a:pPr marL="1143000"/>
            <a:r>
              <a:rPr lang="en-US" dirty="0" smtClean="0"/>
              <a:t>Vacuum</a:t>
            </a:r>
          </a:p>
          <a:p>
            <a:pPr marL="1143000"/>
            <a:r>
              <a:rPr lang="en-US" dirty="0"/>
              <a:t>R</a:t>
            </a:r>
            <a:r>
              <a:rPr lang="en-US" dirty="0" smtClean="0"/>
              <a:t>unning </a:t>
            </a:r>
            <a:r>
              <a:rPr lang="en-US" dirty="0"/>
              <a:t>equipment empty </a:t>
            </a:r>
            <a:r>
              <a:rPr lang="en-US" dirty="0" smtClean="0"/>
              <a:t>or purging </a:t>
            </a:r>
            <a:r>
              <a:rPr lang="en-US" dirty="0"/>
              <a:t>with organic grain</a:t>
            </a:r>
          </a:p>
        </p:txBody>
      </p:sp>
      <p:sp>
        <p:nvSpPr>
          <p:cNvPr id="6" name="Rectangle 5"/>
          <p:cNvSpPr/>
          <p:nvPr>
            <p:custDataLst>
              <p:tags r:id="rId3"/>
            </p:custDataLst>
          </p:nvPr>
        </p:nvSpPr>
        <p:spPr>
          <a:xfrm>
            <a:off x="8153400" y="1600198"/>
            <a:ext cx="990600" cy="48768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543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Clean Equipment and Storage</a:t>
            </a:r>
          </a:p>
        </p:txBody>
      </p:sp>
      <p:sp>
        <p:nvSpPr>
          <p:cNvPr id="3" name="Content Placeholder 2"/>
          <p:cNvSpPr>
            <a:spLocks noGrp="1"/>
          </p:cNvSpPr>
          <p:nvPr>
            <p:ph idx="1"/>
            <p:custDataLst>
              <p:tags r:id="rId2"/>
            </p:custDataLst>
          </p:nvPr>
        </p:nvSpPr>
        <p:spPr>
          <a:xfrm>
            <a:off x="317462" y="1417638"/>
            <a:ext cx="4406937" cy="5029200"/>
          </a:xfrm>
        </p:spPr>
        <p:txBody>
          <a:bodyPr>
            <a:normAutofit/>
          </a:bodyPr>
          <a:lstStyle/>
          <a:p>
            <a:r>
              <a:rPr lang="en-US" dirty="0"/>
              <a:t>Record cleaning and storage procedures</a:t>
            </a:r>
          </a:p>
          <a:p>
            <a:r>
              <a:rPr lang="en-US" dirty="0"/>
              <a:t>Save all documents</a:t>
            </a:r>
          </a:p>
          <a:p>
            <a:pPr lvl="1"/>
            <a:r>
              <a:rPr lang="en-US" dirty="0"/>
              <a:t>Own equipment</a:t>
            </a:r>
          </a:p>
          <a:p>
            <a:pPr lvl="1"/>
            <a:r>
              <a:rPr lang="en-US" dirty="0"/>
              <a:t>Custom operators</a:t>
            </a:r>
          </a:p>
          <a:p>
            <a:r>
              <a:rPr lang="en-US" dirty="0"/>
              <a:t>Transport</a:t>
            </a:r>
          </a:p>
          <a:p>
            <a:pPr lvl="1"/>
            <a:r>
              <a:rPr lang="en-US" dirty="0"/>
              <a:t>Clean transportation affidavits</a:t>
            </a:r>
          </a:p>
          <a:p>
            <a:pPr lvl="1"/>
            <a:r>
              <a:rPr lang="en-US" dirty="0"/>
              <a:t>Bills of lading</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463" y="1524000"/>
            <a:ext cx="4254537" cy="4589540"/>
          </a:xfrm>
          <a:prstGeom prst="rect">
            <a:avLst/>
          </a:prstGeom>
        </p:spPr>
      </p:pic>
    </p:spTree>
    <p:extLst>
      <p:ext uri="{BB962C8B-B14F-4D97-AF65-F5344CB8AC3E}">
        <p14:creationId xmlns:p14="http://schemas.microsoft.com/office/powerpoint/2010/main" val="1821314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Know your buyers</a:t>
            </a:r>
          </a:p>
        </p:txBody>
      </p:sp>
      <p:sp>
        <p:nvSpPr>
          <p:cNvPr id="3" name="Content Placeholder 2"/>
          <p:cNvSpPr txBox="1">
            <a:spLocks/>
          </p:cNvSpPr>
          <p:nvPr>
            <p:custDataLst>
              <p:tags r:id="rId2"/>
            </p:custDataLst>
          </p:nvPr>
        </p:nvSpPr>
        <p:spPr>
          <a:xfrm>
            <a:off x="4343400" y="1600200"/>
            <a:ext cx="4648200" cy="464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Find out thresholds or tolerances (none may be specified)</a:t>
            </a:r>
          </a:p>
          <a:p>
            <a:pPr lvl="1"/>
            <a:r>
              <a:rPr lang="en-US" dirty="0" smtClean="0"/>
              <a:t>Ex. 0.9% for EU</a:t>
            </a:r>
          </a:p>
          <a:p>
            <a:r>
              <a:rPr lang="en-US" dirty="0" smtClean="0"/>
              <a:t>If </a:t>
            </a:r>
            <a:r>
              <a:rPr lang="en-US" dirty="0"/>
              <a:t>selling on contract, know contract requirements regarding GMO rejection levels</a:t>
            </a:r>
          </a:p>
          <a:p>
            <a:pPr marL="0" indent="0">
              <a:buNone/>
            </a:pPr>
            <a:endParaRPr lang="en-US"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4522"/>
          <a:stretch/>
        </p:blipFill>
        <p:spPr>
          <a:xfrm>
            <a:off x="25400" y="1905000"/>
            <a:ext cx="4001847" cy="3115610"/>
          </a:xfrm>
          <a:prstGeom prst="rect">
            <a:avLst/>
          </a:prstGeom>
        </p:spPr>
      </p:pic>
      <p:sp>
        <p:nvSpPr>
          <p:cNvPr id="6" name="TextBox 5"/>
          <p:cNvSpPr txBox="1"/>
          <p:nvPr>
            <p:custDataLst>
              <p:tags r:id="rId3"/>
            </p:custDataLst>
          </p:nvPr>
        </p:nvSpPr>
        <p:spPr>
          <a:xfrm>
            <a:off x="1302423" y="2945021"/>
            <a:ext cx="1447800" cy="584775"/>
          </a:xfrm>
          <a:prstGeom prst="rect">
            <a:avLst/>
          </a:prstGeom>
          <a:noFill/>
        </p:spPr>
        <p:txBody>
          <a:bodyPr wrap="square" rtlCol="0">
            <a:spAutoFit/>
          </a:bodyPr>
          <a:lstStyle/>
          <a:p>
            <a:r>
              <a:rPr lang="en-US" sz="1600" b="1" dirty="0" smtClean="0">
                <a:solidFill>
                  <a:schemeClr val="tx1">
                    <a:lumMod val="65000"/>
                    <a:lumOff val="35000"/>
                  </a:schemeClr>
                </a:solidFill>
              </a:rPr>
              <a:t>Organic</a:t>
            </a:r>
          </a:p>
          <a:p>
            <a:r>
              <a:rPr lang="en-US" sz="1600" b="1" dirty="0" smtClean="0">
                <a:solidFill>
                  <a:schemeClr val="tx1">
                    <a:lumMod val="65000"/>
                    <a:lumOff val="35000"/>
                  </a:schemeClr>
                </a:solidFill>
              </a:rPr>
              <a:t>Grain Buyer</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1359973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Protecting Your Product</a:t>
            </a:r>
          </a:p>
        </p:txBody>
      </p:sp>
      <p:sp>
        <p:nvSpPr>
          <p:cNvPr id="3" name="Content Placeholder 2"/>
          <p:cNvSpPr>
            <a:spLocks noGrp="1"/>
          </p:cNvSpPr>
          <p:nvPr>
            <p:ph idx="1"/>
            <p:custDataLst>
              <p:tags r:id="rId2"/>
            </p:custDataLst>
          </p:nvPr>
        </p:nvSpPr>
        <p:spPr>
          <a:xfrm>
            <a:off x="4572000" y="1600200"/>
            <a:ext cx="4114800" cy="4688739"/>
          </a:xfrm>
          <a:solidFill>
            <a:srgbClr val="0070C0">
              <a:alpha val="31000"/>
            </a:srgbClr>
          </a:solidFill>
        </p:spPr>
        <p:txBody>
          <a:bodyPr>
            <a:normAutofit/>
          </a:bodyPr>
          <a:lstStyle/>
          <a:p>
            <a:pPr marL="115888" indent="0">
              <a:buNone/>
            </a:pPr>
            <a:endParaRPr lang="en-US" dirty="0"/>
          </a:p>
          <a:p>
            <a:pPr marL="630238" indent="-514350">
              <a:buFont typeface="+mj-lt"/>
              <a:buAutoNum type="alphaUcPeriod"/>
            </a:pPr>
            <a:r>
              <a:rPr lang="en-US" dirty="0">
                <a:solidFill>
                  <a:schemeClr val="tx1">
                    <a:lumMod val="65000"/>
                    <a:lumOff val="35000"/>
                  </a:schemeClr>
                </a:solidFill>
              </a:rPr>
              <a:t>Know the practices in your supply chain</a:t>
            </a:r>
          </a:p>
          <a:p>
            <a:pPr marL="630238" indent="-514350">
              <a:buFont typeface="+mj-lt"/>
              <a:buAutoNum type="alphaUcPeriod"/>
            </a:pPr>
            <a:r>
              <a:rPr lang="en-US" dirty="0"/>
              <a:t>Avoid cross-pollination</a:t>
            </a:r>
          </a:p>
          <a:p>
            <a:pPr marL="630238" indent="-514350">
              <a:buFont typeface="+mj-lt"/>
              <a:buAutoNum type="alphaUcPeriod"/>
            </a:pPr>
            <a:r>
              <a:rPr lang="en-US" dirty="0"/>
              <a:t>Monitor</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739" t="10978"/>
          <a:stretch/>
        </p:blipFill>
        <p:spPr>
          <a:xfrm>
            <a:off x="457200" y="1600200"/>
            <a:ext cx="4111052" cy="4688739"/>
          </a:xfrm>
          <a:prstGeom prst="rect">
            <a:avLst/>
          </a:prstGeom>
        </p:spPr>
      </p:pic>
    </p:spTree>
    <p:extLst>
      <p:ext uri="{BB962C8B-B14F-4D97-AF65-F5344CB8AC3E}">
        <p14:creationId xmlns:p14="http://schemas.microsoft.com/office/powerpoint/2010/main" val="766491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1236" y="533400"/>
            <a:ext cx="3483964" cy="1905000"/>
          </a:xfrm>
        </p:spPr>
        <p:txBody>
          <a:bodyPr>
            <a:normAutofit fontScale="90000"/>
          </a:bodyPr>
          <a:lstStyle/>
          <a:p>
            <a:r>
              <a:rPr lang="en-US" dirty="0"/>
              <a:t>Know Surrounding Area</a:t>
            </a:r>
          </a:p>
        </p:txBody>
      </p:sp>
      <p:sp>
        <p:nvSpPr>
          <p:cNvPr id="3" name="Content Placeholder 2"/>
          <p:cNvSpPr>
            <a:spLocks noGrp="1"/>
          </p:cNvSpPr>
          <p:nvPr>
            <p:ph idx="1"/>
            <p:custDataLst>
              <p:tags r:id="rId2"/>
            </p:custDataLst>
          </p:nvPr>
        </p:nvSpPr>
        <p:spPr>
          <a:xfrm>
            <a:off x="228600" y="2590800"/>
            <a:ext cx="3276600" cy="3840163"/>
          </a:xfrm>
        </p:spPr>
        <p:txBody>
          <a:bodyPr>
            <a:normAutofit/>
          </a:bodyPr>
          <a:lstStyle/>
          <a:p>
            <a:r>
              <a:rPr lang="en-US" dirty="0"/>
              <a:t>Talk with conventional neighbors</a:t>
            </a:r>
          </a:p>
          <a:p>
            <a:r>
              <a:rPr lang="en-US" dirty="0"/>
              <a:t>Monitor weeds, field edges for feral plants</a:t>
            </a:r>
          </a:p>
          <a:p>
            <a:pPr marL="457200" lvl="1" indent="0">
              <a:buNone/>
            </a:pPr>
            <a:endParaRPr lang="en-US"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0833" r="10000"/>
          <a:stretch/>
        </p:blipFill>
        <p:spPr>
          <a:xfrm>
            <a:off x="3637335" y="821380"/>
            <a:ext cx="5506665" cy="5215239"/>
          </a:xfrm>
          <a:prstGeom prst="rect">
            <a:avLst/>
          </a:prstGeom>
        </p:spPr>
      </p:pic>
    </p:spTree>
    <p:extLst>
      <p:ext uri="{BB962C8B-B14F-4D97-AF65-F5344CB8AC3E}">
        <p14:creationId xmlns:p14="http://schemas.microsoft.com/office/powerpoint/2010/main" val="1893244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3300" y="376566"/>
            <a:ext cx="9157300" cy="6104867"/>
          </a:xfrm>
        </p:spPr>
      </p:pic>
      <p:sp>
        <p:nvSpPr>
          <p:cNvPr id="2" name="Title 1"/>
          <p:cNvSpPr>
            <a:spLocks noGrp="1"/>
          </p:cNvSpPr>
          <p:nvPr>
            <p:ph type="title"/>
            <p:custDataLst>
              <p:tags r:id="rId1"/>
            </p:custDataLst>
          </p:nvPr>
        </p:nvSpPr>
        <p:spPr>
          <a:xfrm>
            <a:off x="443900" y="498805"/>
            <a:ext cx="8229600" cy="1143000"/>
          </a:xfrm>
        </p:spPr>
        <p:txBody>
          <a:bodyPr/>
          <a:lstStyle/>
          <a:p>
            <a:r>
              <a:rPr lang="en-US" dirty="0"/>
              <a:t>Mark Your Organic Land</a:t>
            </a:r>
          </a:p>
        </p:txBody>
      </p:sp>
    </p:spTree>
    <p:extLst>
      <p:ext uri="{BB962C8B-B14F-4D97-AF65-F5344CB8AC3E}">
        <p14:creationId xmlns:p14="http://schemas.microsoft.com/office/powerpoint/2010/main" val="1396350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Patented gene or trait</a:t>
            </a:r>
          </a:p>
        </p:txBody>
      </p:sp>
      <p:sp>
        <p:nvSpPr>
          <p:cNvPr id="3" name="Content Placeholder 2"/>
          <p:cNvSpPr>
            <a:spLocks noGrp="1"/>
          </p:cNvSpPr>
          <p:nvPr>
            <p:ph idx="1"/>
            <p:custDataLst>
              <p:tags r:id="rId2"/>
            </p:custDataLst>
          </p:nvPr>
        </p:nvSpPr>
        <p:spPr>
          <a:xfrm>
            <a:off x="457200" y="1453497"/>
            <a:ext cx="4419600" cy="5099703"/>
          </a:xfrm>
        </p:spPr>
        <p:txBody>
          <a:bodyPr>
            <a:normAutofit fontScale="92500" lnSpcReduction="10000"/>
          </a:bodyPr>
          <a:lstStyle/>
          <a:p>
            <a:r>
              <a:rPr lang="en-US" dirty="0"/>
              <a:t>Gene </a:t>
            </a:r>
            <a:r>
              <a:rPr lang="en-US" dirty="0" smtClean="0"/>
              <a:t>(or trait) </a:t>
            </a:r>
            <a:r>
              <a:rPr lang="en-US" dirty="0"/>
              <a:t>whose use can be restricted by patent </a:t>
            </a:r>
            <a:r>
              <a:rPr lang="en-US" dirty="0" smtClean="0"/>
              <a:t>holder</a:t>
            </a:r>
          </a:p>
          <a:p>
            <a:r>
              <a:rPr lang="en-US" dirty="0" smtClean="0"/>
              <a:t>Trait is specific characteristic arising from transgene</a:t>
            </a:r>
            <a:endParaRPr lang="en-US" dirty="0"/>
          </a:p>
          <a:p>
            <a:r>
              <a:rPr lang="en-US" dirty="0"/>
              <a:t>Examples</a:t>
            </a:r>
          </a:p>
          <a:p>
            <a:pPr lvl="1"/>
            <a:r>
              <a:rPr lang="en-US" dirty="0"/>
              <a:t>Herbicide resistance: allows crop to survive herbicide application</a:t>
            </a:r>
          </a:p>
          <a:p>
            <a:pPr lvl="1"/>
            <a:r>
              <a:rPr lang="en-US" dirty="0" err="1"/>
              <a:t>Bt</a:t>
            </a:r>
            <a:r>
              <a:rPr lang="en-US" dirty="0"/>
              <a:t>: bacterial-derived insecticide</a:t>
            </a:r>
          </a:p>
          <a:p>
            <a:pPr marL="0" indent="0">
              <a:buNone/>
            </a:pP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6667"/>
          <a:stretch/>
        </p:blipFill>
        <p:spPr>
          <a:xfrm>
            <a:off x="5105400" y="1453497"/>
            <a:ext cx="3840480" cy="4800581"/>
          </a:xfrm>
          <a:prstGeom prst="rect">
            <a:avLst/>
          </a:prstGeom>
        </p:spPr>
      </p:pic>
    </p:spTree>
    <p:extLst>
      <p:ext uri="{BB962C8B-B14F-4D97-AF65-F5344CB8AC3E}">
        <p14:creationId xmlns:p14="http://schemas.microsoft.com/office/powerpoint/2010/main" val="3710251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it-IT" dirty="0"/>
              <a:t>Separate GMO and </a:t>
            </a:r>
            <a:r>
              <a:rPr lang="it-IT" dirty="0" smtClean="0"/>
              <a:t/>
            </a:r>
            <a:br>
              <a:rPr lang="it-IT" dirty="0" smtClean="0"/>
            </a:br>
            <a:r>
              <a:rPr lang="it-IT" dirty="0" smtClean="0"/>
              <a:t>Non-GMO </a:t>
            </a:r>
            <a:r>
              <a:rPr lang="it-IT" dirty="0"/>
              <a:t>C</a:t>
            </a:r>
            <a:r>
              <a:rPr lang="it-IT" dirty="0" smtClean="0"/>
              <a:t>rops</a:t>
            </a:r>
            <a:endParaRPr lang="it-IT" dirty="0"/>
          </a:p>
        </p:txBody>
      </p:sp>
      <p:sp>
        <p:nvSpPr>
          <p:cNvPr id="3" name="Content Placeholder 2"/>
          <p:cNvSpPr>
            <a:spLocks noGrp="1"/>
          </p:cNvSpPr>
          <p:nvPr>
            <p:ph idx="1"/>
            <p:custDataLst>
              <p:tags r:id="rId2"/>
            </p:custDataLst>
          </p:nvPr>
        </p:nvSpPr>
        <p:spPr>
          <a:xfrm>
            <a:off x="956094" y="4983162"/>
            <a:ext cx="2666828" cy="914399"/>
          </a:xfrm>
        </p:spPr>
        <p:txBody>
          <a:bodyPr>
            <a:normAutofit/>
          </a:bodyPr>
          <a:lstStyle/>
          <a:p>
            <a:pPr marL="0" indent="0" algn="ctr">
              <a:buNone/>
            </a:pPr>
            <a:r>
              <a:rPr lang="en-US" sz="4800" b="1" dirty="0">
                <a:latin typeface="Garamond" panose="02020404030301010803" pitchFamily="18" charset="0"/>
              </a:rPr>
              <a:t>Distance</a:t>
            </a:r>
            <a:endParaRPr lang="en-US" sz="3600" b="1" dirty="0">
              <a:latin typeface="Garamond" panose="02020404030301010803" pitchFamily="18" charset="0"/>
            </a:endParaRPr>
          </a:p>
        </p:txBody>
      </p:sp>
      <p:pic>
        <p:nvPicPr>
          <p:cNvPr id="5" name="Picture 4"/>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09600" y="1752514"/>
            <a:ext cx="3352972" cy="3352972"/>
          </a:xfrm>
          <a:prstGeom prst="rect">
            <a:avLst/>
          </a:prstGeom>
        </p:spPr>
      </p:pic>
      <p:pic>
        <p:nvPicPr>
          <p:cNvPr id="6" name="Picture 5"/>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181513" y="1822935"/>
            <a:ext cx="3126068" cy="3126068"/>
          </a:xfrm>
          <a:prstGeom prst="rect">
            <a:avLst/>
          </a:prstGeom>
        </p:spPr>
      </p:pic>
      <p:sp>
        <p:nvSpPr>
          <p:cNvPr id="7" name="Rectangle 6"/>
          <p:cNvSpPr/>
          <p:nvPr>
            <p:custDataLst>
              <p:tags r:id="rId3"/>
            </p:custDataLst>
          </p:nvPr>
        </p:nvSpPr>
        <p:spPr>
          <a:xfrm>
            <a:off x="5950099" y="4983162"/>
            <a:ext cx="1588897" cy="830997"/>
          </a:xfrm>
          <a:prstGeom prst="rect">
            <a:avLst/>
          </a:prstGeom>
        </p:spPr>
        <p:txBody>
          <a:bodyPr wrap="none">
            <a:spAutoFit/>
          </a:bodyPr>
          <a:lstStyle/>
          <a:p>
            <a:pPr algn="ctr"/>
            <a:r>
              <a:rPr lang="en-US" sz="4800" b="1" dirty="0">
                <a:solidFill>
                  <a:srgbClr val="800000"/>
                </a:solidFill>
                <a:latin typeface="Garamond" panose="02020404030301010803" pitchFamily="18" charset="0"/>
              </a:rPr>
              <a:t>Time</a:t>
            </a:r>
          </a:p>
        </p:txBody>
      </p:sp>
    </p:spTree>
    <p:extLst>
      <p:ext uri="{BB962C8B-B14F-4D97-AF65-F5344CB8AC3E}">
        <p14:creationId xmlns:p14="http://schemas.microsoft.com/office/powerpoint/2010/main" val="37064405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976703" y="685800"/>
            <a:ext cx="2926205" cy="1143000"/>
          </a:xfrm>
        </p:spPr>
        <p:txBody>
          <a:bodyPr>
            <a:normAutofit fontScale="90000"/>
          </a:bodyPr>
          <a:lstStyle/>
          <a:p>
            <a:r>
              <a:rPr lang="en-US" dirty="0"/>
              <a:t>Separate by Distance</a:t>
            </a:r>
          </a:p>
        </p:txBody>
      </p:sp>
      <p:sp>
        <p:nvSpPr>
          <p:cNvPr id="4" name="Content Placeholder 3"/>
          <p:cNvSpPr>
            <a:spLocks noGrp="1"/>
          </p:cNvSpPr>
          <p:nvPr>
            <p:ph idx="1"/>
            <p:custDataLst>
              <p:tags r:id="rId2"/>
            </p:custDataLst>
          </p:nvPr>
        </p:nvSpPr>
        <p:spPr>
          <a:xfrm>
            <a:off x="5867400" y="2209800"/>
            <a:ext cx="3200400" cy="3763963"/>
          </a:xfrm>
        </p:spPr>
        <p:txBody>
          <a:bodyPr>
            <a:normAutofit lnSpcReduction="10000"/>
          </a:bodyPr>
          <a:lstStyle/>
          <a:p>
            <a:r>
              <a:rPr lang="en-US" dirty="0"/>
              <a:t>Field location</a:t>
            </a:r>
          </a:p>
          <a:p>
            <a:r>
              <a:rPr lang="en-US" dirty="0"/>
              <a:t>Plant buffers or windbreaks</a:t>
            </a:r>
          </a:p>
          <a:p>
            <a:pPr lvl="1"/>
            <a:r>
              <a:rPr lang="en-US" dirty="0"/>
              <a:t>Increased height can sometimes increase effectiveness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666" t="135" r="31667" b="15555"/>
          <a:stretch/>
        </p:blipFill>
        <p:spPr>
          <a:xfrm>
            <a:off x="27482" y="457200"/>
            <a:ext cx="5660207" cy="5801988"/>
          </a:xfrm>
          <a:prstGeom prst="rect">
            <a:avLst/>
          </a:prstGeom>
        </p:spPr>
      </p:pic>
    </p:spTree>
    <p:extLst>
      <p:ext uri="{BB962C8B-B14F-4D97-AF65-F5344CB8AC3E}">
        <p14:creationId xmlns:p14="http://schemas.microsoft.com/office/powerpoint/2010/main" val="29115375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Distances Needed to Prevent Cross-Pollination</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126558581"/>
              </p:ext>
            </p:extLst>
          </p:nvPr>
        </p:nvGraphicFramePr>
        <p:xfrm>
          <a:off x="457200" y="1981200"/>
          <a:ext cx="8382000" cy="3672638"/>
        </p:xfrm>
        <a:graphic>
          <a:graphicData uri="http://schemas.openxmlformats.org/drawingml/2006/table">
            <a:tbl>
              <a:tblPr>
                <a:tableStyleId>{5C22544A-7EE6-4342-B048-85BDC9FD1C3A}</a:tableStyleId>
              </a:tblPr>
              <a:tblGrid>
                <a:gridCol w="2590800">
                  <a:extLst>
                    <a:ext uri="{9D8B030D-6E8A-4147-A177-3AD203B41FA5}">
                      <a16:colId xmlns="" xmlns:a16="http://schemas.microsoft.com/office/drawing/2014/main" val="3972075381"/>
                    </a:ext>
                  </a:extLst>
                </a:gridCol>
                <a:gridCol w="5791200">
                  <a:extLst>
                    <a:ext uri="{9D8B030D-6E8A-4147-A177-3AD203B41FA5}">
                      <a16:colId xmlns="" xmlns:a16="http://schemas.microsoft.com/office/drawing/2014/main" val="4280907517"/>
                    </a:ext>
                  </a:extLst>
                </a:gridCol>
              </a:tblGrid>
              <a:tr h="710223">
                <a:tc>
                  <a:txBody>
                    <a:bodyPr/>
                    <a:lstStyle/>
                    <a:p>
                      <a:pPr algn="l" fontAlgn="b"/>
                      <a:r>
                        <a:rPr lang="en-US" sz="2400" b="1" u="none" strike="noStrike" dirty="0">
                          <a:effectLst/>
                        </a:rPr>
                        <a:t>Crop</a:t>
                      </a:r>
                      <a:endParaRPr lang="en-US" sz="2400" b="1" i="0" u="none" strike="noStrike" dirty="0">
                        <a:solidFill>
                          <a:srgbClr val="000000"/>
                        </a:solidFill>
                        <a:effectLst/>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dirty="0">
                          <a:effectLst/>
                        </a:rPr>
                        <a:t>Separation distance</a:t>
                      </a:r>
                      <a:endParaRPr lang="en-US" sz="2400" b="1" i="0" u="none" strike="noStrike" dirty="0">
                        <a:solidFill>
                          <a:srgbClr val="000000"/>
                        </a:solidFill>
                        <a:effectLst/>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35526514"/>
                  </a:ext>
                </a:extLst>
              </a:tr>
              <a:tr h="710223">
                <a:tc>
                  <a:txBody>
                    <a:bodyPr/>
                    <a:lstStyle/>
                    <a:p>
                      <a:pPr algn="l" fontAlgn="b"/>
                      <a:r>
                        <a:rPr lang="en-US" sz="2400" u="none" strike="noStrike" dirty="0">
                          <a:effectLst/>
                        </a:rPr>
                        <a:t>Corn</a:t>
                      </a:r>
                      <a:endParaRPr lang="en-US" sz="2400" b="0" i="0" u="none" strike="noStrike" dirty="0">
                        <a:solidFill>
                          <a:srgbClr val="000000"/>
                        </a:solidFill>
                        <a:effectLst/>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u="none" strike="noStrike" dirty="0">
                          <a:effectLst/>
                        </a:rPr>
                        <a:t>660 feet</a:t>
                      </a:r>
                      <a:endParaRPr lang="en-US" sz="2400" b="0" i="0" u="none" strike="noStrike" dirty="0">
                        <a:solidFill>
                          <a:srgbClr val="000000"/>
                        </a:solidFill>
                        <a:effectLst/>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63461130"/>
                  </a:ext>
                </a:extLst>
              </a:tr>
              <a:tr h="1122641">
                <a:tc>
                  <a:txBody>
                    <a:bodyPr/>
                    <a:lstStyle/>
                    <a:p>
                      <a:pPr algn="l" fontAlgn="t"/>
                      <a:r>
                        <a:rPr lang="en-US" sz="2400" u="none" strike="noStrike">
                          <a:effectLst/>
                        </a:rPr>
                        <a:t>Alfalfa (for forage)</a:t>
                      </a:r>
                      <a:endParaRPr lang="en-US" sz="2400" b="0" i="0" u="none" strike="noStrike">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u="none" strike="noStrike" dirty="0">
                          <a:effectLst/>
                        </a:rPr>
                        <a:t>1500 feet when alkali or leafcutter bees are stocked as pollinators; 0.5 mile when honeybees are stocked</a:t>
                      </a:r>
                      <a:endParaRPr lang="en-US" sz="24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22751724"/>
                  </a:ext>
                </a:extLst>
              </a:tr>
              <a:tr h="1063472">
                <a:tc>
                  <a:txBody>
                    <a:bodyPr/>
                    <a:lstStyle/>
                    <a:p>
                      <a:pPr algn="l" fontAlgn="t"/>
                      <a:r>
                        <a:rPr lang="en-US" sz="2400" u="none" strike="noStrike" dirty="0">
                          <a:effectLst/>
                        </a:rPr>
                        <a:t>Canola</a:t>
                      </a:r>
                      <a:endParaRPr lang="en-US" sz="24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u="none" strike="noStrike" dirty="0">
                          <a:effectLst/>
                        </a:rPr>
                        <a:t>660 feet from other canola, 0.25 miles from field mustard</a:t>
                      </a:r>
                      <a:endParaRPr lang="en-US" sz="24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80997165"/>
                  </a:ext>
                </a:extLst>
              </a:tr>
            </a:tbl>
          </a:graphicData>
        </a:graphic>
      </p:graphicFrame>
      <p:sp>
        <p:nvSpPr>
          <p:cNvPr id="6" name="TextBox 5"/>
          <p:cNvSpPr txBox="1"/>
          <p:nvPr>
            <p:custDataLst>
              <p:tags r:id="rId3"/>
            </p:custDataLst>
          </p:nvPr>
        </p:nvSpPr>
        <p:spPr>
          <a:xfrm>
            <a:off x="609600" y="5755735"/>
            <a:ext cx="2703625" cy="461665"/>
          </a:xfrm>
          <a:prstGeom prst="rect">
            <a:avLst/>
          </a:prstGeom>
          <a:noFill/>
        </p:spPr>
        <p:txBody>
          <a:bodyPr wrap="none" rtlCol="0">
            <a:spAutoFit/>
          </a:bodyPr>
          <a:lstStyle/>
          <a:p>
            <a:r>
              <a:rPr lang="en-US" sz="2400" dirty="0">
                <a:solidFill>
                  <a:srgbClr val="800000"/>
                </a:solidFill>
              </a:rPr>
              <a:t>Source: USDA APHIS</a:t>
            </a:r>
          </a:p>
        </p:txBody>
      </p:sp>
    </p:spTree>
    <p:extLst>
      <p:ext uri="{BB962C8B-B14F-4D97-AF65-F5344CB8AC3E}">
        <p14:creationId xmlns:p14="http://schemas.microsoft.com/office/powerpoint/2010/main" val="783278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Refuge Placement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1971116"/>
            <a:ext cx="4877448" cy="3658086"/>
          </a:xfrm>
          <a:prstGeom prst="rect">
            <a:avLst/>
          </a:prstGeom>
        </p:spPr>
      </p:pic>
      <p:sp>
        <p:nvSpPr>
          <p:cNvPr id="5" name="TextBox 4"/>
          <p:cNvSpPr txBox="1"/>
          <p:nvPr>
            <p:custDataLst>
              <p:tags r:id="rId2"/>
            </p:custDataLst>
          </p:nvPr>
        </p:nvSpPr>
        <p:spPr>
          <a:xfrm>
            <a:off x="315238" y="1524000"/>
            <a:ext cx="3810000" cy="4893647"/>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For </a:t>
            </a:r>
            <a:r>
              <a:rPr lang="en-US" sz="3200" dirty="0" err="1">
                <a:solidFill>
                  <a:srgbClr val="800000"/>
                </a:solidFill>
                <a:latin typeface="Arial" panose="020B0604020202020204" pitchFamily="34" charset="0"/>
                <a:cs typeface="Arial" panose="020B0604020202020204" pitchFamily="34" charset="0"/>
              </a:rPr>
              <a:t>Bt</a:t>
            </a:r>
            <a:r>
              <a:rPr lang="en-US" sz="3200" dirty="0">
                <a:solidFill>
                  <a:srgbClr val="800000"/>
                </a:solidFill>
                <a:latin typeface="Arial" panose="020B0604020202020204" pitchFamily="34" charset="0"/>
                <a:cs typeface="Arial" panose="020B0604020202020204" pitchFamily="34" charset="0"/>
              </a:rPr>
              <a:t> GMO crops</a:t>
            </a:r>
          </a:p>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Request refuge placement to serve as buffer</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Some </a:t>
            </a:r>
            <a:r>
              <a:rPr lang="en-US" sz="2800" dirty="0" err="1">
                <a:solidFill>
                  <a:srgbClr val="800000"/>
                </a:solidFill>
                <a:latin typeface="Arial" panose="020B0604020202020204" pitchFamily="34" charset="0"/>
                <a:cs typeface="Arial" panose="020B0604020202020204" pitchFamily="34" charset="0"/>
              </a:rPr>
              <a:t>Bt</a:t>
            </a:r>
            <a:r>
              <a:rPr lang="en-US" sz="2800" dirty="0">
                <a:solidFill>
                  <a:srgbClr val="800000"/>
                </a:solidFill>
                <a:latin typeface="Arial" panose="020B0604020202020204" pitchFamily="34" charset="0"/>
                <a:cs typeface="Arial" panose="020B0604020202020204" pitchFamily="34" charset="0"/>
              </a:rPr>
              <a:t> products now use “refuge in the bag” rather than structured refuge</a:t>
            </a:r>
          </a:p>
        </p:txBody>
      </p:sp>
    </p:spTree>
    <p:extLst>
      <p:ext uri="{BB962C8B-B14F-4D97-AF65-F5344CB8AC3E}">
        <p14:creationId xmlns:p14="http://schemas.microsoft.com/office/powerpoint/2010/main" val="31200274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qual 7"/>
          <p:cNvSpPr/>
          <p:nvPr>
            <p:custDataLst>
              <p:tags r:id="rId1"/>
            </p:custDataLst>
          </p:nvPr>
        </p:nvSpPr>
        <p:spPr>
          <a:xfrm>
            <a:off x="3985321" y="2971800"/>
            <a:ext cx="1223617"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a:t>Separation by Time</a:t>
            </a:r>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0362" r="29661"/>
          <a:stretch/>
        </p:blipFill>
        <p:spPr>
          <a:xfrm>
            <a:off x="1143000" y="1575468"/>
            <a:ext cx="2717261" cy="4076395"/>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36974" r="13048"/>
          <a:stretch/>
        </p:blipFill>
        <p:spPr>
          <a:xfrm>
            <a:off x="5334000" y="1575468"/>
            <a:ext cx="2717315" cy="4076395"/>
          </a:xfrm>
          <a:prstGeom prst="rect">
            <a:avLst/>
          </a:prstGeom>
        </p:spPr>
      </p:pic>
      <p:sp>
        <p:nvSpPr>
          <p:cNvPr id="9" name="Rectangle 8"/>
          <p:cNvSpPr/>
          <p:nvPr>
            <p:custDataLst>
              <p:tags r:id="rId3"/>
            </p:custDataLst>
          </p:nvPr>
        </p:nvSpPr>
        <p:spPr>
          <a:xfrm>
            <a:off x="4162272" y="3244334"/>
            <a:ext cx="819455" cy="369332"/>
          </a:xfrm>
          <a:prstGeom prst="rect">
            <a:avLst/>
          </a:prstGeom>
        </p:spPr>
        <p:txBody>
          <a:bodyPr wrap="none">
            <a:spAutoFit/>
          </a:bodyPr>
          <a:lstStyle/>
          <a:p>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p>
        </p:txBody>
      </p:sp>
      <p:sp>
        <p:nvSpPr>
          <p:cNvPr id="7" name="Minus 6"/>
          <p:cNvSpPr/>
          <p:nvPr>
            <p:custDataLst>
              <p:tags r:id="rId4"/>
            </p:custDataLst>
          </p:nvPr>
        </p:nvSpPr>
        <p:spPr>
          <a:xfrm rot="17588964">
            <a:off x="3882716" y="2971799"/>
            <a:ext cx="1401935" cy="91440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custDataLst>
              <p:tags r:id="rId5"/>
            </p:custDataLst>
          </p:nvPr>
        </p:nvSpPr>
        <p:spPr>
          <a:xfrm>
            <a:off x="1143000" y="5652728"/>
            <a:ext cx="2739083" cy="523220"/>
          </a:xfrm>
          <a:prstGeom prst="rect">
            <a:avLst/>
          </a:prstGeom>
          <a:noFill/>
        </p:spPr>
        <p:txBody>
          <a:bodyPr wrap="none" rtlCol="0">
            <a:spAutoFit/>
          </a:bodyPr>
          <a:lstStyle/>
          <a:p>
            <a:r>
              <a:rPr lang="en-US" sz="2800" dirty="0">
                <a:solidFill>
                  <a:srgbClr val="800000"/>
                </a:solidFill>
              </a:rPr>
              <a:t>GMO Pollen Shed</a:t>
            </a:r>
          </a:p>
        </p:txBody>
      </p:sp>
      <p:sp>
        <p:nvSpPr>
          <p:cNvPr id="12" name="TextBox 11"/>
          <p:cNvSpPr txBox="1"/>
          <p:nvPr>
            <p:custDataLst>
              <p:tags r:id="rId6"/>
            </p:custDataLst>
          </p:nvPr>
        </p:nvSpPr>
        <p:spPr>
          <a:xfrm>
            <a:off x="5365637" y="5651863"/>
            <a:ext cx="2690160" cy="523220"/>
          </a:xfrm>
          <a:prstGeom prst="rect">
            <a:avLst/>
          </a:prstGeom>
          <a:noFill/>
        </p:spPr>
        <p:txBody>
          <a:bodyPr wrap="none" rtlCol="0">
            <a:spAutoFit/>
          </a:bodyPr>
          <a:lstStyle/>
          <a:p>
            <a:r>
              <a:rPr lang="en-US" sz="2800" dirty="0">
                <a:solidFill>
                  <a:srgbClr val="800000"/>
                </a:solidFill>
              </a:rPr>
              <a:t>Non-GMO </a:t>
            </a:r>
            <a:r>
              <a:rPr lang="en-US" sz="2800" dirty="0" err="1">
                <a:solidFill>
                  <a:srgbClr val="800000"/>
                </a:solidFill>
              </a:rPr>
              <a:t>Silking</a:t>
            </a:r>
            <a:endParaRPr lang="en-US" sz="2800" dirty="0">
              <a:solidFill>
                <a:srgbClr val="800000"/>
              </a:solidFill>
            </a:endParaRPr>
          </a:p>
        </p:txBody>
      </p:sp>
    </p:spTree>
    <p:extLst>
      <p:ext uri="{BB962C8B-B14F-4D97-AF65-F5344CB8AC3E}">
        <p14:creationId xmlns:p14="http://schemas.microsoft.com/office/powerpoint/2010/main" val="10486711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Separation = Minimum 1 Week, </a:t>
            </a:r>
            <a:br>
              <a:rPr lang="en-US" dirty="0"/>
            </a:br>
            <a:r>
              <a:rPr lang="en-US" dirty="0"/>
              <a:t>Preferably 3-4 Weeks </a:t>
            </a:r>
          </a:p>
        </p:txBody>
      </p:sp>
      <p:sp>
        <p:nvSpPr>
          <p:cNvPr id="9" name="Rectangle 8"/>
          <p:cNvSpPr/>
          <p:nvPr>
            <p:custDataLst>
              <p:tags r:id="rId2"/>
            </p:custDataLst>
          </p:nvPr>
        </p:nvSpPr>
        <p:spPr>
          <a:xfrm>
            <a:off x="4162272" y="3244334"/>
            <a:ext cx="819455" cy="369332"/>
          </a:xfrm>
          <a:prstGeom prst="rect">
            <a:avLst/>
          </a:prstGeom>
        </p:spPr>
        <p:txBody>
          <a:bodyPr wrap="none">
            <a:spAutoFit/>
          </a:bodyPr>
          <a:lstStyle/>
          <a:p>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r>
              <a:rPr lang="en-US" dirty="0">
                <a:solidFill>
                  <a:srgbClr val="000000"/>
                </a:solidFill>
                <a:latin typeface="Calibri" panose="020F0502020204030204" pitchFamily="34" charset="0"/>
              </a:rPr>
              <a:t> </a:t>
            </a:r>
            <a:r>
              <a:rPr lang="en-US" dirty="0"/>
              <a:t> </a:t>
            </a:r>
          </a:p>
        </p:txBody>
      </p:sp>
      <p:sp>
        <p:nvSpPr>
          <p:cNvPr id="12" name="TextBox 11"/>
          <p:cNvSpPr txBox="1"/>
          <p:nvPr>
            <p:custDataLst>
              <p:tags r:id="rId3"/>
            </p:custDataLst>
          </p:nvPr>
        </p:nvSpPr>
        <p:spPr>
          <a:xfrm>
            <a:off x="2256048" y="5031962"/>
            <a:ext cx="2063391" cy="830997"/>
          </a:xfrm>
          <a:prstGeom prst="rect">
            <a:avLst/>
          </a:prstGeom>
          <a:noFill/>
        </p:spPr>
        <p:txBody>
          <a:bodyPr wrap="square" rtlCol="0">
            <a:spAutoFit/>
          </a:bodyPr>
          <a:lstStyle/>
          <a:p>
            <a:pPr algn="ctr"/>
            <a:r>
              <a:rPr lang="en-US" sz="2400" b="1" dirty="0">
                <a:solidFill>
                  <a:srgbClr val="800000"/>
                </a:solidFill>
              </a:rPr>
              <a:t>Pollen Shed -up to 2 weeks</a:t>
            </a:r>
          </a:p>
        </p:txBody>
      </p:sp>
      <p:sp>
        <p:nvSpPr>
          <p:cNvPr id="13" name="TextBox 12"/>
          <p:cNvSpPr txBox="1"/>
          <p:nvPr>
            <p:custDataLst>
              <p:tags r:id="rId4"/>
            </p:custDataLst>
          </p:nvPr>
        </p:nvSpPr>
        <p:spPr>
          <a:xfrm>
            <a:off x="3293861" y="1645531"/>
            <a:ext cx="3375732" cy="830997"/>
          </a:xfrm>
          <a:prstGeom prst="rect">
            <a:avLst/>
          </a:prstGeom>
          <a:noFill/>
        </p:spPr>
        <p:txBody>
          <a:bodyPr wrap="none" rtlCol="0">
            <a:spAutoFit/>
          </a:bodyPr>
          <a:lstStyle/>
          <a:p>
            <a:pPr algn="ctr"/>
            <a:r>
              <a:rPr lang="en-US" sz="2400" b="1" dirty="0">
                <a:solidFill>
                  <a:schemeClr val="accent1">
                    <a:lumMod val="75000"/>
                  </a:schemeClr>
                </a:solidFill>
              </a:rPr>
              <a:t>Silk Receptive to Pollen –</a:t>
            </a:r>
          </a:p>
          <a:p>
            <a:pPr algn="ctr"/>
            <a:r>
              <a:rPr lang="en-US" sz="2400" b="1" dirty="0">
                <a:solidFill>
                  <a:schemeClr val="accent1">
                    <a:lumMod val="75000"/>
                  </a:schemeClr>
                </a:solidFill>
              </a:rPr>
              <a:t>up to 2.5 weeks</a:t>
            </a:r>
          </a:p>
        </p:txBody>
      </p:sp>
      <p:sp>
        <p:nvSpPr>
          <p:cNvPr id="14" name="Rectangle 13"/>
          <p:cNvSpPr/>
          <p:nvPr>
            <p:custDataLst>
              <p:tags r:id="rId5"/>
            </p:custDataLst>
          </p:nvPr>
        </p:nvSpPr>
        <p:spPr>
          <a:xfrm>
            <a:off x="3292743" y="3661165"/>
            <a:ext cx="3200400" cy="677692"/>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custDataLst>
              <p:tags r:id="rId6"/>
            </p:custDataLst>
          </p:nvPr>
        </p:nvSpPr>
        <p:spPr>
          <a:xfrm>
            <a:off x="2003490" y="3656428"/>
            <a:ext cx="2568508" cy="677692"/>
          </a:xfrm>
          <a:prstGeom prst="rect">
            <a:avLst/>
          </a:prstGeom>
          <a:solidFill>
            <a:schemeClr val="accent2">
              <a:lumMod val="60000"/>
              <a:lumOff val="40000"/>
              <a:alpha val="5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custDataLst>
              <p:tags r:id="rId7"/>
            </p:custDataLst>
          </p:nvPr>
        </p:nvPicPr>
        <p:blipFill>
          <a:blip r:embed="rId14">
            <a:duotone>
              <a:prstClr val="black"/>
              <a:schemeClr val="accent3">
                <a:tint val="45000"/>
                <a:satMod val="400000"/>
              </a:schemeClr>
            </a:duotone>
          </a:blip>
          <a:stretch>
            <a:fillRect/>
          </a:stretch>
        </p:blipFill>
        <p:spPr>
          <a:xfrm>
            <a:off x="764823" y="3307525"/>
            <a:ext cx="7614354" cy="660400"/>
          </a:xfrm>
          <a:prstGeom prst="rect">
            <a:avLst/>
          </a:prstGeom>
        </p:spPr>
      </p:pic>
      <p:sp>
        <p:nvSpPr>
          <p:cNvPr id="20" name="TextBox 19"/>
          <p:cNvSpPr txBox="1"/>
          <p:nvPr>
            <p:custDataLst>
              <p:tags r:id="rId8"/>
            </p:custDataLst>
          </p:nvPr>
        </p:nvSpPr>
        <p:spPr>
          <a:xfrm>
            <a:off x="467722" y="2873402"/>
            <a:ext cx="6957354" cy="523220"/>
          </a:xfrm>
          <a:prstGeom prst="rect">
            <a:avLst/>
          </a:prstGeom>
          <a:noFill/>
        </p:spPr>
        <p:txBody>
          <a:bodyPr wrap="none" rtlCol="0">
            <a:spAutoFit/>
          </a:bodyPr>
          <a:lstStyle/>
          <a:p>
            <a:r>
              <a:rPr lang="en-US" sz="2800" b="1" dirty="0">
                <a:solidFill>
                  <a:srgbClr val="800000"/>
                </a:solidFill>
              </a:rPr>
              <a:t>WEEK      1              2             3             4              5 </a:t>
            </a:r>
          </a:p>
        </p:txBody>
      </p:sp>
      <p:sp>
        <p:nvSpPr>
          <p:cNvPr id="21" name="Left Brace 20"/>
          <p:cNvSpPr/>
          <p:nvPr>
            <p:custDataLst>
              <p:tags r:id="rId9"/>
            </p:custDataLst>
          </p:nvPr>
        </p:nvSpPr>
        <p:spPr>
          <a:xfrm rot="16200000">
            <a:off x="2972852" y="3432816"/>
            <a:ext cx="629784" cy="2568508"/>
          </a:xfrm>
          <a:prstGeom prst="leftBrace">
            <a:avLst/>
          </a:prstGeom>
          <a:ln w="28575">
            <a:solidFill>
              <a:srgbClr val="8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p:cNvSpPr/>
          <p:nvPr>
            <p:custDataLst>
              <p:tags r:id="rId10"/>
            </p:custDataLst>
          </p:nvPr>
        </p:nvSpPr>
        <p:spPr>
          <a:xfrm rot="5400000">
            <a:off x="4575552" y="1154184"/>
            <a:ext cx="629784" cy="3205397"/>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custDataLst>
              <p:tags r:id="rId11"/>
            </p:custDataLst>
          </p:nvPr>
        </p:nvSpPr>
        <p:spPr>
          <a:xfrm>
            <a:off x="3351895" y="3575961"/>
            <a:ext cx="1220103" cy="830997"/>
          </a:xfrm>
          <a:prstGeom prst="rect">
            <a:avLst/>
          </a:prstGeom>
          <a:noFill/>
        </p:spPr>
        <p:txBody>
          <a:bodyPr wrap="square" rtlCol="0">
            <a:spAutoFit/>
          </a:bodyPr>
          <a:lstStyle/>
          <a:p>
            <a:pPr algn="ctr"/>
            <a:r>
              <a:rPr lang="en-US" sz="2400" b="1" dirty="0">
                <a:solidFill>
                  <a:schemeClr val="accent4">
                    <a:lumMod val="50000"/>
                  </a:schemeClr>
                </a:solidFill>
              </a:rPr>
              <a:t>Danger Zone</a:t>
            </a:r>
          </a:p>
        </p:txBody>
      </p:sp>
    </p:spTree>
    <p:extLst>
      <p:ext uri="{BB962C8B-B14F-4D97-AF65-F5344CB8AC3E}">
        <p14:creationId xmlns:p14="http://schemas.microsoft.com/office/powerpoint/2010/main" val="33284840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Options for Separation by Time</a:t>
            </a:r>
          </a:p>
        </p:txBody>
      </p:sp>
      <p:sp>
        <p:nvSpPr>
          <p:cNvPr id="3" name="Content Placeholder 2"/>
          <p:cNvSpPr>
            <a:spLocks noGrp="1"/>
          </p:cNvSpPr>
          <p:nvPr>
            <p:ph idx="1"/>
            <p:custDataLst>
              <p:tags r:id="rId2"/>
            </p:custDataLst>
          </p:nvPr>
        </p:nvSpPr>
        <p:spPr>
          <a:xfrm>
            <a:off x="457200" y="1600200"/>
            <a:ext cx="3733800" cy="5029200"/>
          </a:xfrm>
        </p:spPr>
        <p:txBody>
          <a:bodyPr>
            <a:normAutofit/>
          </a:bodyPr>
          <a:lstStyle/>
          <a:p>
            <a:r>
              <a:rPr lang="en-US" dirty="0"/>
              <a:t>Stagger flowering times with neighboring GMO crops</a:t>
            </a:r>
          </a:p>
          <a:p>
            <a:pPr lvl="1"/>
            <a:r>
              <a:rPr lang="en-US" dirty="0"/>
              <a:t>Different planting dates</a:t>
            </a:r>
          </a:p>
          <a:p>
            <a:pPr lvl="1"/>
            <a:r>
              <a:rPr lang="en-US" dirty="0"/>
              <a:t>Different maturities</a:t>
            </a:r>
          </a:p>
        </p:txBody>
      </p:sp>
      <p:pic>
        <p:nvPicPr>
          <p:cNvPr id="5"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10737" r="32654"/>
          <a:stretch/>
        </p:blipFill>
        <p:spPr>
          <a:xfrm>
            <a:off x="4724400" y="1417637"/>
            <a:ext cx="3726885" cy="4941126"/>
          </a:xfrm>
          <a:prstGeom prst="rect">
            <a:avLst/>
          </a:prstGeom>
        </p:spPr>
      </p:pic>
    </p:spTree>
    <p:extLst>
      <p:ext uri="{BB962C8B-B14F-4D97-AF65-F5344CB8AC3E}">
        <p14:creationId xmlns:p14="http://schemas.microsoft.com/office/powerpoint/2010/main" val="36768088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Protecting Your Product</a:t>
            </a:r>
          </a:p>
        </p:txBody>
      </p:sp>
      <p:sp>
        <p:nvSpPr>
          <p:cNvPr id="3" name="Content Placeholder 2"/>
          <p:cNvSpPr>
            <a:spLocks noGrp="1"/>
          </p:cNvSpPr>
          <p:nvPr>
            <p:ph idx="1"/>
            <p:custDataLst>
              <p:tags r:id="rId2"/>
            </p:custDataLst>
          </p:nvPr>
        </p:nvSpPr>
        <p:spPr>
          <a:xfrm>
            <a:off x="4572000" y="1600200"/>
            <a:ext cx="4114800" cy="4688739"/>
          </a:xfrm>
          <a:solidFill>
            <a:srgbClr val="0070C0">
              <a:alpha val="31000"/>
            </a:srgbClr>
          </a:solidFill>
        </p:spPr>
        <p:txBody>
          <a:bodyPr>
            <a:normAutofit/>
          </a:bodyPr>
          <a:lstStyle/>
          <a:p>
            <a:pPr marL="115888" indent="0">
              <a:buNone/>
            </a:pPr>
            <a:endParaRPr lang="en-US" dirty="0"/>
          </a:p>
          <a:p>
            <a:pPr marL="630238" indent="-514350">
              <a:buFont typeface="+mj-lt"/>
              <a:buAutoNum type="alphaUcPeriod"/>
            </a:pPr>
            <a:r>
              <a:rPr lang="en-US" dirty="0">
                <a:solidFill>
                  <a:schemeClr val="tx1">
                    <a:lumMod val="65000"/>
                    <a:lumOff val="35000"/>
                  </a:schemeClr>
                </a:solidFill>
              </a:rPr>
              <a:t>Know the practices in your supply chain</a:t>
            </a:r>
          </a:p>
          <a:p>
            <a:pPr marL="630238" indent="-514350">
              <a:buFont typeface="+mj-lt"/>
              <a:buAutoNum type="alphaUcPeriod"/>
            </a:pPr>
            <a:r>
              <a:rPr lang="en-US" dirty="0">
                <a:solidFill>
                  <a:schemeClr val="tx1">
                    <a:lumMod val="65000"/>
                    <a:lumOff val="35000"/>
                  </a:schemeClr>
                </a:solidFill>
              </a:rPr>
              <a:t>Avoid cross-pollination</a:t>
            </a:r>
          </a:p>
          <a:p>
            <a:pPr marL="630238" indent="-514350">
              <a:buFont typeface="+mj-lt"/>
              <a:buAutoNum type="alphaUcPeriod"/>
            </a:pPr>
            <a:r>
              <a:rPr lang="en-US" dirty="0"/>
              <a:t>Monitor</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739" t="10978"/>
          <a:stretch/>
        </p:blipFill>
        <p:spPr>
          <a:xfrm>
            <a:off x="457200" y="1600200"/>
            <a:ext cx="4111052" cy="4688739"/>
          </a:xfrm>
          <a:prstGeom prst="rect">
            <a:avLst/>
          </a:prstGeom>
        </p:spPr>
      </p:pic>
    </p:spTree>
    <p:extLst>
      <p:ext uri="{BB962C8B-B14F-4D97-AF65-F5344CB8AC3E}">
        <p14:creationId xmlns:p14="http://schemas.microsoft.com/office/powerpoint/2010/main" val="15975083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9873" y="4119146"/>
            <a:ext cx="2311051" cy="2316480"/>
          </a:xfrm>
          <a:prstGeom prst="rect">
            <a:avLst/>
          </a:prstGeom>
        </p:spPr>
      </p:pic>
      <p:sp>
        <p:nvSpPr>
          <p:cNvPr id="2" name="Title 1"/>
          <p:cNvSpPr>
            <a:spLocks noGrp="1"/>
          </p:cNvSpPr>
          <p:nvPr>
            <p:ph type="title"/>
            <p:custDataLst>
              <p:tags r:id="rId1"/>
            </p:custDataLst>
          </p:nvPr>
        </p:nvSpPr>
        <p:spPr>
          <a:xfrm>
            <a:off x="457200" y="228600"/>
            <a:ext cx="8229600" cy="1143000"/>
          </a:xfrm>
        </p:spPr>
        <p:txBody>
          <a:bodyPr/>
          <a:lstStyle/>
          <a:p>
            <a:r>
              <a:rPr lang="en-US" dirty="0"/>
              <a:t>GMO testing</a:t>
            </a:r>
          </a:p>
        </p:txBody>
      </p:sp>
      <p:sp>
        <p:nvSpPr>
          <p:cNvPr id="3" name="Content Placeholder 2"/>
          <p:cNvSpPr>
            <a:spLocks noGrp="1"/>
          </p:cNvSpPr>
          <p:nvPr>
            <p:ph idx="1"/>
            <p:custDataLst>
              <p:tags r:id="rId2"/>
            </p:custDataLst>
          </p:nvPr>
        </p:nvSpPr>
        <p:spPr>
          <a:xfrm>
            <a:off x="304800" y="1676400"/>
            <a:ext cx="3962400" cy="4097134"/>
          </a:xfrm>
        </p:spPr>
        <p:txBody>
          <a:bodyPr>
            <a:normAutofit/>
          </a:bodyPr>
          <a:lstStyle/>
          <a:p>
            <a:r>
              <a:rPr lang="en-US" dirty="0"/>
              <a:t>Test strips</a:t>
            </a:r>
          </a:p>
          <a:p>
            <a:pPr lvl="1"/>
            <a:r>
              <a:rPr lang="en-US" dirty="0"/>
              <a:t>Inexpensive</a:t>
            </a:r>
          </a:p>
          <a:p>
            <a:pPr lvl="1"/>
            <a:r>
              <a:rPr lang="en-US" dirty="0"/>
              <a:t>Detect single gene of interest</a:t>
            </a:r>
          </a:p>
        </p:txBody>
      </p:sp>
      <p:sp>
        <p:nvSpPr>
          <p:cNvPr id="5" name="TextBox 4"/>
          <p:cNvSpPr txBox="1"/>
          <p:nvPr>
            <p:custDataLst>
              <p:tags r:id="rId3"/>
            </p:custDataLst>
          </p:nvPr>
        </p:nvSpPr>
        <p:spPr>
          <a:xfrm>
            <a:off x="4267200" y="1676400"/>
            <a:ext cx="4876800" cy="360098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PCR and ELISA</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More expensive</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Lab-based</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Can be quantitative</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Detect all commercially available modified </a:t>
            </a:r>
            <a:r>
              <a:rPr lang="en-US" sz="2800" dirty="0" smtClean="0">
                <a:solidFill>
                  <a:srgbClr val="800000"/>
                </a:solidFill>
                <a:latin typeface="Arial" panose="020B0604020202020204" pitchFamily="34" charset="0"/>
                <a:cs typeface="Arial" panose="020B0604020202020204" pitchFamily="34" charset="0"/>
              </a:rPr>
              <a:t>genes</a:t>
            </a:r>
          </a:p>
          <a:p>
            <a:pPr marL="742950" lvl="1" indent="-285750">
              <a:spcBef>
                <a:spcPct val="20000"/>
              </a:spcBef>
              <a:buFont typeface="Arial" panose="020B0604020202020204" pitchFamily="34" charset="0"/>
              <a:buChar char="–"/>
            </a:pPr>
            <a:r>
              <a:rPr lang="en-US" sz="2800" dirty="0" smtClean="0">
                <a:solidFill>
                  <a:srgbClr val="800000"/>
                </a:solidFill>
                <a:latin typeface="Arial" panose="020B0604020202020204" pitchFamily="34" charset="0"/>
                <a:cs typeface="Arial" panose="020B0604020202020204" pitchFamily="34" charset="0"/>
              </a:rPr>
              <a:t>Used by buyer</a:t>
            </a:r>
            <a:endParaRPr lang="en-US" sz="2800"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033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Keep Complete Records</a:t>
            </a:r>
          </a:p>
        </p:txBody>
      </p:sp>
      <p:sp>
        <p:nvSpPr>
          <p:cNvPr id="3" name="Content Placeholder 2"/>
          <p:cNvSpPr txBox="1">
            <a:spLocks/>
          </p:cNvSpPr>
          <p:nvPr>
            <p:custDataLst>
              <p:tags r:id="rId2"/>
            </p:custDataLst>
          </p:nvPr>
        </p:nvSpPr>
        <p:spPr>
          <a:xfrm>
            <a:off x="304800" y="1749973"/>
            <a:ext cx="4419600" cy="46482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Seed or crop test results</a:t>
            </a:r>
          </a:p>
          <a:p>
            <a:r>
              <a:rPr lang="en-US" dirty="0"/>
              <a:t>Production practices</a:t>
            </a:r>
          </a:p>
          <a:p>
            <a:r>
              <a:rPr lang="en-US" dirty="0"/>
              <a:t>Seed and input sources</a:t>
            </a:r>
          </a:p>
          <a:p>
            <a:r>
              <a:rPr lang="en-US" dirty="0"/>
              <a:t>Equipment cleaning</a:t>
            </a:r>
          </a:p>
          <a:p>
            <a:r>
              <a:rPr lang="en-US" dirty="0"/>
              <a:t>Planting records</a:t>
            </a:r>
          </a:p>
          <a:p>
            <a:r>
              <a:rPr lang="en-US" dirty="0"/>
              <a:t>Field maps showing buffer zones</a:t>
            </a:r>
          </a:p>
          <a:p>
            <a:pPr marL="0" indent="0">
              <a:buNone/>
            </a:pPr>
            <a:endParaRPr lang="en-US"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56" r="5380"/>
          <a:stretch/>
        </p:blipFill>
        <p:spPr bwMode="auto">
          <a:xfrm>
            <a:off x="4973332" y="1661949"/>
            <a:ext cx="3687192" cy="472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303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normAutofit fontScale="90000"/>
          </a:bodyPr>
          <a:lstStyle/>
          <a:p>
            <a:r>
              <a:rPr lang="en-US" dirty="0"/>
              <a:t>Which Crops Have Been Genetically Modified?</a:t>
            </a:r>
          </a:p>
        </p:txBody>
      </p:sp>
      <p:sp>
        <p:nvSpPr>
          <p:cNvPr id="3" name="TextBox 2"/>
          <p:cNvSpPr txBox="1"/>
          <p:nvPr>
            <p:custDataLst>
              <p:tags r:id="rId2"/>
            </p:custDataLst>
          </p:nvPr>
        </p:nvSpPr>
        <p:spPr>
          <a:xfrm>
            <a:off x="4267200" y="2065724"/>
            <a:ext cx="457200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Corn (field and sweet)</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Soybean</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Alfalfa</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Sugarbeet</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Canola</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Cotton</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Some vegetables and fruits</a:t>
            </a:r>
          </a:p>
          <a:p>
            <a:pPr marL="285750" indent="-285750">
              <a:buFont typeface="Arial" panose="020B0604020202020204" pitchFamily="34" charset="0"/>
              <a:buChar char="•"/>
            </a:pPr>
            <a:endParaRPr lang="en-US" sz="3200" dirty="0">
              <a:solidFill>
                <a:srgbClr val="8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503" r="9384" b="4457"/>
          <a:stretch/>
        </p:blipFill>
        <p:spPr>
          <a:xfrm>
            <a:off x="304800" y="1600200"/>
            <a:ext cx="3726595" cy="4962923"/>
          </a:xfrm>
          <a:prstGeom prst="rect">
            <a:avLst/>
          </a:prstGeom>
        </p:spPr>
      </p:pic>
    </p:spTree>
    <p:extLst>
      <p:ext uri="{BB962C8B-B14F-4D97-AF65-F5344CB8AC3E}">
        <p14:creationId xmlns:p14="http://schemas.microsoft.com/office/powerpoint/2010/main" val="11739840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Take Samples</a:t>
            </a:r>
          </a:p>
        </p:txBody>
      </p:sp>
      <p:sp>
        <p:nvSpPr>
          <p:cNvPr id="3" name="Content Placeholder 2"/>
          <p:cNvSpPr>
            <a:spLocks noGrp="1"/>
          </p:cNvSpPr>
          <p:nvPr>
            <p:ph idx="1"/>
            <p:custDataLst>
              <p:tags r:id="rId2"/>
            </p:custDataLst>
          </p:nvPr>
        </p:nvSpPr>
        <p:spPr>
          <a:xfrm>
            <a:off x="3810000" y="1602303"/>
            <a:ext cx="5105400" cy="4874697"/>
          </a:xfrm>
        </p:spPr>
        <p:txBody>
          <a:bodyPr>
            <a:normAutofit fontScale="92500"/>
          </a:bodyPr>
          <a:lstStyle/>
          <a:p>
            <a:r>
              <a:rPr lang="en-US" dirty="0"/>
              <a:t>Collect your own samples</a:t>
            </a:r>
          </a:p>
          <a:p>
            <a:pPr lvl="1"/>
            <a:r>
              <a:rPr lang="en-US" dirty="0"/>
              <a:t>High- and low-risk parts of field</a:t>
            </a:r>
          </a:p>
          <a:p>
            <a:pPr lvl="1"/>
            <a:r>
              <a:rPr lang="en-US" dirty="0"/>
              <a:t>Independently test</a:t>
            </a:r>
          </a:p>
          <a:p>
            <a:r>
              <a:rPr lang="en-US" dirty="0"/>
              <a:t>Could help determine how contamination occurred</a:t>
            </a:r>
          </a:p>
          <a:p>
            <a:r>
              <a:rPr lang="en-US" dirty="0"/>
              <a:t>Possible to mitigate effects</a:t>
            </a:r>
          </a:p>
          <a:p>
            <a:r>
              <a:rPr lang="en-US" dirty="0"/>
              <a:t>Save samples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752600"/>
            <a:ext cx="3248198" cy="3859184"/>
          </a:xfrm>
          <a:prstGeom prst="rect">
            <a:avLst/>
          </a:prstGeom>
        </p:spPr>
      </p:pic>
    </p:spTree>
    <p:extLst>
      <p:ext uri="{BB962C8B-B14F-4D97-AF65-F5344CB8AC3E}">
        <p14:creationId xmlns:p14="http://schemas.microsoft.com/office/powerpoint/2010/main" val="19246124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Non-GMO verification programs</a:t>
            </a:r>
            <a:br>
              <a:rPr lang="en-US" dirty="0"/>
            </a:br>
            <a:endParaRPr lang="en-US" dirty="0"/>
          </a:p>
        </p:txBody>
      </p:sp>
      <p:sp>
        <p:nvSpPr>
          <p:cNvPr id="3" name="Content Placeholder 2"/>
          <p:cNvSpPr>
            <a:spLocks noGrp="1"/>
          </p:cNvSpPr>
          <p:nvPr>
            <p:ph idx="1"/>
            <p:custDataLst>
              <p:tags r:id="rId2"/>
            </p:custDataLst>
          </p:nvPr>
        </p:nvSpPr>
        <p:spPr>
          <a:xfrm>
            <a:off x="457200" y="1600200"/>
            <a:ext cx="4343400" cy="4876800"/>
          </a:xfrm>
        </p:spPr>
        <p:txBody>
          <a:bodyPr/>
          <a:lstStyle/>
          <a:p>
            <a:r>
              <a:rPr lang="en-US" dirty="0"/>
              <a:t>For seed:</a:t>
            </a:r>
          </a:p>
          <a:p>
            <a:pPr lvl="1"/>
            <a:r>
              <a:rPr lang="en-US" dirty="0"/>
              <a:t>Non-GMO Verification Project</a:t>
            </a:r>
          </a:p>
          <a:p>
            <a:pPr lvl="1"/>
            <a:r>
              <a:rPr lang="en-US" dirty="0"/>
              <a:t>Safe Seed Pledge</a:t>
            </a:r>
          </a:p>
          <a:p>
            <a:pPr marL="457200" lvl="1" indent="0">
              <a:buNone/>
            </a:pPr>
            <a:endParaRPr lang="en-US" dirty="0"/>
          </a:p>
          <a:p>
            <a:r>
              <a:rPr lang="en-US" dirty="0"/>
              <a:t>For crops</a:t>
            </a:r>
          </a:p>
          <a:p>
            <a:pPr lvl="1"/>
            <a:r>
              <a:rPr lang="en-US" dirty="0"/>
              <a:t>Non-GMO Verification Project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8096" y="1752600"/>
            <a:ext cx="3657607" cy="2679197"/>
          </a:xfrm>
          <a:prstGeom prst="rect">
            <a:avLst/>
          </a:prstGeom>
        </p:spPr>
      </p:pic>
    </p:spTree>
    <p:extLst>
      <p:ext uri="{BB962C8B-B14F-4D97-AF65-F5344CB8AC3E}">
        <p14:creationId xmlns:p14="http://schemas.microsoft.com/office/powerpoint/2010/main" val="1955176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34288"/>
            <a:ext cx="8229600" cy="1143000"/>
          </a:xfrm>
        </p:spPr>
        <p:txBody>
          <a:bodyPr/>
          <a:lstStyle/>
          <a:p>
            <a:r>
              <a:rPr lang="en-US" dirty="0"/>
              <a:t>What to Do if GMOs Are Found</a:t>
            </a:r>
          </a:p>
        </p:txBody>
      </p:sp>
      <p:sp>
        <p:nvSpPr>
          <p:cNvPr id="3" name="Content Placeholder 2"/>
          <p:cNvSpPr>
            <a:spLocks noGrp="1"/>
          </p:cNvSpPr>
          <p:nvPr>
            <p:ph idx="1"/>
            <p:custDataLst>
              <p:tags r:id="rId2"/>
            </p:custDataLst>
          </p:nvPr>
        </p:nvSpPr>
        <p:spPr>
          <a:xfrm>
            <a:off x="612228" y="1417638"/>
            <a:ext cx="8077200" cy="4390184"/>
          </a:xfrm>
        </p:spPr>
        <p:txBody>
          <a:bodyPr>
            <a:normAutofit/>
          </a:bodyPr>
          <a:lstStyle/>
          <a:p>
            <a:r>
              <a:rPr lang="en-US" dirty="0"/>
              <a:t>Request a second test to confirm GMO </a:t>
            </a:r>
            <a:r>
              <a:rPr lang="en-US" dirty="0" smtClean="0"/>
              <a:t>contamination</a:t>
            </a:r>
          </a:p>
          <a:p>
            <a:r>
              <a:rPr lang="en-US" dirty="0"/>
              <a:t>May need to sell crop as conventional</a:t>
            </a:r>
          </a:p>
          <a:p>
            <a:endParaRPr lang="en-US" dirty="0"/>
          </a:p>
        </p:txBody>
      </p:sp>
      <p:pic>
        <p:nvPicPr>
          <p:cNvPr id="5" name="Picture 4" descr="nebraska-77800.jpg"/>
          <p:cNvPicPr>
            <a:picLocks noChangeAspect="1"/>
          </p:cNvPicPr>
          <p:nvPr/>
        </p:nvPicPr>
        <p:blipFill rotWithShape="1">
          <a:blip r:embed="rId5"/>
          <a:srcRect l="265" r="-265"/>
          <a:stretch/>
        </p:blipFill>
        <p:spPr>
          <a:xfrm>
            <a:off x="1371600" y="3276600"/>
            <a:ext cx="6174105" cy="3243072"/>
          </a:xfrm>
          <a:prstGeom prst="rect">
            <a:avLst/>
          </a:prstGeom>
        </p:spPr>
      </p:pic>
    </p:spTree>
    <p:extLst>
      <p:ext uri="{BB962C8B-B14F-4D97-AF65-F5344CB8AC3E}">
        <p14:creationId xmlns:p14="http://schemas.microsoft.com/office/powerpoint/2010/main" val="998641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What to Do </a:t>
            </a:r>
            <a:r>
              <a:rPr lang="en-US" dirty="0" smtClean="0"/>
              <a:t>if </a:t>
            </a:r>
            <a:r>
              <a:rPr lang="en-US" dirty="0"/>
              <a:t>GMOs Are Found</a:t>
            </a:r>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pPr marL="285750" lvl="1">
              <a:buFont typeface="Arial" panose="020B0604020202020204" pitchFamily="34" charset="0"/>
              <a:buChar char="•"/>
            </a:pPr>
            <a:r>
              <a:rPr lang="en-US" sz="3200" dirty="0" smtClean="0"/>
              <a:t>If you suspect pollen drift was a source of contamination </a:t>
            </a:r>
          </a:p>
          <a:p>
            <a:pPr marL="0" indent="0">
              <a:buNone/>
            </a:pPr>
            <a:r>
              <a:rPr lang="en-US" dirty="0"/>
              <a:t>	</a:t>
            </a:r>
            <a:r>
              <a:rPr lang="en-US" dirty="0" smtClean="0"/>
              <a:t>AND</a:t>
            </a:r>
            <a:endParaRPr lang="en-US" dirty="0"/>
          </a:p>
          <a:p>
            <a:r>
              <a:rPr lang="en-US" dirty="0" smtClean="0"/>
              <a:t>GMO </a:t>
            </a:r>
            <a:r>
              <a:rPr lang="en-US" dirty="0"/>
              <a:t>crop is registered as a pesticide (e.g. </a:t>
            </a:r>
            <a:r>
              <a:rPr lang="en-US" dirty="0" err="1"/>
              <a:t>Bt</a:t>
            </a:r>
            <a:r>
              <a:rPr lang="en-US" dirty="0"/>
              <a:t> </a:t>
            </a:r>
            <a:r>
              <a:rPr lang="en-US" dirty="0" smtClean="0"/>
              <a:t>corn)</a:t>
            </a:r>
          </a:p>
          <a:p>
            <a:r>
              <a:rPr lang="en-US" dirty="0"/>
              <a:t>C</a:t>
            </a:r>
            <a:r>
              <a:rPr lang="en-US" dirty="0" smtClean="0"/>
              <a:t>onsider </a:t>
            </a:r>
            <a:r>
              <a:rPr lang="en-US" dirty="0"/>
              <a:t>contacting state ag department regarding pesticide </a:t>
            </a:r>
            <a:r>
              <a:rPr lang="en-US" dirty="0" smtClean="0"/>
              <a:t>trespass</a:t>
            </a:r>
          </a:p>
          <a:p>
            <a:endParaRPr lang="en-US" dirty="0"/>
          </a:p>
        </p:txBody>
      </p:sp>
    </p:spTree>
    <p:extLst>
      <p:ext uri="{BB962C8B-B14F-4D97-AF65-F5344CB8AC3E}">
        <p14:creationId xmlns:p14="http://schemas.microsoft.com/office/powerpoint/2010/main" val="28538494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solidFill>
                  <a:schemeClr val="tx1">
                    <a:lumMod val="50000"/>
                    <a:lumOff val="50000"/>
                  </a:schemeClr>
                </a:solidFill>
              </a:rPr>
              <a:t>GMOs and organic agriculture</a:t>
            </a:r>
          </a:p>
          <a:p>
            <a:pPr marL="514350" indent="-514350">
              <a:buAutoNum type="romanUcPeriod"/>
            </a:pPr>
            <a:r>
              <a:rPr lang="en-US" dirty="0">
                <a:solidFill>
                  <a:schemeClr val="tx1">
                    <a:lumMod val="50000"/>
                    <a:lumOff val="50000"/>
                  </a:schemeClr>
                </a:solidFill>
              </a:rPr>
              <a:t>How contamination occurs</a:t>
            </a:r>
          </a:p>
          <a:p>
            <a:pPr marL="514350" indent="-514350">
              <a:buFont typeface="Arial" panose="020B0604020202020204" pitchFamily="34" charset="0"/>
              <a:buAutoNum type="romanUcPeriod"/>
            </a:pPr>
            <a:r>
              <a:rPr lang="en-US" dirty="0">
                <a:solidFill>
                  <a:schemeClr val="tx1">
                    <a:lumMod val="50000"/>
                    <a:lumOff val="50000"/>
                  </a:schemeClr>
                </a:solidFill>
              </a:rPr>
              <a:t>Consequences</a:t>
            </a:r>
          </a:p>
          <a:p>
            <a:pPr marL="514350" indent="-514350">
              <a:buAutoNum type="romanUcPeriod"/>
            </a:pPr>
            <a:r>
              <a:rPr lang="en-US" dirty="0">
                <a:solidFill>
                  <a:schemeClr val="tx1">
                    <a:lumMod val="50000"/>
                    <a:lumOff val="50000"/>
                  </a:schemeClr>
                </a:solidFill>
              </a:rPr>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507046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smtClean="0"/>
              <a:t>General Resources</a:t>
            </a:r>
            <a:endParaRPr lang="en-US" dirty="0"/>
          </a:p>
        </p:txBody>
      </p:sp>
      <p:sp>
        <p:nvSpPr>
          <p:cNvPr id="3" name="Content Placeholder 2"/>
          <p:cNvSpPr>
            <a:spLocks noGrp="1"/>
          </p:cNvSpPr>
          <p:nvPr>
            <p:ph idx="1"/>
            <p:custDataLst>
              <p:tags r:id="rId2"/>
            </p:custDataLst>
          </p:nvPr>
        </p:nvSpPr>
        <p:spPr>
          <a:xfrm>
            <a:off x="228600" y="1143000"/>
            <a:ext cx="8686800" cy="5410200"/>
          </a:xfrm>
        </p:spPr>
        <p:txBody>
          <a:bodyPr>
            <a:noAutofit/>
          </a:bodyPr>
          <a:lstStyle/>
          <a:p>
            <a:r>
              <a:rPr lang="en-US" sz="2700" dirty="0" smtClean="0">
                <a:hlinkClick r:id="rId5"/>
              </a:rPr>
              <a:t>GMO </a:t>
            </a:r>
            <a:r>
              <a:rPr lang="en-US" sz="2700" dirty="0">
                <a:hlinkClick r:id="rId5"/>
              </a:rPr>
              <a:t>Contamination Prevention: What does it Take</a:t>
            </a:r>
            <a:r>
              <a:rPr lang="en-US" sz="2700" dirty="0" smtClean="0">
                <a:hlinkClick r:id="rId5"/>
              </a:rPr>
              <a:t>?</a:t>
            </a:r>
            <a:r>
              <a:rPr lang="en-US" sz="2700" dirty="0"/>
              <a:t> </a:t>
            </a:r>
            <a:r>
              <a:rPr lang="en-US" sz="2700" dirty="0" smtClean="0"/>
              <a:t>– University </a:t>
            </a:r>
            <a:r>
              <a:rPr lang="en-US" sz="2700" dirty="0"/>
              <a:t>of </a:t>
            </a:r>
            <a:r>
              <a:rPr lang="en-US" sz="2700" dirty="0" smtClean="0"/>
              <a:t>Minnesota</a:t>
            </a:r>
            <a:endParaRPr lang="en-US" sz="2700" dirty="0"/>
          </a:p>
          <a:p>
            <a:r>
              <a:rPr lang="en-US" sz="2700" dirty="0">
                <a:hlinkClick r:id="rId6"/>
              </a:rPr>
              <a:t>GMO </a:t>
            </a:r>
            <a:r>
              <a:rPr lang="en-US" sz="2700" dirty="0" smtClean="0">
                <a:hlinkClick r:id="rId6"/>
              </a:rPr>
              <a:t>Contamination webinar </a:t>
            </a:r>
            <a:r>
              <a:rPr lang="en-US" sz="2700" dirty="0" smtClean="0"/>
              <a:t>– eXtension </a:t>
            </a:r>
          </a:p>
          <a:p>
            <a:r>
              <a:rPr lang="en-US" sz="2700" dirty="0">
                <a:hlinkClick r:id="rId7"/>
              </a:rPr>
              <a:t>Farmers’ Guide to </a:t>
            </a:r>
            <a:r>
              <a:rPr lang="en-US" sz="2700" dirty="0" smtClean="0">
                <a:hlinkClick r:id="rId7"/>
              </a:rPr>
              <a:t>GMOs </a:t>
            </a:r>
            <a:r>
              <a:rPr lang="en-US" sz="2700" dirty="0"/>
              <a:t>– Farmers’ Legal Action Group (FLAG</a:t>
            </a:r>
            <a:r>
              <a:rPr lang="en-US" sz="2700" dirty="0" smtClean="0"/>
              <a:t>) </a:t>
            </a:r>
          </a:p>
          <a:p>
            <a:r>
              <a:rPr lang="en-US" sz="2700" dirty="0" smtClean="0">
                <a:hlinkClick r:id="rId8"/>
              </a:rPr>
              <a:t>Coexistence Resources </a:t>
            </a:r>
            <a:r>
              <a:rPr lang="en-US" sz="2700" dirty="0" smtClean="0"/>
              <a:t>– USDA </a:t>
            </a:r>
          </a:p>
          <a:p>
            <a:r>
              <a:rPr lang="en-US" sz="2700" dirty="0" smtClean="0">
                <a:hlinkClick r:id="rId9"/>
              </a:rPr>
              <a:t>Minimum Separation Distance Guidelines </a:t>
            </a:r>
            <a:r>
              <a:rPr lang="en-US" sz="2700" dirty="0" smtClean="0"/>
              <a:t>– APHIS</a:t>
            </a:r>
          </a:p>
          <a:p>
            <a:r>
              <a:rPr lang="en-US" sz="2700" dirty="0">
                <a:hlinkClick r:id="rId10"/>
              </a:rPr>
              <a:t>List of GMO Testing Labs </a:t>
            </a:r>
            <a:r>
              <a:rPr lang="en-US" sz="2700" dirty="0"/>
              <a:t>– </a:t>
            </a:r>
            <a:r>
              <a:rPr lang="en-US" sz="2700" dirty="0" err="1"/>
              <a:t>NonGMO</a:t>
            </a:r>
            <a:r>
              <a:rPr lang="en-US" sz="2700" dirty="0"/>
              <a:t> </a:t>
            </a:r>
            <a:r>
              <a:rPr lang="en-US" sz="2700" dirty="0" smtClean="0"/>
              <a:t>project</a:t>
            </a:r>
            <a:endParaRPr lang="en-US" sz="2700" dirty="0"/>
          </a:p>
          <a:p>
            <a:r>
              <a:rPr lang="en-US" sz="2700" dirty="0" smtClean="0">
                <a:hlinkClick r:id="rId11"/>
              </a:rPr>
              <a:t>Sample Equipment Cleaning Log </a:t>
            </a:r>
            <a:r>
              <a:rPr lang="en-US" sz="2700" dirty="0" smtClean="0"/>
              <a:t>– CCOF </a:t>
            </a:r>
          </a:p>
          <a:p>
            <a:r>
              <a:rPr lang="en-US" sz="2700" dirty="0" smtClean="0">
                <a:hlinkClick r:id="rId12"/>
              </a:rPr>
              <a:t>Search for Permitted </a:t>
            </a:r>
            <a:r>
              <a:rPr lang="en-US" sz="2700" dirty="0">
                <a:hlinkClick r:id="rId12"/>
              </a:rPr>
              <a:t>Materials </a:t>
            </a:r>
            <a:r>
              <a:rPr lang="en-US" sz="2700" dirty="0"/>
              <a:t>– Organic Materials Review </a:t>
            </a:r>
            <a:r>
              <a:rPr lang="en-US" sz="2700" dirty="0" smtClean="0"/>
              <a:t>Institute</a:t>
            </a:r>
          </a:p>
        </p:txBody>
      </p:sp>
    </p:spTree>
    <p:extLst>
      <p:ext uri="{BB962C8B-B14F-4D97-AF65-F5344CB8AC3E}">
        <p14:creationId xmlns:p14="http://schemas.microsoft.com/office/powerpoint/2010/main" val="1066944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Keep Updated on Current GMOs</a:t>
            </a:r>
            <a:endParaRPr lang="en-US" dirty="0"/>
          </a:p>
        </p:txBody>
      </p:sp>
      <p:sp>
        <p:nvSpPr>
          <p:cNvPr id="3" name="Content Placeholder 2"/>
          <p:cNvSpPr>
            <a:spLocks noGrp="1"/>
          </p:cNvSpPr>
          <p:nvPr>
            <p:ph idx="1"/>
            <p:custDataLst>
              <p:tags r:id="rId2"/>
            </p:custDataLst>
          </p:nvPr>
        </p:nvSpPr>
        <p:spPr>
          <a:xfrm>
            <a:off x="800100" y="1600200"/>
            <a:ext cx="7543800" cy="4525963"/>
          </a:xfrm>
        </p:spPr>
        <p:txBody>
          <a:bodyPr>
            <a:noAutofit/>
          </a:bodyPr>
          <a:lstStyle/>
          <a:p>
            <a:pPr marL="0" lvl="1" indent="0">
              <a:buNone/>
            </a:pPr>
            <a:r>
              <a:rPr lang="en-US" sz="3600" dirty="0"/>
              <a:t>Lists of current GMOs on the market: </a:t>
            </a:r>
            <a:endParaRPr lang="en-US" sz="3200" dirty="0" smtClean="0"/>
          </a:p>
          <a:p>
            <a:pPr marL="457200" lvl="1" indent="-457200">
              <a:buFont typeface="Arial" panose="020B0604020202020204" pitchFamily="34" charset="0"/>
              <a:buChar char="•"/>
            </a:pPr>
            <a:r>
              <a:rPr lang="en-US" sz="3200" dirty="0" smtClean="0">
                <a:hlinkClick r:id="rId5"/>
              </a:rPr>
              <a:t>Non-GMO Sourcebook</a:t>
            </a:r>
            <a:endParaRPr lang="en-US" sz="3200" dirty="0"/>
          </a:p>
          <a:p>
            <a:pPr marL="457200" lvl="1" indent="-457200">
              <a:buFont typeface="Arial" panose="020B0604020202020204" pitchFamily="34" charset="0"/>
              <a:buChar char="•"/>
            </a:pPr>
            <a:r>
              <a:rPr lang="en-US" sz="3200" dirty="0" smtClean="0">
                <a:hlinkClick r:id="rId6"/>
              </a:rPr>
              <a:t>GMO Answers</a:t>
            </a:r>
            <a:endParaRPr lang="en-US" sz="3200" dirty="0"/>
          </a:p>
          <a:p>
            <a:pPr marL="0" lvl="1" indent="0">
              <a:buNone/>
            </a:pPr>
            <a:endParaRPr lang="en-US" sz="2400" dirty="0"/>
          </a:p>
          <a:p>
            <a:pPr marL="0" lvl="1" indent="0">
              <a:buNone/>
            </a:pPr>
            <a:r>
              <a:rPr lang="en-US" sz="3600" dirty="0"/>
              <a:t>Status of permit requests for new GMO releases</a:t>
            </a:r>
            <a:r>
              <a:rPr lang="en-US" sz="3600" dirty="0" smtClean="0"/>
              <a:t>:</a:t>
            </a:r>
          </a:p>
          <a:p>
            <a:pPr marL="571500" lvl="1" indent="-571500">
              <a:buFont typeface="Arial" panose="020B0604020202020204" pitchFamily="34" charset="0"/>
              <a:buChar char="•"/>
            </a:pPr>
            <a:r>
              <a:rPr lang="en-US" sz="3200" dirty="0" smtClean="0">
                <a:hlinkClick r:id="rId7"/>
              </a:rPr>
              <a:t>Aphis</a:t>
            </a:r>
            <a:endParaRPr lang="en-US" sz="3200" dirty="0"/>
          </a:p>
        </p:txBody>
      </p:sp>
    </p:spTree>
    <p:extLst>
      <p:ext uri="{BB962C8B-B14F-4D97-AF65-F5344CB8AC3E}">
        <p14:creationId xmlns:p14="http://schemas.microsoft.com/office/powerpoint/2010/main" val="12821778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solidFill>
                  <a:schemeClr val="tx1">
                    <a:lumMod val="50000"/>
                    <a:lumOff val="50000"/>
                  </a:schemeClr>
                </a:solidFill>
              </a:rPr>
              <a:t>GMOs and organic agriculture</a:t>
            </a:r>
          </a:p>
          <a:p>
            <a:pPr marL="514350" indent="-514350">
              <a:buAutoNum type="romanUcPeriod"/>
            </a:pPr>
            <a:r>
              <a:rPr lang="en-US" dirty="0">
                <a:solidFill>
                  <a:schemeClr val="tx1">
                    <a:lumMod val="50000"/>
                    <a:lumOff val="50000"/>
                  </a:schemeClr>
                </a:solidFill>
              </a:rPr>
              <a:t>How contamination occurs</a:t>
            </a:r>
          </a:p>
          <a:p>
            <a:pPr marL="514350" indent="-514350">
              <a:buFont typeface="Arial" panose="020B0604020202020204" pitchFamily="34" charset="0"/>
              <a:buAutoNum type="romanUcPeriod"/>
            </a:pPr>
            <a:r>
              <a:rPr lang="en-US" dirty="0">
                <a:solidFill>
                  <a:schemeClr val="tx1">
                    <a:lumMod val="50000"/>
                    <a:lumOff val="50000"/>
                  </a:schemeClr>
                </a:solidFill>
              </a:rPr>
              <a:t>Consequences</a:t>
            </a:r>
          </a:p>
          <a:p>
            <a:pPr marL="514350" indent="-514350">
              <a:buAutoNum type="romanUcPeriod"/>
            </a:pPr>
            <a:r>
              <a:rPr lang="en-US" dirty="0">
                <a:solidFill>
                  <a:schemeClr val="tx1">
                    <a:lumMod val="50000"/>
                    <a:lumOff val="50000"/>
                  </a:schemeClr>
                </a:solidFill>
              </a:rPr>
              <a:t>Protecting yourself</a:t>
            </a:r>
          </a:p>
          <a:p>
            <a:pPr marL="514350" indent="-514350">
              <a:buAutoNum type="romanUcPeriod"/>
            </a:pPr>
            <a:r>
              <a:rPr lang="en-US" dirty="0">
                <a:solidFill>
                  <a:schemeClr val="bg1">
                    <a:lumMod val="50000"/>
                  </a:schemeClr>
                </a:solidFill>
              </a:rPr>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38942088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12" name="Title 1"/>
          <p:cNvSpPr>
            <a:spLocks noGrp="1"/>
          </p:cNvSpPr>
          <p:nvPr>
            <p:ph type="title"/>
            <p:custDataLst>
              <p:tags r:id="rId1"/>
            </p:custDataLst>
          </p:nvPr>
        </p:nvSpPr>
        <p:spPr>
          <a:xfrm>
            <a:off x="217004" y="192682"/>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13" name="Content Placeholder 2"/>
          <p:cNvSpPr>
            <a:spLocks noGrp="1"/>
          </p:cNvSpPr>
          <p:nvPr>
            <p:ph idx="1"/>
            <p:custDataLst>
              <p:tags r:id="rId2"/>
            </p:custDataLst>
          </p:nvPr>
        </p:nvSpPr>
        <p:spPr>
          <a:xfrm>
            <a:off x="457199" y="2670248"/>
            <a:ext cx="8229600" cy="3129702"/>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4"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714716"/>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5680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48"/>
            <a:ext cx="8229600" cy="1143000"/>
          </a:xfrm>
        </p:spPr>
        <p:txBody>
          <a:bodyPr/>
          <a:lstStyle/>
          <a:p>
            <a:r>
              <a:rPr lang="en-US" dirty="0" smtClean="0"/>
              <a:t>References</a:t>
            </a:r>
            <a:endParaRPr lang="en-US" dirty="0"/>
          </a:p>
        </p:txBody>
      </p:sp>
      <p:sp>
        <p:nvSpPr>
          <p:cNvPr id="5" name="Content Placeholder 4"/>
          <p:cNvSpPr>
            <a:spLocks noGrp="1"/>
          </p:cNvSpPr>
          <p:nvPr>
            <p:ph idx="1"/>
          </p:nvPr>
        </p:nvSpPr>
        <p:spPr>
          <a:xfrm>
            <a:off x="304800" y="1066800"/>
            <a:ext cx="8610600" cy="5486400"/>
          </a:xfrm>
        </p:spPr>
        <p:txBody>
          <a:bodyPr>
            <a:noAutofit/>
          </a:bodyPr>
          <a:lstStyle/>
          <a:p>
            <a:pPr marL="236538" indent="-236538">
              <a:buNone/>
            </a:pPr>
            <a:r>
              <a:rPr lang="en-US" sz="1800" dirty="0" smtClean="0"/>
              <a:t>Conventional </a:t>
            </a:r>
            <a:r>
              <a:rPr lang="en-US" sz="1800" dirty="0"/>
              <a:t>and Non-GMO Policy. Blue River Hybrids Organic Seed, Ames, IA. </a:t>
            </a:r>
            <a:r>
              <a:rPr lang="en-US" sz="1800" u="sng" dirty="0">
                <a:hlinkClick r:id="rId3"/>
              </a:rPr>
              <a:t>http://www.blueriverorgseed.com/resources/conventional-non-gmo-policy/144</a:t>
            </a:r>
            <a:endParaRPr lang="en-US" sz="1800" dirty="0"/>
          </a:p>
          <a:p>
            <a:pPr marL="236538" indent="-236538">
              <a:buNone/>
            </a:pPr>
            <a:r>
              <a:rPr lang="en-US" sz="1800" dirty="0"/>
              <a:t>McEvoy, M. 2011. Policy Memo 11-13: Genetically Modified Organisms. USDA AMS, Washington, DC. </a:t>
            </a:r>
            <a:r>
              <a:rPr lang="en-US" sz="1800" u="sng" dirty="0">
                <a:hlinkClick r:id="rId4"/>
              </a:rPr>
              <a:t>https://www.ams.usda.gov/sites/default/files/media/OrganicGMOPolicy.pdf</a:t>
            </a:r>
            <a:endParaRPr lang="en-US" sz="1800" dirty="0"/>
          </a:p>
          <a:p>
            <a:pPr marL="236538" indent="-236538">
              <a:buNone/>
            </a:pPr>
            <a:r>
              <a:rPr lang="en-US" sz="1800" dirty="0"/>
              <a:t>McEvoy, M. 2012. National Organic Program: Genetically Modified Organism (GMO). USDA AMS, Washington, DC. </a:t>
            </a:r>
            <a:r>
              <a:rPr lang="en-US" sz="1800" u="sng" dirty="0">
                <a:hlinkClick r:id="rId5"/>
              </a:rPr>
              <a:t>https://www.ams.usda.gov/sites/default/files/media/GMO%20Policy%20Training%202012.pdf</a:t>
            </a:r>
            <a:endParaRPr lang="en-US" sz="1800" dirty="0"/>
          </a:p>
          <a:p>
            <a:pPr marL="236538" indent="-236538">
              <a:buNone/>
            </a:pPr>
            <a:r>
              <a:rPr lang="en-US" sz="1800" dirty="0"/>
              <a:t>Moncada, K., C. </a:t>
            </a:r>
            <a:r>
              <a:rPr lang="en-US" sz="1800" dirty="0" err="1"/>
              <a:t>Sheaffer</a:t>
            </a:r>
            <a:r>
              <a:rPr lang="en-US" sz="1800" dirty="0"/>
              <a:t>, J. Coulter, J. Lamb, J. Sackett, and A. Jacobson.  2014.  All About Corn: Corn Breeding 3. University of Minnesota, St. Paul, MN. </a:t>
            </a:r>
            <a:r>
              <a:rPr lang="en-US" sz="1800" u="sng" dirty="0">
                <a:hlinkClick r:id="rId6"/>
              </a:rPr>
              <a:t>http://www.allaboutcorn.umn.edu/lessons/corn-breeding</a:t>
            </a:r>
            <a:endParaRPr lang="en-US" sz="1800" dirty="0"/>
          </a:p>
          <a:p>
            <a:pPr marL="236538" indent="-236538">
              <a:buNone/>
            </a:pPr>
            <a:r>
              <a:rPr lang="en-US" sz="1800" dirty="0" smtClean="0"/>
              <a:t>Monson</a:t>
            </a:r>
            <a:r>
              <a:rPr lang="en-US" sz="1800" dirty="0"/>
              <a:t>, D. 2006. GMOs in agricultural inputs pose risks to organic, non-GMO farms. The Organic and Non-GMO Report, Fairfield, IA. </a:t>
            </a:r>
            <a:r>
              <a:rPr lang="en-US" sz="1800" u="sng" dirty="0">
                <a:hlinkClick r:id="rId7"/>
              </a:rPr>
              <a:t>http://www.non-gmoreport.com/articles/may06/gmo_risks_for_organic_farms.php</a:t>
            </a:r>
            <a:endParaRPr lang="en-US" sz="1800" dirty="0"/>
          </a:p>
          <a:p>
            <a:pPr marL="236538" indent="-236538">
              <a:buNone/>
            </a:pPr>
            <a:r>
              <a:rPr lang="en-US" sz="1800" dirty="0" err="1"/>
              <a:t>Neilsen</a:t>
            </a:r>
            <a:r>
              <a:rPr lang="en-US" sz="1800" dirty="0"/>
              <a:t>, B. 2016. Silk Development and Emergence in Corn. Purdue University Corny News Network, West Lafayette, IN. </a:t>
            </a:r>
            <a:r>
              <a:rPr lang="en-US" sz="1800" u="sng" dirty="0">
                <a:hlinkClick r:id="rId8"/>
              </a:rPr>
              <a:t>https://</a:t>
            </a:r>
            <a:r>
              <a:rPr lang="en-US" sz="1800" u="sng" dirty="0" smtClean="0">
                <a:hlinkClick r:id="rId8"/>
              </a:rPr>
              <a:t>www.agry.purdue.edu/ext/corn/news/timeless/Silks.html</a:t>
            </a:r>
            <a:endParaRPr lang="en-US" sz="1800" dirty="0"/>
          </a:p>
        </p:txBody>
      </p:sp>
    </p:spTree>
    <p:extLst>
      <p:ext uri="{BB962C8B-B14F-4D97-AF65-F5344CB8AC3E}">
        <p14:creationId xmlns:p14="http://schemas.microsoft.com/office/powerpoint/2010/main" val="1397675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Which Crops Have NOT Been Genetically Modified?</a:t>
            </a:r>
          </a:p>
        </p:txBody>
      </p:sp>
      <p:sp>
        <p:nvSpPr>
          <p:cNvPr id="4" name="TextBox 3"/>
          <p:cNvSpPr txBox="1"/>
          <p:nvPr>
            <p:custDataLst>
              <p:tags r:id="rId2"/>
            </p:custDataLst>
          </p:nvPr>
        </p:nvSpPr>
        <p:spPr>
          <a:xfrm>
            <a:off x="457200" y="2151727"/>
            <a:ext cx="41148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Wheat, oats, and other small grains</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Dry edible beans</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Peas</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Sunflowers</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Cover crops</a:t>
            </a:r>
          </a:p>
          <a:p>
            <a:pPr marL="285750" indent="-28575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Most fruits and vegetables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001" t="5556" r="4999" b="20000"/>
          <a:stretch/>
        </p:blipFill>
        <p:spPr>
          <a:xfrm>
            <a:off x="4953000" y="1752600"/>
            <a:ext cx="3497580" cy="4594833"/>
          </a:xfrm>
          <a:prstGeom prst="rect">
            <a:avLst/>
          </a:prstGeom>
        </p:spPr>
      </p:pic>
    </p:spTree>
    <p:extLst>
      <p:ext uri="{BB962C8B-B14F-4D97-AF65-F5344CB8AC3E}">
        <p14:creationId xmlns:p14="http://schemas.microsoft.com/office/powerpoint/2010/main" val="4618289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48"/>
            <a:ext cx="8229600" cy="1143000"/>
          </a:xfrm>
        </p:spPr>
        <p:txBody>
          <a:bodyPr/>
          <a:lstStyle/>
          <a:p>
            <a:r>
              <a:rPr lang="en-US" dirty="0" smtClean="0"/>
              <a:t>References (cont.)</a:t>
            </a:r>
            <a:endParaRPr lang="en-US" dirty="0"/>
          </a:p>
        </p:txBody>
      </p:sp>
      <p:sp>
        <p:nvSpPr>
          <p:cNvPr id="5" name="Content Placeholder 4"/>
          <p:cNvSpPr>
            <a:spLocks noGrp="1"/>
          </p:cNvSpPr>
          <p:nvPr>
            <p:ph idx="1"/>
          </p:nvPr>
        </p:nvSpPr>
        <p:spPr>
          <a:xfrm>
            <a:off x="457200" y="1295400"/>
            <a:ext cx="8382000" cy="5257800"/>
          </a:xfrm>
        </p:spPr>
        <p:txBody>
          <a:bodyPr>
            <a:normAutofit fontScale="55000" lnSpcReduction="20000"/>
          </a:bodyPr>
          <a:lstStyle/>
          <a:p>
            <a:pPr marL="236538" indent="-236538">
              <a:buNone/>
            </a:pPr>
            <a:r>
              <a:rPr lang="en-US" dirty="0" err="1" smtClean="0"/>
              <a:t>Neilsen</a:t>
            </a:r>
            <a:r>
              <a:rPr lang="en-US" dirty="0"/>
              <a:t>, B. 2016. Tassel Emergence and Pollen Shed. Purdue University Corny News Network, West Lafayette, IN. </a:t>
            </a:r>
            <a:r>
              <a:rPr lang="en-US" u="sng" dirty="0">
                <a:hlinkClick r:id="rId3"/>
              </a:rPr>
              <a:t>https://www.agry.purdue.edu/ext/corn/news/timeless/tassels.html</a:t>
            </a:r>
            <a:endParaRPr lang="en-US" dirty="0"/>
          </a:p>
          <a:p>
            <a:pPr marL="236538" indent="-236538">
              <a:buNone/>
            </a:pPr>
            <a:r>
              <a:rPr lang="en-US" dirty="0"/>
              <a:t>Organic Seed Growers and Trade Association. 2016. GMO Corn Contamination 101. OSGATA, Washington, ME. </a:t>
            </a:r>
            <a:r>
              <a:rPr lang="en-US" u="sng" dirty="0">
                <a:hlinkClick r:id="rId4"/>
              </a:rPr>
              <a:t>http://www.osgata.org/2016/gmo-corn-contamination-101/</a:t>
            </a:r>
            <a:endParaRPr lang="en-US" dirty="0"/>
          </a:p>
          <a:p>
            <a:pPr marL="236538" indent="-236538">
              <a:buNone/>
            </a:pPr>
            <a:r>
              <a:rPr lang="en-US" dirty="0"/>
              <a:t>Riddle, J. 2004. The Inspector’s Notebook #2: Protecting the Integrity of Organic Grains During Harvest. Rodale Institute, Kutztown, PA. </a:t>
            </a:r>
            <a:r>
              <a:rPr lang="en-US" u="sng" dirty="0">
                <a:hlinkClick r:id="rId5"/>
              </a:rPr>
              <a:t>http://newfarm.rodaleinstitute.org/columns/inspector/2004/0804/081704.shtml</a:t>
            </a:r>
            <a:endParaRPr lang="en-US" dirty="0"/>
          </a:p>
          <a:p>
            <a:pPr marL="236538" indent="-236538">
              <a:buNone/>
            </a:pPr>
            <a:r>
              <a:rPr lang="en-US" dirty="0"/>
              <a:t>Riddle, J. 2012. GMO Contamination Prevention: What Does It Take? UMN Southwest Research and Outreach Center, </a:t>
            </a:r>
            <a:r>
              <a:rPr lang="en-US" dirty="0" err="1"/>
              <a:t>Lamberton</a:t>
            </a:r>
            <a:r>
              <a:rPr lang="en-US" dirty="0"/>
              <a:t>, MN. </a:t>
            </a:r>
            <a:r>
              <a:rPr lang="en-US" u="sng" dirty="0">
                <a:hlinkClick r:id="rId6"/>
              </a:rPr>
              <a:t>http://www.demeter-usa.org/downloads/GMO-Contamination-Prevention.pdf</a:t>
            </a:r>
            <a:endParaRPr lang="en-US" dirty="0"/>
          </a:p>
          <a:p>
            <a:pPr marL="236538" indent="-236538">
              <a:buNone/>
            </a:pPr>
            <a:r>
              <a:rPr lang="en-US" dirty="0"/>
              <a:t>Riddle, J. 2015. GMO Contamination: What’s an Organic Farmer To Do?. eXtension.  </a:t>
            </a:r>
            <a:r>
              <a:rPr lang="en-US" u="sng" dirty="0">
                <a:hlinkClick r:id="rId7"/>
              </a:rPr>
              <a:t>http://articles.extension.org/pages/33163/gmo-contamination:-whats-an-organic-farmer-to-do-webinar</a:t>
            </a:r>
            <a:endParaRPr lang="en-US" dirty="0"/>
          </a:p>
          <a:p>
            <a:pPr marL="236538" indent="-236538">
              <a:buNone/>
            </a:pPr>
            <a:r>
              <a:rPr lang="en-US" dirty="0"/>
              <a:t>USDA. 2016. 2012 Census of Agriculture: Organic Survey (2014). USDA NASS, Washington, DC. </a:t>
            </a:r>
            <a:r>
              <a:rPr lang="en-US" u="sng" dirty="0">
                <a:hlinkClick r:id="rId8"/>
              </a:rPr>
              <a:t>http://www.agcensus.usda.gov/Publications/2012/Online_Resources/Organics/ORGANICS.pdf</a:t>
            </a:r>
            <a:endParaRPr lang="en-US" dirty="0"/>
          </a:p>
          <a:p>
            <a:pPr marL="236538" indent="-236538">
              <a:buNone/>
            </a:pPr>
            <a:r>
              <a:rPr lang="en-US" dirty="0"/>
              <a:t> </a:t>
            </a:r>
          </a:p>
          <a:p>
            <a:pPr marL="0" indent="0">
              <a:buNone/>
            </a:pPr>
            <a:endParaRPr lang="en-US" dirty="0"/>
          </a:p>
        </p:txBody>
      </p:sp>
    </p:spTree>
    <p:extLst>
      <p:ext uri="{BB962C8B-B14F-4D97-AF65-F5344CB8AC3E}">
        <p14:creationId xmlns:p14="http://schemas.microsoft.com/office/powerpoint/2010/main" val="2781891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Preventing GMO Contamination</a:t>
            </a:r>
          </a:p>
        </p:txBody>
      </p:sp>
      <p:sp>
        <p:nvSpPr>
          <p:cNvPr id="3" name="Content Placeholder 2"/>
          <p:cNvSpPr>
            <a:spLocks noGrp="1"/>
          </p:cNvSpPr>
          <p:nvPr>
            <p:ph idx="1"/>
            <p:custDataLst>
              <p:tags r:id="rId2"/>
            </p:custDataLst>
          </p:nvPr>
        </p:nvSpPr>
        <p:spPr>
          <a:xfrm>
            <a:off x="457200" y="1600200"/>
            <a:ext cx="4724400" cy="4525963"/>
          </a:xfrm>
        </p:spPr>
        <p:txBody>
          <a:bodyPr>
            <a:normAutofit/>
          </a:bodyPr>
          <a:lstStyle/>
          <a:p>
            <a:pPr marL="571500" indent="-571500">
              <a:buFont typeface="+mj-lt"/>
              <a:buAutoNum type="romanUcPeriod"/>
            </a:pPr>
            <a:r>
              <a:rPr lang="en-US" dirty="0">
                <a:solidFill>
                  <a:schemeClr val="tx1">
                    <a:lumMod val="50000"/>
                    <a:lumOff val="50000"/>
                  </a:schemeClr>
                </a:solidFill>
              </a:rPr>
              <a:t>What is a GMO?</a:t>
            </a:r>
          </a:p>
          <a:p>
            <a:pPr marL="514350" indent="-514350">
              <a:buAutoNum type="romanUcPeriod"/>
            </a:pPr>
            <a:r>
              <a:rPr lang="en-US" dirty="0"/>
              <a:t>GMOs and organic agriculture</a:t>
            </a:r>
          </a:p>
          <a:p>
            <a:pPr marL="514350" indent="-514350">
              <a:buAutoNum type="romanUcPeriod"/>
            </a:pPr>
            <a:r>
              <a:rPr lang="en-US" dirty="0"/>
              <a:t>How contamination occurs</a:t>
            </a:r>
          </a:p>
          <a:p>
            <a:pPr marL="514350" indent="-514350">
              <a:buFont typeface="Arial" panose="020B0604020202020204" pitchFamily="34" charset="0"/>
              <a:buAutoNum type="romanUcPeriod"/>
            </a:pPr>
            <a:r>
              <a:rPr lang="en-US" dirty="0"/>
              <a:t>Consequences</a:t>
            </a:r>
          </a:p>
          <a:p>
            <a:pPr marL="514350" indent="-514350">
              <a:buAutoNum type="romanUcPeriod"/>
            </a:pPr>
            <a:r>
              <a:rPr lang="en-US" dirty="0"/>
              <a:t>Protecting yourself</a:t>
            </a:r>
          </a:p>
          <a:p>
            <a:pPr marL="514350" indent="-514350">
              <a:buAutoNum type="romanUcPeriod"/>
            </a:pPr>
            <a:r>
              <a:rPr lang="en-US" dirty="0"/>
              <a:t>Resources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931" r="29310"/>
          <a:stretch/>
        </p:blipFill>
        <p:spPr>
          <a:xfrm>
            <a:off x="4800549" y="1575399"/>
            <a:ext cx="4343451" cy="4572000"/>
          </a:xfrm>
          <a:prstGeom prst="rect">
            <a:avLst/>
          </a:prstGeom>
        </p:spPr>
      </p:pic>
    </p:spTree>
    <p:extLst>
      <p:ext uri="{BB962C8B-B14F-4D97-AF65-F5344CB8AC3E}">
        <p14:creationId xmlns:p14="http://schemas.microsoft.com/office/powerpoint/2010/main" val="1272548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lstStyle/>
          <a:p>
            <a:r>
              <a:rPr lang="en-US" dirty="0"/>
              <a:t>Organic Definition of GMO</a:t>
            </a:r>
          </a:p>
        </p:txBody>
      </p:sp>
      <p:sp>
        <p:nvSpPr>
          <p:cNvPr id="3" name="Content Placeholder 2"/>
          <p:cNvSpPr>
            <a:spLocks noGrp="1"/>
          </p:cNvSpPr>
          <p:nvPr>
            <p:ph idx="1"/>
            <p:custDataLst>
              <p:tags r:id="rId2"/>
            </p:custDataLst>
          </p:nvPr>
        </p:nvSpPr>
        <p:spPr>
          <a:xfrm>
            <a:off x="3670402" y="1388612"/>
            <a:ext cx="5321198" cy="5316987"/>
          </a:xfrm>
        </p:spPr>
        <p:txBody>
          <a:bodyPr>
            <a:normAutofit/>
          </a:bodyPr>
          <a:lstStyle/>
          <a:p>
            <a:r>
              <a:rPr lang="en-US" dirty="0"/>
              <a:t>Breeding using “Excluded Methods”</a:t>
            </a:r>
          </a:p>
          <a:p>
            <a:pPr lvl="1"/>
            <a:r>
              <a:rPr lang="en-US" dirty="0"/>
              <a:t>Cell fusion, microencapsulation and </a:t>
            </a:r>
            <a:r>
              <a:rPr lang="en-US" dirty="0" err="1"/>
              <a:t>macroencapsulation</a:t>
            </a:r>
            <a:endParaRPr lang="en-US" dirty="0"/>
          </a:p>
          <a:p>
            <a:pPr lvl="1"/>
            <a:r>
              <a:rPr lang="en-US" dirty="0"/>
              <a:t>Recombinant  DNA technology = gene deletion, gene doubling, changing the positions of genes, and introducing a foreign gene (transgene</a:t>
            </a:r>
            <a:r>
              <a:rPr lang="en-US" dirty="0" smtClean="0"/>
              <a:t>)</a:t>
            </a:r>
            <a:endParaRPr lang="en-US" dirty="0"/>
          </a:p>
        </p:txBody>
      </p:sp>
      <p:pic>
        <p:nvPicPr>
          <p:cNvPr id="4" name="Picture 3" descr="http://www.ars.usda.gov/is/graphics/photos/300dpi/kesa/k1080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998" y="1362455"/>
            <a:ext cx="3213202"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827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Preventing GMO Contamination&amp;quot;&quot;/&gt;&lt;property id=&quot;20307&quot; value=&quot;256&quot;/&gt;&lt;property id=&quot;20309&quot; value=&quot;-1&quot;/&gt;&lt;/object&gt;&lt;object type=&quot;3&quot; unique_id=&quot;597995&quot;&gt;&lt;property id=&quot;20148&quot; value=&quot;5&quot;/&gt;&lt;property id=&quot;20300&quot; value=&quot;Slide 14 - &amp;quot;GMO Contamination&amp;quot;&quot;/&gt;&lt;property id=&quot;20307&quot; value=&quot;260&quot;/&gt;&lt;property id=&quot;20309&quot; value=&quot;-1&quot;/&gt;&lt;/object&gt;&lt;object type=&quot;3&quot; unique_id=&quot;606126&quot;&gt;&lt;property id=&quot;20148&quot; value=&quot;5&quot;/&gt;&lt;property id=&quot;20300&quot; value=&quot;Slide 2 - &amp;quot;Preventing GMO Contamination&amp;quot;&quot;/&gt;&lt;property id=&quot;20307&quot; value=&quot;301&quot;/&gt;&lt;property id=&quot;20309&quot; value=&quot;-1&quot;/&gt;&lt;/object&gt;&lt;object type=&quot;3&quot; unique_id=&quot;606128&quot;&gt;&lt;property id=&quot;20148&quot; value=&quot;5&quot;/&gt;&lt;property id=&quot;20300&quot; value=&quot;Slide 3 - &amp;quot;What Is a GMO?&amp;quot;&quot;/&gt;&lt;property id=&quot;20307&quot; value=&quot;281&quot;/&gt;&lt;property id=&quot;20309&quot; value=&quot;-1&quot;/&gt;&lt;/object&gt;&lt;object type=&quot;3&quot; unique_id=&quot;606129&quot;&gt;&lt;property id=&quot;20148&quot; value=&quot;5&quot;/&gt;&lt;property id=&quot;20300&quot; value=&quot;Slide 5 - &amp;quot;Patented gene or trait&amp;quot;&quot;/&gt;&lt;property id=&quot;20307&quot; value=&quot;302&quot;/&gt;&lt;property id=&quot;20309&quot; value=&quot;-1&quot;/&gt;&lt;/object&gt;&lt;object type=&quot;3&quot; unique_id=&quot;606132&quot;&gt;&lt;property id=&quot;20148&quot; value=&quot;5&quot;/&gt;&lt;property id=&quot;20300&quot; value=&quot;Slide 6 - &amp;quot;Which Crops Have Been Genetically Modified?&amp;quot;&quot;/&gt;&lt;property id=&quot;20307&quot; value=&quot;265&quot;/&gt;&lt;property id=&quot;20309&quot; value=&quot;-1&quot;/&gt;&lt;/object&gt;&lt;object type=&quot;3&quot; unique_id=&quot;606135&quot;&gt;&lt;property id=&quot;20148&quot; value=&quot;5&quot;/&gt;&lt;property id=&quot;20300&quot; value=&quot;Slide 15 - &amp;quot;Planting Stock&amp;quot;&quot;/&gt;&lt;property id=&quot;20307&quot; value=&quot;317&quot;/&gt;&lt;property id=&quot;20309&quot; value=&quot;-1&quot;/&gt;&lt;/object&gt;&lt;object type=&quot;3&quot; unique_id=&quot;606137&quot;&gt;&lt;property id=&quot;20148&quot; value=&quot;5&quot;/&gt;&lt;property id=&quot;20300&quot; value=&quot;Slide 19 - &amp;quot;Crops Susceptible to Pollen Drift&amp;quot;&quot;/&gt;&lt;property id=&quot;20307&quot; value=&quot;293&quot;/&gt;&lt;property id=&quot;20309&quot; value=&quot;-1&quot;/&gt;&lt;/object&gt;&lt;object type=&quot;3&quot; unique_id=&quot;606138&quot;&gt;&lt;property id=&quot;20148&quot; value=&quot;5&quot;/&gt;&lt;property id=&quot;20300&quot; value=&quot;Slide 25 - &amp;quot;Pollen&amp;quot;&quot;/&gt;&lt;property id=&quot;20307&quot; value=&quot;312&quot;/&gt;&lt;property id=&quot;20309&quot; value=&quot;-1&quot;/&gt;&lt;/object&gt;&lt;object type=&quot;3&quot; unique_id=&quot;606139&quot;&gt;&lt;property id=&quot;20148&quot; value=&quot;5&quot;/&gt;&lt;property id=&quot;20300&quot; value=&quot;Slide 26 - &amp;quot;Pollination&amp;quot;&quot;/&gt;&lt;property id=&quot;20307&quot; value=&quot;313&quot;/&gt;&lt;property id=&quot;20309&quot; value=&quot;-1&quot;/&gt;&lt;/object&gt;&lt;object type=&quot;3&quot; unique_id=&quot;606143&quot;&gt;&lt;property id=&quot;20148&quot; value=&quot;5&quot;/&gt;&lt;property id=&quot;20300&quot; value=&quot;Slide 30 - &amp;quot;Volunteer plants&amp;quot;&quot;/&gt;&lt;property id=&quot;20307&quot; value=&quot;285&quot;/&gt;&lt;property id=&quot;20309&quot; value=&quot;-1&quot;/&gt;&lt;/object&gt;&lt;object type=&quot;3&quot; unique_id=&quot;606145&quot;&gt;&lt;property id=&quot;20148&quot; value=&quot;5&quot;/&gt;&lt;property id=&quot;20300&quot; value=&quot;Slide 32 - &amp;quot;Equipment Contamination&amp;quot;&quot;/&gt;&lt;property id=&quot;20307&quot; value=&quot;286&quot;/&gt;&lt;property id=&quot;20309&quot; value=&quot;-1&quot;/&gt;&lt;/object&gt;&lt;object type=&quot;3&quot; unique_id=&quot;606149&quot;&gt;&lt;property id=&quot;20148&quot; value=&quot;5&quot;/&gt;&lt;property id=&quot;20300&quot; value=&quot;Slide 40 - &amp;quot;Protecting Your Product&amp;quot;&quot;/&gt;&lt;property id=&quot;20307&quot; value=&quot;274&quot;/&gt;&lt;property id=&quot;20309&quot; value=&quot;-1&quot;/&gt;&lt;/object&gt;&lt;object type=&quot;3&quot; unique_id=&quot;606150&quot;&gt;&lt;property id=&quot;20148&quot; value=&quot;5&quot;/&gt;&lt;property id=&quot;20300&quot; value=&quot;Slide 45 - &amp;quot;Clean Equipment and Storage&amp;quot;&quot;/&gt;&lt;property id=&quot;20307&quot; value=&quot;321&quot;/&gt;&lt;property id=&quot;20309&quot; value=&quot;-1&quot;/&gt;&lt;/object&gt;&lt;object type=&quot;3&quot; unique_id=&quot;606152&quot;&gt;&lt;property id=&quot;20148&quot; value=&quot;5&quot;/&gt;&lt;property id=&quot;20300&quot; value=&quot;Slide 48 - &amp;quot;Know Surrounding Area&amp;quot;&quot;/&gt;&lt;property id=&quot;20307&quot; value=&quot;270&quot;/&gt;&lt;property id=&quot;20309&quot; value=&quot;-1&quot;/&gt;&lt;/object&gt;&lt;object type=&quot;3&quot; unique_id=&quot;606153&quot;&gt;&lt;property id=&quot;20148&quot; value=&quot;5&quot;/&gt;&lt;property id=&quot;20300&quot; value=&quot;Slide 50 - &amp;quot;Separate GMO and  Non-GMO Crops&amp;quot;&quot;/&gt;&lt;property id=&quot;20307&quot; value=&quot;298&quot;/&gt;&lt;property id=&quot;20309&quot; value=&quot;-1&quot;/&gt;&lt;/object&gt;&lt;object type=&quot;3&quot; unique_id=&quot;606154&quot;&gt;&lt;property id=&quot;20148&quot; value=&quot;5&quot;/&gt;&lt;property id=&quot;20300&quot; value=&quot;Slide 51 - &amp;quot;Separate by Distance&amp;quot;&quot;/&gt;&lt;property id=&quot;20307&quot; value=&quot;299&quot;/&gt;&lt;property id=&quot;20309&quot; value=&quot;-1&quot;/&gt;&lt;/object&gt;&lt;object type=&quot;3&quot; unique_id=&quot;606155&quot;&gt;&lt;property id=&quot;20148&quot; value=&quot;5&quot;/&gt;&lt;property id=&quot;20300&quot; value=&quot;Slide 52 - &amp;quot;Distances Needed to Prevent Cross-Pollination&amp;quot;&quot;/&gt;&lt;property id=&quot;20307&quot; value=&quot;325&quot;/&gt;&lt;property id=&quot;20309&quot; value=&quot;-1&quot;/&gt;&lt;/object&gt;&lt;object type=&quot;3&quot; unique_id=&quot;606156&quot;&gt;&lt;property id=&quot;20148&quot; value=&quot;5&quot;/&gt;&lt;property id=&quot;20300&quot; value=&quot;Slide 53 - &amp;quot;Refuge Placement&amp;quot;&quot;/&gt;&lt;property id=&quot;20307&quot; value=&quot;292&quot;/&gt;&lt;property id=&quot;20309&quot; value=&quot;-1&quot;/&gt;&lt;/object&gt;&lt;object type=&quot;3&quot; unique_id=&quot;606158&quot;&gt;&lt;property id=&quot;20148&quot; value=&quot;5&quot;/&gt;&lt;property id=&quot;20300&quot; value=&quot;Slide 56 - &amp;quot;Options for Separation by Time&amp;quot;&quot;/&gt;&lt;property id=&quot;20307&quot; value=&quot;297&quot;/&gt;&lt;property id=&quot;20309&quot; value=&quot;-1&quot;/&gt;&lt;/object&gt;&lt;object type=&quot;3&quot; unique_id=&quot;606160&quot;&gt;&lt;property id=&quot;20148&quot; value=&quot;5&quot;/&gt;&lt;property id=&quot;20300&quot; value=&quot;Slide 58 - &amp;quot;GMO testing&amp;quot;&quot;/&gt;&lt;property id=&quot;20307&quot; value=&quot;326&quot;/&gt;&lt;property id=&quot;20309&quot; value=&quot;-1&quot;/&gt;&lt;/object&gt;&lt;object type=&quot;3&quot; unique_id=&quot;606161&quot;&gt;&lt;property id=&quot;20148&quot; value=&quot;5&quot;/&gt;&lt;property id=&quot;20300&quot; value=&quot;Slide 59 - &amp;quot;Keep Complete Records&amp;quot;&quot;/&gt;&lt;property id=&quot;20307&quot; value=&quot;263&quot;/&gt;&lt;property id=&quot;20309&quot; value=&quot;-1&quot;/&gt;&lt;/object&gt;&lt;object type=&quot;3&quot; unique_id=&quot;606162&quot;&gt;&lt;property id=&quot;20148&quot; value=&quot;5&quot;/&gt;&lt;property id=&quot;20300&quot; value=&quot;Slide 61 - &amp;quot;Non-GMO verification programs &amp;quot;&quot;/&gt;&lt;property id=&quot;20307&quot; value=&quot;269&quot;/&gt;&lt;property id=&quot;20309&quot; value=&quot;-1&quot;/&gt;&lt;/object&gt;&lt;object type=&quot;3&quot; unique_id=&quot;606166&quot;&gt;&lt;property id=&quot;20148&quot; value=&quot;5&quot;/&gt;&lt;property id=&quot;20300&quot; value=&quot;Slide 65 - &amp;quot;General Resources&amp;quot;&quot;/&gt;&lt;property id=&quot;20307&quot; value=&quot;280&quot;/&gt;&lt;property id=&quot;20309&quot; value=&quot;-1&quot;/&gt;&lt;/object&gt;&lt;object type=&quot;3&quot; unique_id=&quot;606167&quot;&gt;&lt;property id=&quot;20148&quot; value=&quot;5&quot;/&gt;&lt;property id=&quot;20300&quot; value=&quot;Slide 66 - &amp;quot;Keep Updated on Current GMOs&amp;quot;&quot;/&gt;&lt;property id=&quot;20307&quot; value=&quot;308&quot;/&gt;&lt;property id=&quot;20309&quot; value=&quot;-1&quot;/&gt;&lt;/object&gt;&lt;object type=&quot;3&quot; unique_id=&quot;606575&quot;&gt;&lt;property id=&quot;20148&quot; value=&quot;5&quot;/&gt;&lt;property id=&quot;20300&quot; value=&quot;Slide 42 - &amp;quot;Purchasing Non-GMO Seed&amp;quot;&quot;/&gt;&lt;property id=&quot;20307&quot; value=&quot;328&quot;/&gt;&lt;property id=&quot;20309&quot; value=&quot;-1&quot;/&gt;&lt;/object&gt;&lt;object type=&quot;3&quot; unique_id=&quot;656861&quot;&gt;&lt;property id=&quot;20148&quot; value=&quot;5&quot;/&gt;&lt;property id=&quot;20300&quot; value=&quot;Slide 4 - &amp;quot;Other Terms to Know&amp;quot;&quot;/&gt;&lt;property id=&quot;20307&quot; value=&quot;333&quot;/&gt;&lt;property id=&quot;20309&quot; value=&quot;-1&quot;/&gt;&lt;/object&gt;&lt;object type=&quot;3&quot; unique_id=&quot;658597&quot;&gt;&lt;property id=&quot;20148&quot; value=&quot;5&quot;/&gt;&lt;property id=&quot;20300&quot; value=&quot;Slide 7 - &amp;quot;Which Crops Have NOT Been Genetically Modified?&amp;quot;&quot;/&gt;&lt;property id=&quot;20307&quot; value=&quot;340&quot;/&gt;&lt;property id=&quot;20309&quot; value=&quot;-1&quot;/&gt;&lt;/object&gt;&lt;object type=&quot;3&quot; unique_id=&quot;658598&quot;&gt;&lt;property id=&quot;20148&quot; value=&quot;5&quot;/&gt;&lt;property id=&quot;20300&quot; value=&quot;Slide 9 - &amp;quot;Organic Definition of GMO&amp;quot;&quot;/&gt;&lt;property id=&quot;20307&quot; value=&quot;341&quot;/&gt;&lt;property id=&quot;20309&quot; value=&quot;-1&quot;/&gt;&lt;/object&gt;&lt;object type=&quot;3&quot; unique_id=&quot;658599&quot;&gt;&lt;property id=&quot;20148&quot; value=&quot;5&quot;/&gt;&lt;property id=&quot;20300&quot; value=&quot;Slide 11 - &amp;quot;GMOs – Prohibited in Organic Agriculture&amp;quot;&quot;/&gt;&lt;property id=&quot;20307&quot; value=&quot;337&quot;/&gt;&lt;property id=&quot;20309&quot; value=&quot;-1&quot;/&gt;&lt;/object&gt;&lt;object type=&quot;3&quot; unique_id=&quot;658600&quot;&gt;&lt;property id=&quot;20148&quot; value=&quot;5&quot;/&gt;&lt;property id=&quot;20300&quot; value=&quot;Slide 12 - &amp;quot;GMOs during Transition&amp;quot;&quot;/&gt;&lt;property id=&quot;20307&quot; value=&quot;338&quot;/&gt;&lt;property id=&quot;20309&quot; value=&quot;-1&quot;/&gt;&lt;/object&gt;&lt;object type=&quot;3&quot; unique_id=&quot;660177&quot;&gt;&lt;property id=&quot;20148&quot; value=&quot;5&quot;/&gt;&lt;property id=&quot;20300&quot; value=&quot;Slide 17 - &amp;quot;GMO Contamination&amp;quot;&quot;/&gt;&lt;property id=&quot;20307&quot; value=&quot;345&quot;/&gt;&lt;property id=&quot;20309&quot; value=&quot;-1&quot;/&gt;&lt;/object&gt;&lt;object type=&quot;3&quot; unique_id=&quot;660178&quot;&gt;&lt;property id=&quot;20148&quot; value=&quot;5&quot;/&gt;&lt;property id=&quot;20300&quot; value=&quot;Slide 29 - &amp;quot;GMO Contamination&amp;quot;&quot;/&gt;&lt;property id=&quot;20307&quot; value=&quot;346&quot;/&gt;&lt;property id=&quot;20309&quot; value=&quot;-1&quot;/&gt;&lt;/object&gt;&lt;object type=&quot;3&quot; unique_id=&quot;660179&quot;&gt;&lt;property id=&quot;20148&quot; value=&quot;5&quot;/&gt;&lt;property id=&quot;20300&quot; value=&quot;Slide 31 - &amp;quot;GMO Contamination&amp;quot;&quot;/&gt;&lt;property id=&quot;20307&quot; value=&quot;347&quot;/&gt;&lt;property id=&quot;20309&quot; value=&quot;-1&quot;/&gt;&lt;/object&gt;&lt;object type=&quot;3&quot; unique_id=&quot;660540&quot;&gt;&lt;property id=&quot;20148&quot; value=&quot;5&quot;/&gt;&lt;property id=&quot;20300&quot; value=&quot;Slide 18 - &amp;quot;What Traits Make Crops Susceptible to GMO Pollen Drift?&amp;quot;&quot;/&gt;&lt;property id=&quot;20307&quot; value=&quot;350&quot;/&gt;&lt;property id=&quot;20309&quot; value=&quot;-1&quot;/&gt;&lt;/object&gt;&lt;object type=&quot;3&quot; unique_id=&quot;660666&quot;&gt;&lt;property id=&quot;20148&quot; value=&quot;5&quot;/&gt;&lt;property id=&quot;20300&quot; value=&quot;Slide 21&quot;/&gt;&lt;property id=&quot;20307&quot; value=&quot;352&quot;/&gt;&lt;property id=&quot;20309&quot; value=&quot;-1&quot;/&gt;&lt;/object&gt;&lt;object type=&quot;3&quot; unique_id=&quot;661047&quot;&gt;&lt;property id=&quot;20148&quot; value=&quot;5&quot;/&gt;&lt;property id=&quot;20300&quot; value=&quot;Slide 22&quot;/&gt;&lt;property id=&quot;20307&quot; value=&quot;354&quot;/&gt;&lt;property id=&quot;20309&quot; value=&quot;-1&quot;/&gt;&lt;/object&gt;&lt;object type=&quot;3&quot; unique_id=&quot;661175&quot;&gt;&lt;property id=&quot;20148&quot; value=&quot;5&quot;/&gt;&lt;property id=&quot;20300&quot; value=&quot;Slide 23&quot;/&gt;&lt;property id=&quot;20307&quot; value=&quot;355&quot;/&gt;&lt;property id=&quot;20309&quot; value=&quot;-1&quot;/&gt;&lt;/object&gt;&lt;object type=&quot;3&quot; unique_id=&quot;661540&quot;&gt;&lt;property id=&quot;20148&quot; value=&quot;5&quot;/&gt;&lt;property id=&quot;20300&quot; value=&quot;Slide 24 - &amp;quot;Corn Reproduction&amp;quot;&quot;/&gt;&lt;property id=&quot;20307&quot; value=&quot;356&quot;/&gt;&lt;property id=&quot;20309&quot; value=&quot;-1&quot;/&gt;&lt;/object&gt;&lt;object type=&quot;3&quot; unique_id=&quot;662164&quot;&gt;&lt;property id=&quot;20148&quot; value=&quot;5&quot;/&gt;&lt;property id=&quot;20300&quot; value=&quot;Slide 27 - &amp;quot;Fertilization&amp;quot;&quot;/&gt;&lt;property id=&quot;20307&quot; value=&quot;358&quot;/&gt;&lt;property id=&quot;20309&quot; value=&quot;-1&quot;/&gt;&lt;/object&gt;&lt;object type=&quot;3&quot; unique_id=&quot;662425&quot;&gt;&lt;property id=&quot;20148&quot; value=&quot;5&quot;/&gt;&lt;property id=&quot;20300&quot; value=&quot;Slide 28 - &amp;quot;Kernel Development&amp;quot;&quot;/&gt;&lt;property id=&quot;20307&quot; value=&quot;359&quot;/&gt;&lt;property id=&quot;20309&quot; value=&quot;-1&quot;/&gt;&lt;/object&gt;&lt;object type=&quot;3&quot; unique_id=&quot;663546&quot;&gt;&lt;property id=&quot;20148&quot; value=&quot;5&quot;/&gt;&lt;property id=&quot;20300&quot; value=&quot;Slide 8 - &amp;quot;Preventing GMO Contamination&amp;quot;&quot;/&gt;&lt;property id=&quot;20307&quot; value=&quot;371&quot;/&gt;&lt;property id=&quot;20309&quot; value=&quot;-1&quot;/&gt;&lt;/object&gt;&lt;object type=&quot;3&quot; unique_id=&quot;663548&quot;&gt;&lt;property id=&quot;20148&quot; value=&quot;5&quot;/&gt;&lt;property id=&quot;20300&quot; value=&quot;Slide 13 - &amp;quot;Preventing GMO Contamination&amp;quot;&quot;/&gt;&lt;property id=&quot;20307&quot; value=&quot;378&quot;/&gt;&lt;property id=&quot;20309&quot; value=&quot;-1&quot;/&gt;&lt;/object&gt;&lt;object type=&quot;3&quot; unique_id=&quot;663549&quot;&gt;&lt;property id=&quot;20148&quot; value=&quot;5&quot;/&gt;&lt;property id=&quot;20300&quot; value=&quot;Slide 33 - &amp;quot;Equipment Contamination&amp;quot;&quot;/&gt;&lt;property id=&quot;20307&quot; value=&quot;363&quot;/&gt;&lt;property id=&quot;20309&quot; value=&quot;-1&quot;/&gt;&lt;/object&gt;&lt;object type=&quot;3&quot; unique_id=&quot;663550&quot;&gt;&lt;property id=&quot;20148&quot; value=&quot;5&quot;/&gt;&lt;property id=&quot;20300&quot; value=&quot;Slide 34 - &amp;quot;Preventing GMO Contamination&amp;quot;&quot;/&gt;&lt;property id=&quot;20307&quot; value=&quot;372&quot;/&gt;&lt;property id=&quot;20309&quot; value=&quot;-1&quot;/&gt;&lt;/object&gt;&lt;object type=&quot;3&quot; unique_id=&quot;663551&quot;&gt;&lt;property id=&quot;20148&quot; value=&quot;5&quot;/&gt;&lt;property id=&quot;20300&quot; value=&quot;Slide 35&quot;/&gt;&lt;property id=&quot;20307&quot; value=&quot;377&quot;/&gt;&lt;property id=&quot;20309&quot; value=&quot;-1&quot;/&gt;&lt;/object&gt;&lt;object type=&quot;3&quot; unique_id=&quot;663552&quot;&gt;&lt;property id=&quot;20148&quot; value=&quot;5&quot;/&gt;&lt;property id=&quot;20300&quot; value=&quot;Slide 36 - &amp;quot;Consequences of Contamination&amp;quot;&quot;/&gt;&lt;property id=&quot;20307&quot; value=&quot;373&quot;/&gt;&lt;property id=&quot;20309&quot; value=&quot;-1&quot;/&gt;&lt;/object&gt;&lt;object type=&quot;3&quot; unique_id=&quot;663553&quot;&gt;&lt;property id=&quot;20148&quot; value=&quot;5&quot;/&gt;&lt;property id=&quot;20300&quot; value=&quot;Slide 37 - &amp;quot;Consequences of Contamination&amp;quot;&quot;/&gt;&lt;property id=&quot;20307&quot; value=&quot;374&quot;/&gt;&lt;property id=&quot;20309&quot; value=&quot;-1&quot;/&gt;&lt;/object&gt;&lt;object type=&quot;3&quot; unique_id=&quot;663554&quot;&gt;&lt;property id=&quot;20148&quot; value=&quot;5&quot;/&gt;&lt;property id=&quot;20300&quot; value=&quot;Slide 38 - &amp;quot;Recourse and Compensation?&amp;quot;&quot;/&gt;&lt;property id=&quot;20307&quot; value=&quot;375&quot;/&gt;&lt;property id=&quot;20309&quot; value=&quot;-1&quot;/&gt;&lt;/object&gt;&lt;object type=&quot;3&quot; unique_id=&quot;663556&quot;&gt;&lt;property id=&quot;20148&quot; value=&quot;5&quot;/&gt;&lt;property id=&quot;20300&quot; value=&quot;Slide 39 - &amp;quot;Preventing GMO Contamination&amp;quot;&quot;/&gt;&lt;property id=&quot;20307&quot; value=&quot;379&quot;/&gt;&lt;property id=&quot;20309&quot; value=&quot;-1&quot;/&gt;&lt;/object&gt;&lt;object type=&quot;3&quot; unique_id=&quot;663557&quot;&gt;&lt;property id=&quot;20148&quot; value=&quot;5&quot;/&gt;&lt;property id=&quot;20300&quot; value=&quot;Slide 64 - &amp;quot;Preventing GMO Contamination&amp;quot;&quot;/&gt;&lt;property id=&quot;20307&quot; value=&quot;380&quot;/&gt;&lt;property id=&quot;20309&quot; value=&quot;-1&quot;/&gt;&lt;/object&gt;&lt;object type=&quot;3&quot; unique_id=&quot;665211&quot;&gt;&lt;property id=&quot;20148&quot; value=&quot;5&quot;/&gt;&lt;property id=&quot;20300&quot; value=&quot;Slide 41 - &amp;quot;Know Your Supply Chain&amp;quot;&quot;/&gt;&lt;property id=&quot;20307&quot; value=&quot;383&quot;/&gt;&lt;property id=&quot;20309&quot; value=&quot;-1&quot;/&gt;&lt;/object&gt;&lt;object type=&quot;3&quot; unique_id=&quot;665212&quot;&gt;&lt;property id=&quot;20148&quot; value=&quot;5&quot;/&gt;&lt;property id=&quot;20300&quot; value=&quot;Slide 43 - &amp;quot;Clean Equipment and Storage&amp;quot;&quot;/&gt;&lt;property id=&quot;20307&quot; value=&quot;384&quot;/&gt;&lt;property id=&quot;20309&quot; value=&quot;-1&quot;/&gt;&lt;/object&gt;&lt;object type=&quot;3&quot; unique_id=&quot;665213&quot;&gt;&lt;property id=&quot;20148&quot; value=&quot;5&quot;/&gt;&lt;property id=&quot;20300&quot; value=&quot;Slide 47 - &amp;quot;Protecting Your Product&amp;quot;&quot;/&gt;&lt;property id=&quot;20307&quot; value=&quot;381&quot;/&gt;&lt;property id=&quot;20309&quot; value=&quot;-1&quot;/&gt;&lt;/object&gt;&lt;object type=&quot;3&quot; unique_id=&quot;665214&quot;&gt;&lt;property id=&quot;20148&quot; value=&quot;5&quot;/&gt;&lt;property id=&quot;20300&quot; value=&quot;Slide 57 - &amp;quot;Protecting Your Product&amp;quot;&quot;/&gt;&lt;property id=&quot;20307&quot; value=&quot;382&quot;/&gt;&lt;property id=&quot;20309&quot; value=&quot;-1&quot;/&gt;&lt;/object&gt;&lt;object type=&quot;3&quot; unique_id=&quot;665739&quot;&gt;&lt;property id=&quot;20148&quot; value=&quot;5&quot;/&gt;&lt;property id=&quot;20300&quot; value=&quot;Slide 49 - &amp;quot;Mark Your Organic Land&amp;quot;&quot;/&gt;&lt;property id=&quot;20307&quot; value=&quot;385&quot;/&gt;&lt;property id=&quot;20309&quot; value=&quot;-1&quot;/&gt;&lt;/object&gt;&lt;object type=&quot;3&quot; unique_id=&quot;665874&quot;&gt;&lt;property id=&quot;20148&quot; value=&quot;5&quot;/&gt;&lt;property id=&quot;20300&quot; value=&quot;Slide 55 - &amp;quot;Separation = Minimum 1 Week,  Preferably 3-4 Weeks &amp;quot;&quot;/&gt;&lt;property id=&quot;20307&quot; value=&quot;386&quot;/&gt;&lt;property id=&quot;20309&quot; value=&quot;-1&quot;/&gt;&lt;/object&gt;&lt;object type=&quot;3&quot; unique_id=&quot;666073&quot;&gt;&lt;property id=&quot;20148&quot; value=&quot;5&quot;/&gt;&lt;property id=&quot;20300&quot; value=&quot;Slide 54 - &amp;quot;Separation by Time&amp;quot;&quot;/&gt;&lt;property id=&quot;20307&quot; value=&quot;387&quot;/&gt;&lt;property id=&quot;20309&quot; value=&quot;-1&quot;/&gt;&lt;/object&gt;&lt;object type=&quot;3&quot; unique_id=&quot;666749&quot;&gt;&lt;property id=&quot;20148&quot; value=&quot;5&quot;/&gt;&lt;property id=&quot;20300&quot; value=&quot;Slide 60 - &amp;quot;Take Samples&amp;quot;&quot;/&gt;&lt;property id=&quot;20307&quot; value=&quot;390&quot;/&gt;&lt;property id=&quot;20309&quot; value=&quot;-1&quot;/&gt;&lt;/object&gt;&lt;object type=&quot;3&quot; unique_id=&quot;666750&quot;&gt;&lt;property id=&quot;20148&quot; value=&quot;5&quot;/&gt;&lt;property id=&quot;20300&quot; value=&quot;Slide 62 - &amp;quot;What to Do if GMOs Are Found&amp;quot;&quot;/&gt;&lt;property id=&quot;20307&quot; value=&quot;389&quot;/&gt;&lt;property id=&quot;20309&quot; value=&quot;-1&quot;/&gt;&lt;/object&gt;&lt;object type=&quot;3&quot; unique_id=&quot;670403&quot;&gt;&lt;property id=&quot;20148&quot; value=&quot;5&quot;/&gt;&lt;property id=&quot;20300&quot; value=&quot;Slide 46 - &amp;quot;Know your buyers&amp;quot;&quot;/&gt;&lt;property id=&quot;20307&quot; value=&quot;392&quot;/&gt;&lt;property id=&quot;20309&quot; value=&quot;-1&quot;/&gt;&lt;/object&gt;&lt;object type=&quot;3&quot; unique_id=&quot;671146&quot;&gt;&lt;property id=&quot;20148&quot; value=&quot;5&quot;/&gt;&lt;property id=&quot;20300&quot; value=&quot;Slide 10 - &amp;quot;Traditional Hybrids ARE Allowed&amp;quot;&quot;/&gt;&lt;property id=&quot;20307&quot; value=&quot;394&quot;/&gt;&lt;property id=&quot;20309&quot; value=&quot;-1&quot;/&gt;&lt;/object&gt;&lt;object type=&quot;3&quot; unique_id=&quot;671147&quot;&gt;&lt;property id=&quot;20148&quot; value=&quot;5&quot;/&gt;&lt;property id=&quot;20300&quot; value=&quot;Slide 16 - &amp;quot;Seed Suppliers&amp;quot;&quot;/&gt;&lt;property id=&quot;20307&quot; value=&quot;395&quot;/&gt;&lt;property id=&quot;20309&quot; value=&quot;-1&quot;/&gt;&lt;/object&gt;&lt;object type=&quot;3&quot; unique_id=&quot;671148&quot;&gt;&lt;property id=&quot;20148&quot; value=&quot;5&quot;/&gt;&lt;property id=&quot;20300&quot; value=&quot;Slide 20 - &amp;quot;Alfalfa and  GMO Drift&amp;quot;&quot;/&gt;&lt;property id=&quot;20307&quot; value=&quot;396&quot;/&gt;&lt;property id=&quot;20309&quot; value=&quot;-1&quot;/&gt;&lt;/object&gt;&lt;object type=&quot;3&quot; unique_id=&quot;671919&quot;&gt;&lt;property id=&quot;20148&quot; value=&quot;5&quot;/&gt;&lt;property id=&quot;20300&quot; value=&quot;Slide 44 - &amp;quot;Cleaning Methods&amp;quot;&quot;/&gt;&lt;property id=&quot;20307&quot; value=&quot;397&quot;/&gt;&lt;property id=&quot;20309&quot; value=&quot;-1&quot;/&gt;&lt;/object&gt;&lt;object type=&quot;3&quot; unique_id=&quot;672383&quot;&gt;&lt;property id=&quot;20148&quot; value=&quot;5&quot;/&gt;&lt;property id=&quot;20300&quot; value=&quot;Slide 63 - &amp;quot;What to Do if GMOs Are Found&amp;quot;&quot;/&gt;&lt;property id=&quot;20307&quot; value=&quot;401&quot;/&gt;&lt;property id=&quot;20309&quot; value=&quot;-1&quot;/&gt;&lt;/object&gt;&lt;object type=&quot;3&quot; unique_id=&quot;672384&quot;&gt;&lt;property id=&quot;20148&quot; value=&quot;5&quot;/&gt;&lt;property id=&quot;20300&quot; value=&quot;Slide 67 - &amp;quot;Preventing GMO Contamination&amp;quot;&quot;/&gt;&lt;property id=&quot;20307&quot; value=&quot;399&quot;/&gt;&lt;property id=&quot;20309&quot; value=&quot;-1&quot;/&gt;&lt;/object&gt;&lt;object type=&quot;3&quot; unique_id=&quot;672385&quot;&gt;&lt;property id=&quot;20148&quot; value=&quot;5&quot;/&gt;&lt;property id=&quot;20300&quot; value=&quot;Slide 68 - &amp;quot;© 2017 Regents of the University of Minnesota. All rights reserved.  The University of Minnesota is an equal oppor&quot;/&gt;&lt;property id=&quot;20307&quot; value=&quot;398&quot;/&gt;&lt;property id=&quot;20309&quot; value=&quot;-1&quot;/&gt;&lt;/object&gt;&lt;object type=&quot;3&quot; unique_id=&quot;672386&quot;&gt;&lt;property id=&quot;20148&quot; value=&quot;5&quot;/&gt;&lt;property id=&quot;20300&quot; value=&quot;Slide 69 - &amp;quot;References&amp;quot;&quot;/&gt;&lt;property id=&quot;20307&quot; value=&quot;400&quot;/&gt;&lt;property id=&quot;20309&quot; value=&quot;-1&quot;/&gt;&lt;/object&gt;&lt;object type=&quot;3&quot; unique_id=&quot;675503&quot;&gt;&lt;property id=&quot;20148&quot; value=&quot;5&quot;/&gt;&lt;property id=&quot;20300&quot; value=&quot;Slide 70 - &amp;quot;References (cont.)&amp;quot;&quot;/&gt;&lt;property id=&quot;20307&quot; value=&quot;403&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81761AF-B506-4EBD-8E88-BD0662F4C841}_30.png&quot;/&gt;&lt;left val=&quot;24&quot;/&gt;&lt;top val=&quot;119&quot;/&gt;&lt;width val=&quot;285&quot;/&gt;&lt;height val=&quot;366&quot;/&gt;&lt;hasText val=&quot;1&quot;/&gt;&lt;/Image&gt;&lt;/ThreeDShapeInfo&gt;"/>
  <p:tag name="PRESENTER_SHAPETEXTINFO" val="&lt;ShapeTextInfo&gt;&lt;TableIndex row=&quot;-1&quot; col=&quot;-1&quot;&gt;&lt;linesCount val=&quot;8&quot;/&gt;&lt;lineCharCount val=&quot;14&quot;/&gt;&lt;lineCharCount val=&quot;13&quot;/&gt;&lt;lineCharCount val=&quot;15&quot;/&gt;&lt;lineCharCount val=&quot;14&quot;/&gt;&lt;lineCharCount val=&quot;12&quot;/&gt;&lt;lineCharCount val=&quot;16&quot;/&gt;&lt;lineCharCount val=&quot;12&quot;/&gt;&lt;lineCharCount val=&quot;9&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E91688CE-68E7-4F17-A158-BE60298D13B1}_3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DDDE847-6AF7-400B-9EEE-B6E302785F9A}_31.png&quot;/&gt;&lt;left val=&quot;359&quot;/&gt;&lt;top val=&quot;124&quot;/&gt;&lt;width val=&quot;300&quot;/&gt;&lt;height val=&quot;382&quot;/&gt;&lt;hasText val=&quot;1&quot;/&gt;&lt;/Image&gt;&lt;/ThreeDShapeInfo&gt;"/>
  <p:tag name="PRESENTER_SHAPETEXTINFO" val="&lt;ShapeTextInfo&gt;&lt;TableIndex row=&quot;-1&quot; col=&quot;-1&quot;&gt;&lt;linesCount val=&quot;7&quot;/&gt;&lt;lineCharCount val=&quot;1&quot;/&gt;&lt;lineCharCount val=&quot;9&quot;/&gt;&lt;lineCharCount val=&quot;6&quot;/&gt;&lt;lineCharCount val=&quot;13&quot;/&gt;&lt;lineCharCount val=&quot;10&quot;/&gt;&lt;lineCharCount val=&quot;7&quot;/&gt;&lt;lineCharCount val=&quot;9&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9EDB65B-5851-48D0-83DB-35B78EC1E745}_3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88F466E-D67A-413B-8979-F8F0C11ECF53}_32.png&quot;/&gt;&lt;left val=&quot;461&quot;/&gt;&lt;top val=&quot;131&quot;/&gt;&lt;width val=&quot;240&quot;/&gt;&lt;height val=&quot;313&quot;/&gt;&lt;hasText val=&quot;1&quot;/&gt;&lt;/Image&gt;&lt;/ThreeDShapeInfo&gt;"/>
  <p:tag name="PRESENTER_SHAPETEXTINFO" val="&lt;ShapeTextInfo&gt;&lt;TableIndex row=&quot;-1&quot; col=&quot;-1&quot;&gt;&lt;linesCount val=&quot;7&quot;/&gt;&lt;lineCharCount val=&quot;9&quot;/&gt;&lt;lineCharCount val=&quot;7&quot;/&gt;&lt;lineCharCount val=&quot;12&quot;/&gt;&lt;lineCharCount val=&quot;9&quot;/&gt;&lt;lineCharCount val=&quot;14&quot;/&gt;&lt;lineCharCount val=&quot;8&quot;/&gt;&lt;lineCharCount val=&quot;9&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9088ECA-A8CF-44A4-A029-318C14E99A76}_3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1DD76FB-3BB7-4763-8E99-028BFD6F24F5}_33.png&quot;/&gt;&lt;left val=&quot;6&quot;/&gt;&lt;top val=&quot;130&quot;/&gt;&lt;width val=&quot;342&quot;/&gt;&lt;height val=&quot;349&quot;/&gt;&lt;hasText val=&quot;1&quot;/&gt;&lt;/Image&gt;&lt;/ThreeDShapeInfo&gt;"/>
  <p:tag name="PRESENTER_SHAPETEXTINFO" val="&lt;ShapeTextInfo&gt;&lt;TableIndex row=&quot;-1&quot; col=&quot;-1&quot;&gt;&lt;linesCount val=&quot;8&quot;/&gt;&lt;lineCharCount val=&quot;17&quot;/&gt;&lt;lineCharCount val=&quot;17&quot;/&gt;&lt;lineCharCount val=&quot;11&quot;/&gt;&lt;lineCharCount val=&quot;10&quot;/&gt;&lt;lineCharCount val=&quot;10&quot;/&gt;&lt;lineCharCount val=&quot;20&quot;/&gt;&lt;lineCharCount val=&quot;17&quot;/&gt;&lt;lineCharCount val=&quot;14&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4EC0BAA-B47B-4FAA-B6B9-A880B5BF15BB}_3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7C937E28-33F2-470E-AAEF-70556AEAA2A2}_34.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3216463-5604-41B9-B1CE-8F73E4189813}_35.png&quot;/&gt;&lt;left val=&quot;0&quot;/&gt;&lt;top val=&quot;0&quot;/&gt;&lt;width val=&quot;721&quot;/&gt;&lt;height val=&quot;486&quot;/&gt;&lt;hasText val=&quot;1&quot;/&gt;&lt;/Image&gt;&lt;/ThreeDShapeInfo&gt;"/>
  <p:tag name="PRESENTER_SHAPETEXTINFO" val="&lt;ShapeTextInfo&gt;&lt;TableIndex row=&quot;1&quot; col=&quot;1&quot;&gt;&lt;linesCount val=&quot;2&quot;/&gt;&lt;lineCharCount val=&quot;61&quot;/&gt;&lt;lineCharCount val=&quot;24&quot;/&gt;&lt;/TableIndex&gt;&lt;TableIndex row=&quot;1&quot; col=&quot;2&quot;&gt;&lt;linesCount val=&quot;2&quot;/&gt;&lt;lineCharCount val=&quot;61&quot;/&gt;&lt;lineCharCount val=&quot;24&quot;/&gt;&lt;/TableIndex&gt;&lt;TableIndex row=&quot;1&quot; col=&quot;3&quot;&gt;&lt;linesCount val=&quot;2&quot;/&gt;&lt;lineCharCount val=&quot;61&quot;/&gt;&lt;lineCharCount val=&quot;24&quot;/&gt;&lt;/TableIndex&gt;&lt;TableIndex row=&quot;1&quot; col=&quot;4&quot;&gt;&lt;linesCount val=&quot;2&quot;/&gt;&lt;lineCharCount val=&quot;61&quot;/&gt;&lt;lineCharCount val=&quot;24&quot;/&gt;&lt;/TableIndex&gt;&lt;TableIndex row=&quot;2&quot; col=&quot;1&quot;&gt;&lt;linesCount val=&quot;1&quot;/&gt;&lt;lineCharCount val=&quot;17&quot;/&gt;&lt;/TableIndex&gt;&lt;TableIndex row=&quot;2&quot; col=&quot;2&quot;&gt;&lt;linesCount val=&quot;1&quot;/&gt;&lt;lineCharCount val=&quot;17&quot;/&gt;&lt;/TableIndex&gt;&lt;TableIndex row=&quot;2&quot; col=&quot;3&quot;&gt;&lt;linesCount val=&quot;1&quot;/&gt;&lt;lineCharCount val=&quot;17&quot;/&gt;&lt;/TableIndex&gt;&lt;TableIndex row=&quot;2&quot; col=&quot;4&quot;&gt;&lt;linesCount val=&quot;1&quot;/&gt;&lt;lineCharCount val=&quot;17&quot;/&gt;&lt;/TableIndex&gt;&lt;TableIndex row=&quot;3&quot; col=&quot;1&quot;&gt;&lt;linesCount val=&quot;1&quot;/&gt;&lt;lineCharCount val=&quot;15&quot;/&gt;&lt;/TableIndex&gt;&lt;TableIndex row=&quot;3&quot; col=&quot;2&quot;&gt;&lt;linesCount val=&quot;2&quot;/&gt;&lt;lineCharCount val=&quot;10&quot;/&gt;&lt;lineCharCount val=&quot;5&quot;/&gt;&lt;/TableIndex&gt;&lt;TableIndex row=&quot;3&quot; col=&quot;3&quot;&gt;&lt;linesCount val=&quot;1&quot;/&gt;&lt;lineCharCount val=&quot;13&quot;/&gt;&lt;/TableIndex&gt;&lt;TableIndex row=&quot;3&quot; col=&quot;4&quot;&gt;&lt;linesCount val=&quot;2&quot;/&gt;&lt;lineCharCount val=&quot;26&quot;/&gt;&lt;lineCharCount val=&quot;4&quot;/&gt;&lt;/TableIndex&gt;&lt;TableIndex row=&quot;4&quot; col=&quot;1&quot;&gt;&lt;linesCount val=&quot;1&quot;/&gt;&lt;lineCharCount val=&quot;13&quot;/&gt;&lt;/TableIndex&gt;&lt;TableIndex row=&quot;4&quot; col=&quot;2&quot;&gt;&lt;linesCount val=&quot;1&quot;/&gt;&lt;lineCharCount val=&quot;2&quot;/&gt;&lt;/TableIndex&gt;&lt;TableIndex row=&quot;4&quot; col=&quot;3&quot;&gt;&lt;linesCount val=&quot;1&quot;/&gt;&lt;lineCharCount val=&quot;10&quot;/&gt;&lt;/TableIndex&gt;&lt;TableIndex row=&quot;4&quot; col=&quot;4&quot;&gt;&lt;linesCount val=&quot;1&quot;/&gt;&lt;lineCharCount val=&quot;7&quot;/&gt;&lt;/TableIndex&gt;&lt;TableIndex row=&quot;5&quot; col=&quot;1&quot;&gt;&lt;linesCount val=&quot;1&quot;/&gt;&lt;lineCharCount val=&quot;4&quot;/&gt;&lt;/TableIndex&gt;&lt;TableIndex row=&quot;5&quot; col=&quot;2&quot;&gt;&lt;linesCount val=&quot;1&quot;/&gt;&lt;lineCharCount val=&quot;1&quot;/&gt;&lt;/TableIndex&gt;&lt;TableIndex row=&quot;5&quot; col=&quot;3&quot;&gt;&lt;linesCount val=&quot;1&quot;/&gt;&lt;lineCharCount val=&quot;7&quot;/&gt;&lt;/TableIndex&gt;&lt;TableIndex row=&quot;5&quot; col=&quot;4&quot;&gt;&lt;linesCount val=&quot;1&quot;/&gt;&lt;lineCharCount val=&quot;6&quot;/&gt;&lt;/TableIndex&gt;&lt;TableIndex row=&quot;6&quot; col=&quot;1&quot;&gt;&lt;linesCount val=&quot;1&quot;/&gt;&lt;lineCharCount val=&quot;9&quot;/&gt;&lt;/TableIndex&gt;&lt;TableIndex row=&quot;6&quot; col=&quot;2&quot;&gt;&lt;linesCount val=&quot;1&quot;/&gt;&lt;lineCharCount val=&quot;1&quot;/&gt;&lt;/TableIndex&gt;&lt;TableIndex row=&quot;6&quot; col=&quot;3&quot;&gt;&lt;linesCount val=&quot;1&quot;/&gt;&lt;lineCharCount val=&quot;7&quot;/&gt;&lt;/TableIndex&gt;&lt;TableIndex row=&quot;6&quot; col=&quot;4&quot;&gt;&lt;linesCount val=&quot;1&quot;/&gt;&lt;lineCharCount val=&quot;7&quot;/&gt;&lt;/TableIndex&gt;&lt;TableIndex row=&quot;7&quot; col=&quot;1&quot;&gt;&lt;linesCount val=&quot;1&quot;/&gt;&lt;lineCharCount val=&quot;12&quot;/&gt;&lt;/TableIndex&gt;&lt;TableIndex row=&quot;7&quot; col=&quot;2&quot;&gt;&lt;linesCount val=&quot;1&quot;/&gt;&lt;lineCharCount val=&quot;1&quot;/&gt;&lt;/TableIndex&gt;&lt;TableIndex row=&quot;7&quot; col=&quot;3&quot;&gt;&lt;linesCount val=&quot;1&quot;/&gt;&lt;lineCharCount val=&quot;12&quot;/&gt;&lt;/TableIndex&gt;&lt;TableIndex row=&quot;7&quot; col=&quot;4&quot;&gt;&lt;linesCount val=&quot;1&quot;/&gt;&lt;lineCharCount val=&quot;12&quot;/&gt;&lt;/TableIndex&gt;&lt;TableIndex row=&quot;8&quot; col=&quot;1&quot;&gt;&lt;linesCount val=&quot;1&quot;/&gt;&lt;lineCharCount val=&quot;12&quot;/&gt;&lt;/TableIndex&gt;&lt;TableIndex row=&quot;8&quot; col=&quot;2&quot;&gt;&lt;linesCount val=&quot;1&quot;/&gt;&lt;lineCharCount val=&quot;1&quot;/&gt;&lt;/TableIndex&gt;&lt;TableIndex row=&quot;8&quot; col=&quot;3&quot;&gt;&lt;linesCount val=&quot;1&quot;/&gt;&lt;lineCharCount val=&quot;12&quot;/&gt;&lt;/TableIndex&gt;&lt;TableIndex row=&quot;8&quot; col=&quot;4&quot;&gt;&lt;linesCount val=&quot;1&quot;/&gt;&lt;lineCharCount val=&quot;12&quot;/&gt;&lt;/TableIndex&gt;&lt;TableIndex row=&quot;9&quot; col=&quot;1&quot;&gt;&lt;linesCount val=&quot;1&quot;/&gt;&lt;lineCharCount val=&quot;9&quot;/&gt;&lt;/TableIndex&gt;&lt;TableIndex row=&quot;9&quot; col=&quot;2&quot;&gt;&lt;linesCount val=&quot;1&quot;/&gt;&lt;lineCharCount val=&quot;1&quot;/&gt;&lt;/TableIndex&gt;&lt;TableIndex row=&quot;9&quot; col=&quot;3&quot;&gt;&lt;linesCount val=&quot;1&quot;/&gt;&lt;lineCharCount val=&quot;12&quot;/&gt;&lt;/TableIndex&gt;&lt;TableIndex row=&quot;9&quot; col=&quot;4&quot;&gt;&lt;linesCount val=&quot;1&quot;/&gt;&lt;lineCharCount val=&quot;1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B49444A-3345-4FF9-950E-5D72A8E2EAB5}_35.png&quot;/&gt;&lt;left val=&quot;21&quot;/&gt;&lt;top val=&quot;478&quot;/&gt;&lt;width val=&quot;687&quot;/&gt;&lt;height val=&quot;34&quot;/&gt;&lt;hasText val=&quot;1&quot;/&gt;&lt;/Image&gt;&lt;/ThreeDShapeInfo&gt;"/>
  <p:tag name="PRESENTER_SHAPETEXTINFO" val="&lt;ShapeTextInfo&gt;&lt;TableIndex row=&quot;-1&quot; col=&quot;-1&quot;&gt;&lt;linesCount val=&quot;1&quot;/&gt;&lt;lineCharCount val=&quot;93&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713365D-BA09-47D2-AAB1-A840CE668C3F}_36.png&quot;/&gt;&lt;left val=&quot;35&quot;/&gt;&lt;top val=&quot;21&quot;/&gt;&lt;width val=&quot;648&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D2A3474-004D-4A3D-A1DF-8A9EE500A7E0}_36.png&quot;/&gt;&lt;left val=&quot;384&quot;/&gt;&lt;top val=&quot;143&quot;/&gt;&lt;width val=&quot;335&quot;/&gt;&lt;height val=&quot;339&quot;/&gt;&lt;hasText val=&quot;1&quot;/&gt;&lt;/Image&gt;&lt;/ThreeDShapeInfo&gt;"/>
  <p:tag name="PRESENTER_SHAPETEXTINFO" val="&lt;ShapeTextInfo&gt;&lt;TableIndex row=&quot;-1&quot; col=&quot;-1&quot;&gt;&lt;linesCount val=&quot;7&quot;/&gt;&lt;lineCharCount val=&quot;11&quot;/&gt;&lt;lineCharCount val=&quot;17&quot;/&gt;&lt;lineCharCount val=&quot;18&quot;/&gt;&lt;lineCharCount val=&quot;13&quot;/&gt;&lt;lineCharCount val=&quot;13&quot;/&gt;&lt;lineCharCount val=&quot;16&quot;/&gt;&lt;lineCharCount val=&quot;5&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D7DF919-7972-4145-95F8-E0167E50FDE0}_37.png&quot;/&gt;&lt;left val=&quot;35&quot;/&gt;&lt;top val=&quot;21&quot;/&gt;&lt;width val=&quot;648&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0970B3A-BAC4-427E-82BA-05222CDBA18B}_37.png&quot;/&gt;&lt;left val=&quot;384&quot;/&gt;&lt;top val=&quot;119&quot;/&gt;&lt;width val=&quot;323&quot;/&gt;&lt;height val=&quot;363&quot;/&gt;&lt;hasText val=&quot;1&quot;/&gt;&lt;/Image&gt;&lt;/ThreeDShapeInfo&gt;"/>
  <p:tag name="PRESENTER_SHAPETEXTINFO" val="&lt;ShapeTextInfo&gt;&lt;TableIndex row=&quot;-1&quot; col=&quot;-1&quot;&gt;&lt;linesCount val=&quot;7&quot;/&gt;&lt;lineCharCount val=&quot;16&quot;/&gt;&lt;lineCharCount val=&quot;8&quot;/&gt;&lt;lineCharCount val=&quot;11&quot;/&gt;&lt;lineCharCount val=&quot;18&quot;/&gt;&lt;lineCharCount val=&quot;12&quot;/&gt;&lt;lineCharCount val=&quot;15&quot;/&gt;&lt;lineCharCount val=&quot;18&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502B592-482A-4488-93B8-EBCD9A04DD8F}_3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4462F8F-9D81-4623-A2EB-4A2D01270852}_38.png&quot;/&gt;&lt;left val=&quot;6&quot;/&gt;&lt;top val=&quot;125&quot;/&gt;&lt;width val=&quot;323&quot;/&gt;&lt;height val=&quot;369&quot;/&gt;&lt;hasText val=&quot;1&quot;/&gt;&lt;/Image&gt;&lt;/ThreeDShapeInfo&gt;"/>
  <p:tag name="PRESENTER_SHAPETEXTINFO" val="&lt;ShapeTextInfo&gt;&lt;TableIndex row=&quot;-1&quot; col=&quot;-1&quot;&gt;&lt;linesCount val=&quot;8&quot;/&gt;&lt;lineCharCount val=&quot;18&quot;/&gt;&lt;lineCharCount val=&quot;20&quot;/&gt;&lt;lineCharCount val=&quot;17&quot;/&gt;&lt;lineCharCount val=&quot;11&quot;/&gt;&lt;lineCharCount val=&quot;14&quot;/&gt;&lt;lineCharCount val=&quot;16&quot;/&gt;&lt;lineCharCount val=&quot;20&quot;/&gt;&lt;lineCharCount val=&quot;7&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11E779-2F4B-4274-BF74-23CC2B1C1CBB}&quot;/&gt;&lt;isInvalidForFieldText val=&quot;0&quot;/&gt;&lt;Image&gt;&lt;filename val=&quot;C:\Users\monc0003\AppData\Local\Temp\~Ca80A\data\asimages\{B411E779-2F4B-4274-BF74-23CC2B1C1CBB}_38.png&quot;/&gt;&lt;left val=&quot;329&quot;/&gt;&lt;top val=&quot;105&quot;/&gt;&lt;width val=&quot;412&quot;/&gt;&lt;height val=&quot;381&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4913298-3607-44CA-A224-17E18BBDAD9F}_3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081954F-DB78-4FDD-B470-482236F54366}_39.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7AE9DDB-06FA-4708-AAA6-09D004FAEBBA}_4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7153B31-EADF-4D92-9255-2BC05EB9E0CD}_40.png&quot;/&gt;&lt;left val=&quot;357&quot;/&gt;&lt;top val=&quot;125&quot;/&gt;&lt;width val=&quot;326&quot;/&gt;&lt;height val=&quot;370&quot;/&gt;&lt;hasText val=&quot;1&quot;/&gt;&lt;/Image&gt;&lt;/ThreeDShapeInfo&gt;"/>
  <p:tag name="PRESENTER_SHAPETEXTINFO" val="&lt;ShapeTextInfo&gt;&lt;TableIndex row=&quot;-1&quot; col=&quot;-1&quot;&gt;&lt;linesCount val=&quot;7&quot;/&gt;&lt;lineCharCount val=&quot;1&quot;/&gt;&lt;lineCharCount val=&quot;9&quot;/&gt;&lt;lineCharCount val=&quot;18&quot;/&gt;&lt;lineCharCount val=&quot;13&quot;/&gt;&lt;lineCharCount val=&quot;12&quot;/&gt;&lt;lineCharCount val=&quot;12&quot;/&gt;&lt;lineCharCount val=&quot;7&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C8F3CCC-8700-425E-A7A0-CF3FDE16C343}_4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1D4A40-B405-467A-8C6B-802D457578A5}&quot;/&gt;&lt;isInvalidForFieldText val=&quot;0&quot;/&gt;&lt;Image&gt;&lt;filename val=&quot;C:\Users\monc0003\AppData\Local\Temp\~Ca80A\data\asimages\{031D4A40-B405-467A-8C6B-802D457578A5}_41.png&quot;/&gt;&lt;left val=&quot;-96&quot;/&gt;&lt;top val=&quot;111&quot;/&gt;&lt;width val=&quot;864&quot;/&gt;&lt;height val=&quot;357&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37EADF8-4661-4F53-BA00-94B2DFF73B11}_4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2914B69-75C3-4862-96DF-A6491952A803}_42.png&quot;/&gt;&lt;left val=&quot;36&quot;/&gt;&lt;top val=&quot;330&quot;/&gt;&lt;width val=&quot;637&quot;/&gt;&lt;height val=&quot;182&quot;/&gt;&lt;hasText val=&quot;1&quot;/&gt;&lt;/Image&gt;&lt;/ThreeDShapeInfo&gt;"/>
  <p:tag name="PRESENTER_SHAPETEXTINFO" val="&lt;ShapeTextInfo&gt;&lt;TableIndex row=&quot;-1&quot; col=&quot;-1&quot;&gt;&lt;linesCount val=&quot;4&quot;/&gt;&lt;lineCharCount val=&quot;43&quot;/&gt;&lt;lineCharCount val=&quot;33&quot;/&gt;&lt;lineCharCount val=&quot;20&quot;/&gt;&lt;lineCharCount val=&quot;43&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45FCD06-669F-40C1-B38E-CA9E901C2EB2}_43.png&quot;/&gt;&lt;left val=&quot;0&quot;/&gt;&lt;top val=&quot;0&quot;/&gt;&lt;width val=&quot;720&quot;/&gt;&lt;height val=&quot;126&quot;/&gt;&lt;hasText val=&quot;1&quot;/&gt;&lt;/Image&gt;&lt;/ThreeDShapeInfo&gt;"/>
  <p:tag name="PRESENTER_SHAPETEXTINFO" val="&lt;ShapeTextInfo&gt;&lt;TableIndex row=&quot;-1&quot; col=&quot;-1&quot;&gt;&lt;linesCount val=&quot;1&quot;/&gt;&lt;lineCharCount val=&quot;27&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BB1548B-E55B-466A-AAC5-0FCB12CC80FC}_43.png&quot;/&gt;&lt;left val=&quot;0&quot;/&gt;&lt;top val=&quot;119&quot;/&gt;&lt;width val=&quot;454&quot;/&gt;&lt;height val=&quot;398&quot;/&gt;&lt;hasText val=&quot;1&quot;/&gt;&lt;/Image&gt;&lt;/ThreeDShapeInfo&gt;"/>
  <p:tag name="PRESENTER_SHAPETEXTINFO" val="&lt;ShapeTextInfo&gt;&lt;TableIndex row=&quot;-1&quot; col=&quot;-1&quot;&gt;&lt;linesCount val=&quot;9&quot;/&gt;&lt;lineCharCount val=&quot;26&quot;/&gt;&lt;lineCharCount val=&quot;24&quot;/&gt;&lt;lineCharCount val=&quot;6&quot;/&gt;&lt;lineCharCount val=&quot;22&quot;/&gt;&lt;lineCharCount val=&quot;11&quot;/&gt;&lt;lineCharCount val=&quot;20&quot;/&gt;&lt;lineCharCount val=&quot;21&quot;/&gt;&lt;lineCharCount val=&quot;25&quot;/&gt;&lt;lineCharCount val=&quot;4&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277D334-1864-453D-8724-384257E5D281}_44.png&quot;/&gt;&lt;left val=&quot;0&quot;/&gt;&lt;top val=&quot;0&quot;/&gt;&lt;width val=&quot;720&quot;/&gt;&lt;height val=&quot;126&quot;/&gt;&lt;hasText val=&quot;1&quot;/&gt;&lt;/Image&gt;&lt;/ThreeDShapeInfo&gt;"/>
  <p:tag name="PRESENTER_SHAPETEXTINFO" val="&lt;ShapeTextInfo&gt;&lt;TableIndex row=&quot;-1&quot; col=&quot;-1&quot;&gt;&lt;linesCount val=&quot;1&quot;/&gt;&lt;lineCharCount val=&quot;16&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0AFD5FA-B02E-4DCA-A41B-3891695BAD0C}_44.png&quot;/&gt;&lt;left val=&quot;0&quot;/&gt;&lt;top val=&quot;119&quot;/&gt;&lt;width val=&quot;651&quot;/&gt;&lt;height val=&quot;390&quot;/&gt;&lt;hasText val=&quot;1&quot;/&gt;&lt;/Image&gt;&lt;/ThreeDShapeInfo&gt;"/>
  <p:tag name="PRESENTER_SHAPETEXTINFO" val="&lt;ShapeTextInfo&gt;&lt;TableIndex row=&quot;-1&quot; col=&quot;-1&quot;&gt;&lt;linesCount val=&quot;5&quot;/&gt;&lt;lineCharCount val=&quot;9&quot;/&gt;&lt;lineCharCount val=&quot;16&quot;/&gt;&lt;lineCharCount val=&quot;7&quot;/&gt;&lt;lineCharCount val=&quot;35&quot;/&gt;&lt;lineCharCount val=&quot;18&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C02D068-4562-472E-B1E2-0D05E4E62F5F}_4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7&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2F1AC0B-912F-4364-904D-5FA185FD95F3}_45.png&quot;/&gt;&lt;left val=&quot;13&quot;/&gt;&lt;top val=&quot;105&quot;/&gt;&lt;width val=&quot;367&quot;/&gt;&lt;height val=&quot;402&quot;/&gt;&lt;hasText val=&quot;1&quot;/&gt;&lt;/Image&gt;&lt;/ThreeDShapeInfo&gt;"/>
  <p:tag name="PRESENTER_SHAPETEXTINFO" val="&lt;ShapeTextInfo&gt;&lt;TableIndex row=&quot;-1&quot; col=&quot;-1&quot;&gt;&lt;linesCount val=&quot;9&quot;/&gt;&lt;lineCharCount val=&quot;20&quot;/&gt;&lt;lineCharCount val=&quot;19&quot;/&gt;&lt;lineCharCount val=&quot;19&quot;/&gt;&lt;lineCharCount val=&quot;14&quot;/&gt;&lt;lineCharCount val=&quot;17&quot;/&gt;&lt;lineCharCount val=&quot;10&quot;/&gt;&lt;lineCharCount val=&quot;21&quot;/&gt;&lt;lineCharCount val=&quot;11&quot;/&gt;&lt;lineCharCount val=&quot;15&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C3A8D1A-25A1-4B97-B269-52A7C31E614A}_4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2DF53C4-909D-4E5B-8366-861057A94F71}_46.png&quot;/&gt;&lt;left val=&quot;24&quot;/&gt;&lt;top val=&quot;119&quot;/&gt;&lt;width val=&quot;659&quot;/&gt;&lt;height val=&quot;363&quot;/&gt;&lt;hasText val=&quot;1&quot;/&gt;&lt;/Image&gt;&lt;/ThreeDShapeInfo&gt;"/>
  <p:tag name="PRESENTER_SHAPETEXTINFO" val="&lt;ShapeTextInfo&gt;&lt;TableIndex row=&quot;-1&quot; col=&quot;-1&quot;&gt;&lt;linesCount val=&quot;6&quot;/&gt;&lt;lineCharCount val=&quot;40&quot;/&gt;&lt;lineCharCount val=&quot;18&quot;/&gt;&lt;lineCharCount val=&quot;38&quot;/&gt;&lt;lineCharCount val=&quot;37&quot;/&gt;&lt;lineCharCount val=&quot;7&quot;/&gt;&lt;lineCharCount val=&quot;38&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3475668-AEA7-4783-BD9A-B0FB51880F88}_16.png&quot;/&gt;&lt;left val=&quot;440&quot;/&gt;&lt;top val=&quot;245&quot;/&gt;&lt;width val=&quot;108&quot;/&gt;&lt;height val=&quot;60&quot;/&gt;&lt;hasText val=&quot;1&quot;/&gt;&lt;/Image&gt;&lt;/ThreeDShapeInfo&gt;"/>
  <p:tag name="PRESENTER_SHAPETEXTINFO" val="&lt;ShapeTextInfo&gt;&lt;TableIndex row=&quot;-1&quot; col=&quot;-1&quot;&gt;&lt;linesCount val=&quot;2&quot;/&gt;&lt;lineCharCount val=&quot;8&quot;/&gt;&lt;lineCharCount val=&quot;1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F0A6C4D-78B7-4D37-8F99-FE7AAEE66A34}_4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F4AD7B5-C94D-41A9-BD8C-EFFD189BB872}_47.png&quot;/&gt;&lt;left val=&quot;357&quot;/&gt;&lt;top val=&quot;125&quot;/&gt;&lt;width val=&quot;326&quot;/&gt;&lt;height val=&quot;370&quot;/&gt;&lt;hasText val=&quot;1&quot;/&gt;&lt;/Image&gt;&lt;/ThreeDShapeInfo&gt;"/>
  <p:tag name="PRESENTER_SHAPETEXTINFO" val="&lt;ShapeTextInfo&gt;&lt;TableIndex row=&quot;-1&quot; col=&quot;-1&quot;&gt;&lt;linesCount val=&quot;7&quot;/&gt;&lt;lineCharCount val=&quot;1&quot;/&gt;&lt;lineCharCount val=&quot;9&quot;/&gt;&lt;lineCharCount val=&quot;18&quot;/&gt;&lt;lineCharCount val=&quot;13&quot;/&gt;&lt;lineCharCount val=&quot;12&quot;/&gt;&lt;lineCharCount val=&quot;12&quot;/&gt;&lt;lineCharCount val=&quot;7&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4494CAC-F570-4C10-9867-1E797F18F841}_48.png&quot;/&gt;&lt;left val=&quot;1&quot;/&gt;&lt;top val=&quot;32&quot;/&gt;&lt;width val=&quot;282&quot;/&gt;&lt;height val=&quot;180&quot;/&gt;&lt;hasText val=&quot;1&quot;/&gt;&lt;/Image&gt;&lt;/ThreeDShapeInfo&gt;"/>
  <p:tag name="PRESENTER_SHAPETEXTINFO" val="&lt;ShapeTextInfo&gt;&lt;TableIndex row=&quot;-1&quot; col=&quot;-1&quot;&gt;&lt;linesCount val=&quot;3&quot;/&gt;&lt;lineCharCount val=&quot;5&quot;/&gt;&lt;lineCharCount val=&quot;12&quot;/&gt;&lt;lineCharCount val=&quot;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977FD38-00E4-4717-80E6-10069FB95FF7}_48.png&quot;/&gt;&lt;left val=&quot;6&quot;/&gt;&lt;top val=&quot;197&quot;/&gt;&lt;width val=&quot;278&quot;/&gt;&lt;height val=&quot;309&quot;/&gt;&lt;hasText val=&quot;1&quot;/&gt;&lt;/Image&gt;&lt;/ThreeDShapeInfo&gt;"/>
  <p:tag name="PRESENTER_SHAPETEXTINFO" val="&lt;ShapeTextInfo&gt;&lt;TableIndex row=&quot;-1&quot; col=&quot;-1&quot;&gt;&lt;linesCount val=&quot;7&quot;/&gt;&lt;lineCharCount val=&quot;10&quot;/&gt;&lt;lineCharCount val=&quot;13&quot;/&gt;&lt;lineCharCount val=&quot;10&quot;/&gt;&lt;lineCharCount val=&quot;8&quot;/&gt;&lt;lineCharCount val=&quot;13&quot;/&gt;&lt;lineCharCount val=&quot;16&quot;/&gt;&lt;lineCharCount val=&quot;7&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015C744-21DA-4D3E-991D-1399A2462388}_49.png&quot;/&gt;&lt;left val=&quot;34&quot;/&gt;&lt;top val=&quot;38&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49844FA-233E-4D4A-B95B-93DEC81C5F53}_50.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5&quot;/&gt;&lt;lineCharCount val=&quot;5&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9DA9B14C-2E65-4121-849D-9903F7E330E4}_50.png&quot;/&gt;&lt;left val=&quot;60&quot;/&gt;&lt;top val=&quot;381&quot;/&gt;&lt;width val=&quot;239&quot;/&gt;&lt;height val=&quot;102&quot;/&gt;&lt;hasText val=&quot;1&quot;/&gt;&lt;/Image&gt;&lt;/ThreeDShapeInfo&gt;"/>
  <p:tag name="PRESENTER_SHAPETEXTINFO" val="&lt;ShapeTextInfo&gt;&lt;TableIndex row=&quot;-1&quot; col=&quot;-1&quot;&gt;&lt;linesCount val=&quot;1&quot;/&gt;&lt;lineCharCount val=&quot;8&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861C76E-376A-4734-83D8-A56FD3718291}_50.png&quot;/&gt;&lt;left val=&quot;446&quot;/&gt;&lt;top val=&quot;381&quot;/&gt;&lt;width val=&quot;168&quot;/&gt;&lt;height val=&quot;102&quot;/&gt;&lt;hasText val=&quot;1&quot;/&gt;&lt;/Image&gt;&lt;/ThreeDShapeInfo&gt;"/>
  <p:tag name="PRESENTER_SHAPETEXTINFO" val="&lt;ShapeTextInfo&gt;&lt;TableIndex row=&quot;-1&quot; col=&quot;-1&quot;&gt;&lt;linesCount val=&quot;1&quot;/&gt;&lt;lineCharCount val=&quot;4&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CA5AEDA-21F6-406B-B0CC-7215467328EA}_51.png&quot;/&gt;&lt;left val=&quot;453&quot;/&gt;&lt;top val=&quot;38&quot;/&gt;&lt;width val=&quot;276&quot;/&gt;&lt;height val=&quot;132&quot;/&gt;&lt;hasText val=&quot;1&quot;/&gt;&lt;/Image&gt;&lt;/ThreeDShapeInfo&gt;"/>
  <p:tag name="PRESENTER_SHAPETEXTINFO" val="&lt;ShapeTextInfo&gt;&lt;TableIndex row=&quot;-1&quot; col=&quot;-1&quot;&gt;&lt;linesCount val=&quot;2&quot;/&gt;&lt;lineCharCount val=&quot;12&quot;/&gt;&lt;lineCharCount val=&quot;8&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F94AA4B-068C-482E-BEA5-4F447EEFAA90}_51.png&quot;/&gt;&lt;left val=&quot;450&quot;/&gt;&lt;top val=&quot;163&quot;/&gt;&lt;width val=&quot;264&quot;/&gt;&lt;height val=&quot;307&quot;/&gt;&lt;hasText val=&quot;1&quot;/&gt;&lt;/Image&gt;&lt;/ThreeDShapeInfo&gt;"/>
  <p:tag name="PRESENTER_SHAPETEXTINFO" val="&lt;ShapeTextInfo&gt;&lt;TableIndex row=&quot;-1&quot; col=&quot;-1&quot;&gt;&lt;linesCount val=&quot;8&quot;/&gt;&lt;lineCharCount val=&quot;15&quot;/&gt;&lt;lineCharCount val=&quot;14&quot;/&gt;&lt;lineCharCount val=&quot;14&quot;/&gt;&lt;lineCharCount val=&quot;10&quot;/&gt;&lt;lineCharCount val=&quot;11&quot;/&gt;&lt;lineCharCount val=&quot;10&quot;/&gt;&lt;lineCharCount val=&quot;9&quot;/&gt;&lt;lineCharCount val=&quot;13&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310BB15-7EFB-4F12-BD85-8D355E895BEC}_52.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8&quot;/&gt;&lt;lineCharCount val=&quot;17&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042AD24-0838-40F7-A30C-1D17249B1FA2}_52.png&quot;/&gt;&lt;left val=&quot;35&quot;/&gt;&lt;top val=&quot;155&quot;/&gt;&lt;width val=&quot;662&quot;/&gt;&lt;height val=&quot;291&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1&quot;/&gt;&lt;lineCharCount val=&quot;19&quot;/&gt;&lt;/TableIndex&gt;&lt;TableIndex row=&quot;2&quot; col=&quot;1&quot;&gt;&lt;linesCount val=&quot;1&quot;/&gt;&lt;lineCharCount val=&quot;4&quot;/&gt;&lt;/TableIndex&gt;&lt;TableIndex row=&quot;2&quot; col=&quot;2&quot;&gt;&lt;linesCount val=&quot;1&quot;/&gt;&lt;lineCharCount val=&quot;8&quot;/&gt;&lt;/TableIndex&gt;&lt;TableIndex row=&quot;3&quot; col=&quot;1&quot;&gt;&lt;linesCount val=&quot;1&quot;/&gt;&lt;lineCharCount val=&quot;20&quot;/&gt;&lt;/TableIndex&gt;&lt;TableIndex row=&quot;3&quot; col=&quot;2&quot;&gt;&lt;linesCount val=&quot;3&quot;/&gt;&lt;lineCharCount val=&quot;45&quot;/&gt;&lt;lineCharCount val=&quot;38&quot;/&gt;&lt;lineCharCount val=&quot;21&quot;/&gt;&lt;/TableIndex&gt;&lt;TableIndex row=&quot;4&quot; col=&quot;1&quot;&gt;&lt;linesCount val=&quot;1&quot;/&gt;&lt;lineCharCount val=&quot;6&quot;/&gt;&lt;/TableIndex&gt;&lt;TableIndex row=&quot;4&quot; col=&quot;2&quot;&gt;&lt;linesCount val=&quot;2&quot;/&gt;&lt;lineCharCount val=&quot;44&quot;/&gt;&lt;lineCharCount val=&quot;13&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61BD6D5-5808-4B32-8CB1-38364652EEB3}_52.png&quot;/&gt;&lt;left val=&quot;37&quot;/&gt;&lt;top val=&quot;508&quot;/&gt;&lt;width val=&quot;170&quot;/&gt;&lt;height val=&quot;39&quot;/&gt;&lt;hasText val=&quot;1&quot;/&gt;&lt;/Image&gt;&lt;/ThreeDShapeInfo&gt;"/>
  <p:tag name="PRESENTER_SHAPETEXTINFO" val="&lt;ShapeTextInfo&gt;&lt;TableIndex row=&quot;-1&quot; col=&quot;-1&quot;&gt;&lt;linesCount val=&quot;1&quot;/&gt;&lt;lineCharCount val=&quot;1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93719EC-47FA-4D5D-A535-C04AEB03A013}_5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73A3D32-4705-4D4C-AAF5-7B39B053C590}_53.png&quot;/&gt;&lt;left val=&quot;13&quot;/&gt;&lt;top val=&quot;113&quot;/&gt;&lt;width val=&quot;324&quot;/&gt;&lt;height val=&quot;401&quot;/&gt;&lt;hasText val=&quot;1&quot;/&gt;&lt;/Image&gt;&lt;/ThreeDShapeInfo&gt;"/>
  <p:tag name="PRESENTER_SHAPETEXTINFO" val="&lt;ShapeTextInfo&gt;&lt;TableIndex row=&quot;-1&quot; col=&quot;-1&quot;&gt;&lt;linesCount val=&quot;10&quot;/&gt;&lt;lineCharCount val=&quot;11&quot;/&gt;&lt;lineCharCount val=&quot;6&quot;/&gt;&lt;lineCharCount val=&quot;15&quot;/&gt;&lt;lineCharCount val=&quot;13&quot;/&gt;&lt;lineCharCount val=&quot;16&quot;/&gt;&lt;lineCharCount val=&quot;17&quot;/&gt;&lt;lineCharCount val=&quot;16&quot;/&gt;&lt;lineCharCount val=&quot;19&quot;/&gt;&lt;lineCharCount val=&quot;16&quot;/&gt;&lt;lineCharCount val=&quot;6&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A530117-336E-4A90-A99B-61749ABF60F8}_5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B8D919B-A128-4B23-89A3-A857D10D35A0}_54.png&quot;/&gt;&lt;left val=&quot;327&quot;/&gt;&lt;top val=&quot;255&quot;/&gt;&lt;width val=&quot;65&quot;/&gt;&lt;height val=&quot;30&quot;/&gt;&lt;hasText val=&quot;1&quot;/&gt;&lt;/Image&gt;&lt;/ThreeDShapeInfo&gt;"/>
  <p:tag name="PRESENTER_SHAPETEXTINFO" val="&lt;ShapeTextInfo&gt;&lt;TableIndex row=&quot;-1&quot; col=&quot;-1&quot;&gt;&lt;linesCount val=&quot;1&quot;/&gt;&lt;lineCharCount val=&quot;12&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12ABD50-732F-48DE-AF12-AA0D4719DDB5}_54.png&quot;/&gt;&lt;left val=&quot;79&quot;/&gt;&lt;top val=&quot;439&quot;/&gt;&lt;width val=&quot;234&quot;/&gt;&lt;height val=&quot;60&quot;/&gt;&lt;hasText val=&quot;1&quot;/&gt;&lt;/Image&gt;&lt;/ThreeDShapeInfo&gt;"/>
  <p:tag name="PRESENTER_SHAPETEXTINFO" val="&lt;ShapeTextInfo&gt;&lt;TableIndex row=&quot;-1&quot; col=&quot;-1&quot;&gt;&lt;linesCount val=&quot;1&quot;/&gt;&lt;lineCharCount val=&quot;15&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5F0DB6E-2E7F-48A4-8835-FC4052C5165E}_54.png&quot;/&gt;&lt;left val=&quot;412&quot;/&gt;&lt;top val=&quot;439&quot;/&gt;&lt;width val=&quot;230&quot;/&gt;&lt;height val=&quot;60&quot;/&gt;&lt;hasText val=&quot;1&quot;/&gt;&lt;/Image&gt;&lt;/ThreeDShapeInfo&gt;"/>
  <p:tag name="PRESENTER_SHAPETEXTINFO" val="&lt;ShapeTextInfo&gt;&lt;TableIndex row=&quot;-1&quot; col=&quot;-1&quot;&gt;&lt;linesCount val=&quot;1&quot;/&gt;&lt;lineCharCount val=&quot;15&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E0C5427-9BAA-4A86-95B2-8BAB67A56F60}_55.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30&quot;/&gt;&lt;lineCharCount val=&quot;2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8ACF71F-40AF-447E-8A37-33A03C9153FC}_55.png&quot;/&gt;&lt;left val=&quot;327&quot;/&gt;&lt;top val=&quot;255&quot;/&gt;&lt;width val=&quot;65&quot;/&gt;&lt;height val=&quot;30&quot;/&gt;&lt;hasText val=&quot;1&quot;/&gt;&lt;/Image&gt;&lt;/ThreeDShapeInfo&gt;"/>
  <p:tag name="PRESENTER_SHAPETEXTINFO" val="&lt;ShapeTextInfo&gt;&lt;TableIndex row=&quot;-1&quot; col=&quot;-1&quot;&gt;&lt;linesCount val=&quot;1&quot;/&gt;&lt;lineCharCount val=&quot;1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B71A08E-64F5-49FD-A686-917B0756A7D7}_55.png&quot;/&gt;&lt;left val=&quot;175&quot;/&gt;&lt;top val=&quot;392&quot;/&gt;&lt;width val=&quot;167&quot;/&gt;&lt;height val=&quot;80&quot;/&gt;&lt;hasText val=&quot;1&quot;/&gt;&lt;/Image&gt;&lt;/ThreeDShapeInfo&gt;"/>
  <p:tag name="PRESENTER_SHAPETEXTINFO" val="&lt;ShapeTextInfo&gt;&lt;TableIndex row=&quot;-1&quot; col=&quot;-1&quot;&gt;&lt;linesCount val=&quot;2&quot;/&gt;&lt;lineCharCount val=&quot;13&quot;/&gt;&lt;lineCharCount val=&quot;13&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B35E2AD-3080-4391-ACCF-E1D69B71BD95}_55.png&quot;/&gt;&lt;left val=&quot;252&quot;/&gt;&lt;top val=&quot;125&quot;/&gt;&lt;width val=&quot;278&quot;/&gt;&lt;height val=&quot;80&quot;/&gt;&lt;hasText val=&quot;1&quot;/&gt;&lt;/Image&gt;&lt;/ThreeDShapeInfo&gt;"/>
  <p:tag name="PRESENTER_SHAPETEXTINFO" val="&lt;ShapeTextInfo&gt;&lt;TableIndex row=&quot;-1&quot; col=&quot;-1&quot;&gt;&lt;linesCount val=&quot;2&quot;/&gt;&lt;lineCharCount val=&quot;27&quot;/&gt;&lt;lineCharCount val=&quot;15&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HTML_AUTOSHAPE_INFO" val="&lt;ThreeDShapeInfo&gt;&lt;uuid val=&quot;{74C7EB94-A99B-4B43-8DF0-9F7281927D0F}&quot;/&gt;&lt;isInvalidForFieldText val=&quot;0&quot;/&gt;&lt;Image&gt;&lt;filename val=&quot;C:\Users\monc0003\AppData\Local\Temp\~Ca80A\data\asimages\{74C7EB94-A99B-4B43-8DF0-9F7281927D0F}.png&quot;/&gt;&lt;left val=&quot;59&quot;/&gt;&lt;top val=&quot;259&quot;/&gt;&lt;width val=&quot;600&quot;/&gt;&lt;height val=&quot;52&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4DDFC69-967F-473F-8F13-F5E6C470FB7E}_55.png&quot;/&gt;&lt;left val=&quot;26&quot;/&gt;&lt;top val=&quot;220&quot;/&gt;&lt;width val=&quot;562&quot;/&gt;&lt;height val=&quot;60&quot;/&gt;&lt;hasText val=&quot;1&quot;/&gt;&lt;/Image&gt;&lt;/ThreeDShapeInfo&gt;"/>
  <p:tag name="PRESENTER_SHAPETEXTINFO" val="&lt;ShapeTextInfo&gt;&lt;TableIndex row=&quot;-1&quot; col=&quot;-1&quot;&gt;&lt;linesCount val=&quot;1&quot;/&gt;&lt;lineCharCount val=&quot;7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72FC2EF1-8E3E-41D2-9542-DCB22BDE32DB}_55.png&quot;/&gt;&lt;left val=&quot;261&quot;/&gt;&lt;top val=&quot;277&quot;/&gt;&lt;width val=&quot;106&quot;/&gt;&lt;height val=&quot;80&quot;/&gt;&lt;hasText val=&quot;1&quot;/&gt;&lt;/Image&gt;&lt;/ThreeDShapeInfo&gt;"/>
  <p:tag name="PRESENTER_SHAPETEXTINFO" val="&lt;ShapeTextInfo&gt;&lt;TableIndex row=&quot;-1&quot; col=&quot;-1&quot;&gt;&lt;linesCount val=&quot;2&quot;/&gt;&lt;lineCharCount val=&quot;7&quot;/&gt;&lt;lineCharCount val=&quot;4&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95EBB967-AEB9-47AE-9D47-1CC79E86B119}_56.png&quot;/&gt;&lt;left val=&quot;29&quot;/&gt;&lt;top val=&quot;21&quot;/&gt;&lt;width val=&quot;660&quot;/&gt;&lt;height val=&quot;98&quot;/&gt;&lt;hasText val=&quot;1&quot;/&gt;&lt;/Image&gt;&lt;/ThreeDShapeInfo&gt;"/>
  <p:tag name="PRESENTER_SHAPETEXTINFO" val="&lt;ShapeTextInfo&gt;&lt;TableIndex row=&quot;-1&quot; col=&quot;-1&quot;&gt;&lt;linesCount val=&quot;1&quot;/&gt;&lt;lineCharCount val=&quot;3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658E06C-ACC6-4FAE-BA88-7766E2BB561A}_56.png&quot;/&gt;&lt;left val=&quot;24&quot;/&gt;&lt;top val=&quot;119&quot;/&gt;&lt;width val=&quot;326&quot;/&gt;&lt;height val=&quot;402&quot;/&gt;&lt;hasText val=&quot;1&quot;/&gt;&lt;/Image&gt;&lt;/ThreeDShapeInfo&gt;"/>
  <p:tag name="PRESENTER_SHAPETEXTINFO" val="&lt;ShapeTextInfo&gt;&lt;TableIndex row=&quot;-1&quot; col=&quot;-1&quot;&gt;&lt;linesCount val=&quot;8&quot;/&gt;&lt;lineCharCount val=&quot;18&quot;/&gt;&lt;lineCharCount val=&quot;11&quot;/&gt;&lt;lineCharCount val=&quot;16&quot;/&gt;&lt;lineCharCount val=&quot;6&quot;/&gt;&lt;lineCharCount val=&quot;19&quot;/&gt;&lt;lineCharCount val=&quot;6&quot;/&gt;&lt;lineCharCount val=&quot;10&quot;/&gt;&lt;lineCharCount val=&quot;1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70529EB-1963-4C15-9A41-1FB89512964B}_5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897B5A3-8477-4FCC-83EE-303B750DE0A6}_57.png&quot;/&gt;&lt;left val=&quot;357&quot;/&gt;&lt;top val=&quot;125&quot;/&gt;&lt;width val=&quot;326&quot;/&gt;&lt;height val=&quot;370&quot;/&gt;&lt;hasText val=&quot;1&quot;/&gt;&lt;/Image&gt;&lt;/ThreeDShapeInfo&gt;"/>
  <p:tag name="PRESENTER_SHAPETEXTINFO" val="&lt;ShapeTextInfo&gt;&lt;TableIndex row=&quot;-1&quot; col=&quot;-1&quot;&gt;&lt;linesCount val=&quot;7&quot;/&gt;&lt;lineCharCount val=&quot;1&quot;/&gt;&lt;lineCharCount val=&quot;9&quot;/&gt;&lt;lineCharCount val=&quot;18&quot;/&gt;&lt;lineCharCount val=&quot;13&quot;/&gt;&lt;lineCharCount val=&quot;12&quot;/&gt;&lt;lineCharCount val=&quot;12&quot;/&gt;&lt;lineCharCount val=&quot;7&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F69C999-2C1D-4D73-9EED-A9AC8F0391EA}_58.png&quot;/&gt;&lt;left val=&quot;40&quot;/&gt;&lt;top val=&quot;-4&quot;/&gt;&lt;width val=&quot;648&quot;/&gt;&lt;height val=&quot;98&quot;/&gt;&lt;hasText val=&quot;1&quot;/&gt;&lt;/Image&gt;&lt;/ThreeDShapeInfo&gt;"/>
  <p:tag name="PRESENTER_SHAPETEXTINFO" val="&lt;ShapeTextInfo&gt;&lt;TableIndex row=&quot;-1&quot; col=&quot;-1&quot;&gt;&lt;linesCount val=&quot;1&quot;/&gt;&lt;lineCharCount val=&quot;11&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5432FD6-F292-4965-8B51-2892F102755F}_58.png&quot;/&gt;&lt;left val=&quot;12&quot;/&gt;&lt;top val=&quot;87&quot;/&gt;&lt;width val=&quot;334&quot;/&gt;&lt;height val=&quot;367&quot;/&gt;&lt;hasText val=&quot;1&quot;/&gt;&lt;/Image&gt;&lt;/ThreeDShapeInfo&gt;"/>
  <p:tag name="PRESENTER_SHAPETEXTINFO" val="&lt;ShapeTextInfo&gt;&lt;TableIndex row=&quot;-1&quot; col=&quot;-1&quot;&gt;&lt;linesCount val=&quot;4&quot;/&gt;&lt;lineCharCount val=&quot;12&quot;/&gt;&lt;lineCharCount val=&quot;12&quot;/&gt;&lt;lineCharCount val=&quot;19&quot;/&gt;&lt;lineCharCount val=&quot;11&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F07F0F6-FB8D-4D40-AA04-A4D21B07C965}_58.png&quot;/&gt;&lt;left val=&quot;315&quot;/&gt;&lt;top val=&quot;89&quot;/&gt;&lt;width val=&quot;403&quot;/&gt;&lt;height val=&quot;260&quot;/&gt;&lt;hasText val=&quot;1&quot;/&gt;&lt;/Image&gt;&lt;/ThreeDShapeInfo&gt;"/>
  <p:tag name="PRESENTER_SHAPETEXTINFO" val="&lt;ShapeTextInfo&gt;&lt;TableIndex row=&quot;-1&quot; col=&quot;-1&quot;&gt;&lt;linesCount val=&quot;6&quot;/&gt;&lt;lineCharCount val=&quot;14&quot;/&gt;&lt;lineCharCount val=&quot;15&quot;/&gt;&lt;lineCharCount val=&quot;10&quot;/&gt;&lt;lineCharCount val=&quot;20&quot;/&gt;&lt;lineCharCount val=&quot;24&quot;/&gt;&lt;lineCharCount val=&quot;24&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7A06792-0DB2-4A62-AC49-AEAED6A602FD}_5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D8BE68C-B396-470E-9224-846A84CFBB43}_59.png&quot;/&gt;&lt;left val=&quot;24&quot;/&gt;&lt;top val=&quot;119&quot;/&gt;&lt;width val=&quot;659&quot;/&gt;&lt;height val=&quot;363&quot;/&gt;&lt;hasText val=&quot;1&quot;/&gt;&lt;/Image&gt;&lt;/ThreeDShapeInfo&gt;"/>
  <p:tag name="PRESENTER_SHAPETEXTINFO" val="&lt;ShapeTextInfo&gt;&lt;TableIndex row=&quot;-1&quot; col=&quot;-1&quot;&gt;&lt;linesCount val=&quot;6&quot;/&gt;&lt;lineCharCount val=&quot;26&quot;/&gt;&lt;lineCharCount val=&quot;21&quot;/&gt;&lt;lineCharCount val=&quot;23&quot;/&gt;&lt;lineCharCount val=&quot;19&quot;/&gt;&lt;lineCharCount val=&quot;17&quot;/&gt;&lt;lineCharCount val=&quot;32&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25A2EF9-D6DA-4A02-82A2-EBB3A1C5FBFA}_6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2&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8020454-3EC3-4079-8A7D-D9B699E56CC5}_60.png&quot;/&gt;&lt;left val=&quot;24&quot;/&gt;&lt;top val=&quot;119&quot;/&gt;&lt;width val=&quot;659&quot;/&gt;&lt;height val=&quot;363&quot;/&gt;&lt;hasText val=&quot;1&quot;/&gt;&lt;/Image&gt;&lt;/ThreeDShapeInfo&gt;"/>
  <p:tag name="PRESENTER_SHAPETEXTINFO" val="&lt;ShapeTextInfo&gt;&lt;TableIndex row=&quot;-1&quot; col=&quot;-1&quot;&gt;&lt;linesCount val=&quot;7&quot;/&gt;&lt;lineCharCount val=&quot;25&quot;/&gt;&lt;lineCharCount val=&quot;34&quot;/&gt;&lt;lineCharCount val=&quot;19&quot;/&gt;&lt;lineCharCount val=&quot;39&quot;/&gt;&lt;lineCharCount val=&quot;9&quot;/&gt;&lt;lineCharCount val=&quot;29&quot;/&gt;&lt;lineCharCount val=&quot;1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7E446FBA-7949-49C3-8363-4ABAB6D1A322}_61.png&quot;/&gt;&lt;left val=&quot;35&quot;/&gt;&lt;top val=&quot;6&quot;/&gt;&lt;width val=&quot;648&quot;/&gt;&lt;height val=&quot;105&quot;/&gt;&lt;hasText val=&quot;1&quot;/&gt;&lt;/Image&gt;&lt;/ThreeDShapeInfo&gt;"/>
  <p:tag name="PRESENTER_SHAPETEXTINFO" val="&lt;ShapeTextInfo&gt;&lt;TableIndex row=&quot;-1&quot; col=&quot;-1&quot;&gt;&lt;linesCount val=&quot;1&quot;/&gt;&lt;lineCharCount val=&quot;30&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905A56C6-6F00-4512-858D-B0E57DF7434C}_61.png&quot;/&gt;&lt;left val=&quot;24&quot;/&gt;&lt;top val=&quot;119&quot;/&gt;&lt;width val=&quot;353&quot;/&gt;&lt;height val=&quot;390&quot;/&gt;&lt;hasText val=&quot;1&quot;/&gt;&lt;/Image&gt;&lt;/ThreeDShapeInfo&gt;"/>
  <p:tag name="PRESENTER_SHAPETEXTINFO" val="&lt;ShapeTextInfo&gt;&lt;TableIndex row=&quot;-1&quot; col=&quot;-1&quot;&gt;&lt;linesCount val=&quot;8&quot;/&gt;&lt;lineCharCount val=&quot;10&quot;/&gt;&lt;lineCharCount val=&quot;8&quot;/&gt;&lt;lineCharCount val=&quot;21&quot;/&gt;&lt;lineCharCount val=&quot;17&quot;/&gt;&lt;lineCharCount val=&quot;1&quot;/&gt;&lt;lineCharCount val=&quot;10&quot;/&gt;&lt;lineCharCount val=&quot;8&quot;/&gt;&lt;lineCharCount val=&quot;20&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1977480-6096-45B8-9E71-1F6E5DAA3786}_62.png&quot;/&gt;&lt;left val=&quot;28&quot;/&gt;&lt;top val=&quot;21&quot;/&gt;&lt;width val=&quot;663&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8522C65-2AB4-4BE6-9BBE-25BE04ACCADC}_62.png&quot;/&gt;&lt;left val=&quot;24&quot;/&gt;&lt;top val=&quot;119&quot;/&gt;&lt;width val=&quot;659&quot;/&gt;&lt;height val=&quot;363&quot;/&gt;&lt;hasText val=&quot;1&quot;/&gt;&lt;/Image&gt;&lt;/ThreeDShapeInfo&gt;"/>
  <p:tag name="PRESENTER_SHAPETEXTINFO" val="&lt;ShapeTextInfo&gt;&lt;TableIndex row=&quot;-1&quot; col=&quot;-1&quot;&gt;&lt;linesCount val=&quot;2&quot;/&gt;&lt;lineCharCount val=&quot;37&quot;/&gt;&lt;lineCharCount val=&quot;13&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540A010-3167-4FC0-AC71-BAAD9345F00B}_64.png&quot;/&gt;&lt;left val=&quot;28&quot;/&gt;&lt;top val=&quot;21&quot;/&gt;&lt;width val=&quot;663&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88F3BCF-5F0B-408B-854E-349CD7883C38}_64.png&quot;/&gt;&lt;left val=&quot;24&quot;/&gt;&lt;top val=&quot;119&quot;/&gt;&lt;width val=&quot;665&quot;/&gt;&lt;height val=&quot;363&quot;/&gt;&lt;hasText val=&quot;1&quot;/&gt;&lt;/Image&gt;&lt;/ThreeDShapeInfo&gt;"/>
  <p:tag name="PRESENTER_SHAPETEXTINFO" val="&lt;ShapeTextInfo&gt;&lt;TableIndex row=&quot;-1&quot; col=&quot;-1&quot;&gt;&lt;linesCount val=&quot;6&quot;/&gt;&lt;lineCharCount val=&quot;34&quot;/&gt;&lt;lineCharCount val=&quot;41&quot;/&gt;&lt;lineCharCount val=&quot;41&quot;/&gt;&lt;lineCharCount val=&quot;41&quot;/&gt;&lt;lineCharCount val=&quot;44&quot;/&gt;&lt;lineCharCount val=&quot;39&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C91E9D6-534D-4012-A5DA-337AD769F671}_6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18D7A4A-649D-49EC-A5AB-747D0D4BAE40}_65.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7BEEA2E-BFE6-4CA6-AF8D-3DD6D35F2338}_66.png&quot;/&gt;&lt;left val=&quot;35&quot;/&gt;&lt;top val=&quot;0&quot;/&gt;&lt;width val=&quot;648&quot;/&gt;&lt;height val=&quot;98&quot;/&gt;&lt;hasText val=&quot;1&quot;/&gt;&lt;/Image&gt;&lt;/ThreeDShapeInfo&gt;"/>
  <p:tag name="PRESENTER_SHAPETEXTINFO" val="&lt;ShapeTextInfo&gt;&lt;TableIndex row=&quot;-1&quot; col=&quot;-1&quot;&gt;&lt;linesCount val=&quot;1&quot;/&gt;&lt;lineCharCount val=&quot;9&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9BE1D1E8-3DFF-4846-892B-72ED0AA3C188}_66.png&quot;/&gt;&lt;left val=&quot;23&quot;/&gt;&lt;top val=&quot;74&quot;/&gt;&lt;width val=&quot;661&quot;/&gt;&lt;height val=&quot;448&quot;/&gt;&lt;hasText val=&quot;1&quot;/&gt;&lt;/Image&gt;&lt;/ThreeDShapeInfo&gt;"/>
  <p:tag name="PRESENTER_SHAPETEXTINFO" val="&lt;ShapeTextInfo&gt;&lt;TableIndex row=&quot;-1&quot; col=&quot;-1&quot;&gt;&lt;linesCount val=&quot;16&quot;/&gt;&lt;lineCharCount val=&quot;48&quot;/&gt;&lt;lineCharCount val=&quot;19&quot;/&gt;&lt;lineCharCount val=&quot;40&quot;/&gt;&lt;lineCharCount val=&quot;46&quot;/&gt;&lt;lineCharCount val=&quot;54&quot;/&gt;&lt;lineCharCount val=&quot;24&quot;/&gt;&lt;lineCharCount val=&quot;58&quot;/&gt;&lt;lineCharCount val=&quot;29&quot;/&gt;&lt;lineCharCount val=&quot;52&quot;/&gt;&lt;lineCharCount val=&quot;49&quot;/&gt;&lt;lineCharCount val=&quot;52&quot;/&gt;&lt;lineCharCount val=&quot;19&quot;/&gt;&lt;lineCharCount val=&quot;53&quot;/&gt;&lt;lineCharCount val=&quot;22&quot;/&gt;&lt;lineCharCount val=&quot;1&quot;/&gt;&lt;lineCharCount val=&quot;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581C736-57B9-44D8-98F5-C047A81DD124}_6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5119AE2-702E-447F-8363-A216687BFCA5}_68.png&quot;/&gt;&lt;left val=&quot;35&quot;/&gt;&lt;top val=&quot;120&quot;/&gt;&lt;width val=&quot;652&quot;/&gt;&lt;height val=&quot;362&quot;/&gt;&lt;hasText val=&quot;1&quot;/&gt;&lt;/Image&gt;&lt;/ThreeDShapeInfo&gt;"/>
  <p:tag name="PRESENTER_SHAPETEXTINFO" val="&lt;ShapeTextInfo&gt;&lt;TableIndex row=&quot;-1&quot; col=&quot;-1&quot;&gt;&lt;linesCount val=&quot;11&quot;/&gt;&lt;lineCharCount val=&quot;38&quot;/&gt;&lt;lineCharCount val=&quot;1&quot;/&gt;&lt;lineCharCount val=&quot;61&quot;/&gt;&lt;lineCharCount val=&quot;6&quot;/&gt;&lt;lineCharCount val=&quot;1&quot;/&gt;&lt;lineCharCount val=&quot;57&quot;/&gt;&lt;lineCharCount val=&quot;1&quot;/&gt;&lt;lineCharCount val=&quot;38&quot;/&gt;&lt;lineCharCount val=&quot;10&quot;/&gt;&lt;lineCharCount val=&quot;64&quot;/&gt;&lt;lineCharCount val=&quot;45&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0F013F0-2495-4514-886E-83D5C145D88F}_6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63248EC-EB7E-43FE-8D26-C403D411BAF5}_69.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7&quot;/&gt;&lt;/TableIndex&gt;&lt;/ShapeTextInfo&gt;"/>
  <p:tag name="HTML_SHAPEINFO" val="&lt;ThreeDShapeInfo&gt;&lt;uuid val=&quot;&quot;/&gt;&lt;isInvalidForFieldText val=&quot;0&quot;/&gt;&lt;Image&gt;&lt;filename val=&quot;C:\Users\monc0003\Desktop\Cultural WM\data\asimages\{32BCD77B-2C34-4E0E-86E5-920CACF64738}_1.png&quot;/&gt;&lt;left val=&quot;203&quot;/&gt;&lt;top val=&quot;202&quot;/&gt;&lt;width val=&quot;313&quot;/&gt;&lt;height val=&quot;11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166FE00-50A7-4F2C-9783-C8C1638C4E20}_1.png&quot;/&gt;&lt;left val=&quot;21&quot;/&gt;&lt;top val=&quot;0&quot;/&gt;&lt;width val=&quot;677&quot;/&gt;&lt;height val=&quot;116&quot;/&gt;&lt;hasText val=&quot;1&quot;/&gt;&lt;/Image&gt;&lt;/ThreeDShapeInfo&gt;"/>
  <p:tag name="PRESENTER_SHAPETEXTINFO" val="&lt;ShapeTextInfo&gt;&lt;TableIndex row=&quot;-1&quot; col=&quot;-1&quot;&gt;&lt;linesCount val=&quot;1&quot;/&gt;&lt;lineCharCount val=&quot;28&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9213948-14BA-4EE3-BC35-623AB75504FF}_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6C0CAE1-26AF-42A7-B6D7-B3CE2B4F0F01}_2.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18C22E2-99E2-4E41-95A4-5811668CCE7B}_3.png&quot;/&gt;&lt;left val=&quot;162&quot;/&gt;&lt;top val=&quot;17&quot;/&gt;&lt;width val=&quot;394&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E7815B7-B458-473B-9C63-C9973972414E}_3.png&quot;/&gt;&lt;left val=&quot;72&quot;/&gt;&lt;top val=&quot;119&quot;/&gt;&lt;width val=&quot;589&quot;/&gt;&lt;height val=&quot;224&quot;/&gt;&lt;hasText val=&quot;1&quot;/&gt;&lt;/Image&gt;&lt;/ThreeDShapeInfo&gt;"/>
  <p:tag name="PRESENTER_SHAPETEXTINFO" val="&lt;ShapeTextInfo&gt;&lt;TableIndex row=&quot;-1&quot; col=&quot;-1&quot;&gt;&lt;linesCount val=&quot;5&quot;/&gt;&lt;lineCharCount val=&quot;30&quot;/&gt;&lt;lineCharCount val=&quot;37&quot;/&gt;&lt;lineCharCount val=&quot;31&quot;/&gt;&lt;lineCharCount val=&quot;33&quot;/&gt;&lt;lineCharCount val=&quot;17&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EA286AAC-F2A0-455E-AC7C-2462673B7B71}_4.png&quot;/&gt;&lt;left val=&quot;27&quot;/&gt;&lt;top val=&quot;13&quot;/&gt;&lt;width val=&quot;307&quot;/&gt;&lt;height val=&quot;146&quot;/&gt;&lt;hasText val=&quot;1&quot;/&gt;&lt;/Image&gt;&lt;/ThreeDShapeInfo&gt;"/>
  <p:tag name="PRESENTER_SHAPETEXTINFO" val="&lt;ShapeTextInfo&gt;&lt;TableIndex row=&quot;-1&quot; col=&quot;-1&quot;&gt;&lt;linesCount val=&quot;2&quot;/&gt;&lt;lineCharCount val=&quot;12&quot;/&gt;&lt;lineCharCount val=&quot;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E025A1C3-74A1-444C-9AC6-CB03404E7EF6}_4.png&quot;/&gt;&lt;left val=&quot;0&quot;/&gt;&lt;top val=&quot;131&quot;/&gt;&lt;width val=&quot;352&quot;/&gt;&lt;height val=&quot;384&quot;/&gt;&lt;hasText val=&quot;1&quot;/&gt;&lt;/Image&gt;&lt;/ThreeDShapeInfo&gt;"/>
  <p:tag name="PRESENTER_SHAPETEXTINFO" val="&lt;ShapeTextInfo&gt;&lt;TableIndex row=&quot;-1&quot; col=&quot;-1&quot;&gt;&lt;linesCount val=&quot;9&quot;/&gt;&lt;lineCharCount val=&quot;8&quot;/&gt;&lt;lineCharCount val=&quot;20&quot;/&gt;&lt;lineCharCount val=&quot;20&quot;/&gt;&lt;lineCharCount val=&quot;4&quot;/&gt;&lt;lineCharCount val=&quot;12&quot;/&gt;&lt;lineCharCount val=&quot;15&quot;/&gt;&lt;lineCharCount val=&quot;13&quot;/&gt;&lt;lineCharCount val=&quot;8&quot;/&gt;&lt;lineCharCount val=&quot;1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CE0936A-EE2A-4D8A-9091-E34893236FE9}_4.png&quot;/&gt;&lt;left val=&quot;355&quot;/&gt;&lt;top val=&quot;439&quot;/&gt;&lt;width val=&quot;135&quot;/&gt;&lt;height val=&quot;51&quot;/&gt;&lt;hasText val=&quot;1&quot;/&gt;&lt;/Image&gt;&lt;/ThreeDShapeInfo&gt;"/>
  <p:tag name="PRESENTER_SHAPETEXTINFO" val="&lt;ShapeTextInfo&gt;&lt;TableIndex row=&quot;-1&quot; col=&quot;-1&quot;&gt;&lt;linesCount val=&quot;1&quot;/&gt;&lt;lineCharCount val=&quot;9&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6C17E68-A1C2-40C9-9DAA-2B8BBA287AF9}_4.png&quot;/&gt;&lt;left val=&quot;582&quot;/&gt;&lt;top val=&quot;439&quot;/&gt;&lt;width val=&quot;135&quot;/&gt;&lt;height val=&quot;51&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98F4A7E-93BB-44E8-A492-3FDDA337F3FF}_4.png&quot;/&gt;&lt;left val=&quot;467&quot;/&gt;&lt;top val=&quot;26&quot;/&gt;&lt;width val=&quot;176&quot;/&gt;&lt;height val=&quot;166&quot;/&gt;&lt;hasText val=&quot;1&quot;/&gt;&lt;/Image&gt;&lt;/ThreeDShapeInfo&gt;"/>
  <p:tag name="PRESENTER_SHAPETEXTINFO" val="&lt;ShapeTextInfo&gt;&lt;TableIndex row=&quot;-1&quot; col=&quot;-1&quot;&gt;&lt;linesCount val=&quot;5&quot;/&gt;&lt;lineCharCount val=&quot;10&quot;/&gt;&lt;lineCharCount val=&quot;12&quot;/&gt;&lt;lineCharCount val=&quot;15&quot;/&gt;&lt;lineCharCount val=&quot;7&quot;/&gt;&lt;lineCharCount val=&quot;7&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9A5D97B7-4D55-438A-899A-8D37D87C266E}_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81CF685-3BEE-4A2D-BFEC-E04998E49A6E}_5.png&quot;/&gt;&lt;left val=&quot;24&quot;/&gt;&lt;top val=&quot;119&quot;/&gt;&lt;width val=&quot;370&quot;/&gt;&lt;height val=&quot;370&quot;/&gt;&lt;hasText val=&quot;1&quot;/&gt;&lt;/Image&gt;&lt;/ThreeDShapeInfo&gt;"/>
  <p:tag name="PRESENTER_SHAPETEXTINFO" val="&lt;ShapeTextInfo&gt;&lt;TableIndex row=&quot;-1&quot; col=&quot;-1&quot;&gt;&lt;linesCount val=&quot;9&quot;/&gt;&lt;lineCharCount val=&quot;20&quot;/&gt;&lt;lineCharCount val=&quot;22&quot;/&gt;&lt;lineCharCount val=&quot;17&quot;/&gt;&lt;lineCharCount val=&quot;9&quot;/&gt;&lt;lineCharCount val=&quot;22&quot;/&gt;&lt;lineCharCount val=&quot;23&quot;/&gt;&lt;lineCharCount val=&quot;22&quot;/&gt;&lt;lineCharCount val=&quot;22&quot;/&gt;&lt;lineCharCount val=&quot;12&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98991FD-2CCF-474E-AB68-D4C5BB016BF1}_6.png&quot;/&gt;&lt;left val=&quot;35&quot;/&gt;&lt;top val=&quot;-3&quot;/&gt;&lt;width val=&quot;648&quot;/&gt;&lt;height val=&quot;132&quot;/&gt;&lt;hasText val=&quot;1&quot;/&gt;&lt;/Image&gt;&lt;/ThreeDShapeInfo&gt;"/>
  <p:tag name="PRESENTER_SHAPETEXTINFO" val="&lt;ShapeTextInfo&gt;&lt;TableIndex row=&quot;-1&quot; col=&quot;-1&quot;&gt;&lt;linesCount val=&quot;2&quot;/&gt;&lt;lineCharCount val=&quot;22&quot;/&gt;&lt;lineCharCount val=&quot;2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EB57B37-C7A0-489E-BDAA-54754BF3D1E3}_6.png&quot;/&gt;&lt;left val=&quot;324&quot;/&gt;&lt;top val=&quot;156&quot;/&gt;&lt;width val=&quot;378&quot;/&gt;&lt;height val=&quot;363&quot;/&gt;&lt;hasText val=&quot;1&quot;/&gt;&lt;/Image&gt;&lt;/ThreeDShapeInfo&gt;"/>
  <p:tag name="PRESENTER_SHAPETEXTINFO" val="&lt;ShapeTextInfo&gt;&lt;TableIndex row=&quot;-1&quot; col=&quot;-1&quot;&gt;&lt;linesCount val=&quot;8&quot;/&gt;&lt;lineCharCount val=&quot;23&quot;/&gt;&lt;lineCharCount val=&quot;8&quot;/&gt;&lt;lineCharCount val=&quot;8&quot;/&gt;&lt;lineCharCount val=&quot;10&quot;/&gt;&lt;lineCharCount val=&quot;7&quot;/&gt;&lt;lineCharCount val=&quot;7&quot;/&gt;&lt;lineCharCount val=&quot;20&quot;/&gt;&lt;lineCharCount val=&quot;7&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6AC19EC-FA10-4C1C-9FD1-2F6739CC6E94}_7.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6&quot;/&gt;&lt;lineCharCount val=&quot;21&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025D1E3-928B-48E7-8E5D-2D48AF56CC0F}_7.png&quot;/&gt;&lt;left val=&quot;24&quot;/&gt;&lt;top val=&quot;162&quot;/&gt;&lt;width val=&quot;335&quot;/&gt;&lt;height val=&quot;337&quot;/&gt;&lt;hasText val=&quot;1&quot;/&gt;&lt;/Image&gt;&lt;/ThreeDShapeInfo&gt;"/>
  <p:tag name="PRESENTER_SHAPETEXTINFO" val="&lt;ShapeTextInfo&gt;&lt;TableIndex row=&quot;-1&quot; col=&quot;-1&quot;&gt;&lt;linesCount val=&quot;8&quot;/&gt;&lt;lineCharCount val=&quot;17&quot;/&gt;&lt;lineCharCount val=&quot;19&quot;/&gt;&lt;lineCharCount val=&quot;17&quot;/&gt;&lt;lineCharCount val=&quot;5&quot;/&gt;&lt;lineCharCount val=&quot;11&quot;/&gt;&lt;lineCharCount val=&quot;12&quot;/&gt;&lt;lineCharCount val=&quot;16&quot;/&gt;&lt;lineCharCount val=&quot;1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E1463A34-2B81-40DC-9D1F-632237842872}_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BFCAC96-9DD5-49C1-9436-3E5F5B11C39B}_8.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141CBB7-92DD-48AF-BE04-5BEDE58B6FDF}_9.png&quot;/&gt;&lt;left val=&quot;35&quot;/&gt;&lt;top val=&quot;1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F1E228F-627F-4FB8-88DC-7CED64EE996E}_9.png&quot;/&gt;&lt;left val=&quot;277&quot;/&gt;&lt;top val=&quot;102&quot;/&gt;&lt;width val=&quot;446&quot;/&gt;&lt;height val=&quot;425&quot;/&gt;&lt;hasText val=&quot;1&quot;/&gt;&lt;/Image&gt;&lt;/ThreeDShapeInfo&gt;"/>
  <p:tag name="PRESENTER_SHAPETEXTINFO" val="&lt;ShapeTextInfo&gt;&lt;TableIndex row=&quot;-1&quot; col=&quot;-1&quot;&gt;&lt;linesCount val=&quot;11&quot;/&gt;&lt;lineCharCount val=&quot;25&quot;/&gt;&lt;lineCharCount val=&quot;9&quot;/&gt;&lt;lineCharCount val=&quot;13&quot;/&gt;&lt;lineCharCount val=&quot;23&quot;/&gt;&lt;lineCharCount val=&quot;19&quot;/&gt;&lt;lineCharCount val=&quot;17&quot;/&gt;&lt;lineCharCount val=&quot;28&quot;/&gt;&lt;lineCharCount val=&quot;24&quot;/&gt;&lt;lineCharCount val=&quot;28&quot;/&gt;&lt;lineCharCount val=&quot;27&quot;/&gt;&lt;lineCharCount val=&quot;1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Current Projects\Corn Education\Modules - Final\Final Modules\Corn Breeding 2-2\data\asimages\{BF52B5C9-10F8-4528-A97C-70DB247625AE}_25.png&quot;/&gt;&lt;left val=&quot;82&quot;/&gt;&lt;top val=&quot;434&quot;/&gt;&lt;width val=&quot;142&quot;/&gt;&lt;height val=&quot;51&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Current Projects\Corn Education\Modules - Final\Final Modules\Corn Breeding 2-2\data\asimages\{B7B20E16-667C-4F38-864E-677763F05408}_25.png&quot;/&gt;&lt;left val=&quot;262&quot;/&gt;&lt;top val=&quot;434&quot;/&gt;&lt;width val=&quot;142&quot;/&gt;&lt;height val=&quot;51&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8&quot;/&gt;&lt;/TableIndex&gt;&lt;/ShapeTextInfo&gt;"/>
  <p:tag name="HTML_SHAPEINFO" val="&lt;ThreeDShapeInfo&gt;&lt;uuid val=&quot;&quot;/&gt;&lt;isInvalidForFieldText val=&quot;0&quot;/&gt;&lt;Image&gt;&lt;filename val=&quot;C:\Users\monc0003\Desktop\Current Projects\Corn Education\Modules - Final\Final Modules\Corn Breeding 2-2\data\asimages\{73130B64-E15D-4A99-821C-2717F710FFF4}_25.png&quot;/&gt;&lt;left val=&quot;450&quot;/&gt;&lt;top val=&quot;405&quot;/&gt;&lt;width val=&quot;209&quot;/&gt;&lt;height val=&quot;80&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6A6987E-BC1A-461D-A494-DF403B17A747}_10.png&quot;/&gt;&lt;left val=&quot;18&quot;/&gt;&lt;top val=&quot;21&quot;/&gt;&lt;width val=&quot;683&quot;/&gt;&lt;height val=&quot;98&quot;/&gt;&lt;hasText val=&quot;1&quot;/&gt;&lt;/Image&gt;&lt;/ThreeDShapeInfo&gt;"/>
  <p:tag name="PRESENTER_SHAPETEXTINFO" val="&lt;ShapeTextInfo&gt;&lt;TableIndex row=&quot;-1&quot; col=&quot;-1&quot;&gt;&lt;linesCount val=&quot;1&quot;/&gt;&lt;lineCharCount val=&quot;3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0B2469B-3120-442E-93A2-AAC08EB7BE17}_11.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9&quot;/&gt;&lt;lineCharCount val=&quot;1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CB782BD-B156-4A37-86B1-94C2A626D414}_11.png&quot;/&gt;&lt;left val=&quot;0&quot;/&gt;&lt;top val=&quot;125&quot;/&gt;&lt;width val=&quot;411&quot;/&gt;&lt;height val=&quot;391&quot;/&gt;&lt;hasText val=&quot;1&quot;/&gt;&lt;/Image&gt;&lt;/ThreeDShapeInfo&gt;"/>
  <p:tag name="PRESENTER_SHAPETEXTINFO" val="&lt;ShapeTextInfo&gt;&lt;TableIndex row=&quot;-1&quot; col=&quot;-1&quot;&gt;&lt;linesCount val=&quot;12&quot;/&gt;&lt;lineCharCount val=&quot;22&quot;/&gt;&lt;lineCharCount val=&quot;5&quot;/&gt;&lt;lineCharCount val=&quot;22&quot;/&gt;&lt;lineCharCount val=&quot;18&quot;/&gt;&lt;lineCharCount val=&quot;24&quot;/&gt;&lt;lineCharCount val=&quot;16&quot;/&gt;&lt;lineCharCount val=&quot;12&quot;/&gt;&lt;lineCharCount val=&quot;22&quot;/&gt;&lt;lineCharCount val=&quot;23&quot;/&gt;&lt;lineCharCount val=&quot;1&quot;/&gt;&lt;lineCharCount val=&quot;1&quot;/&gt;&lt;lineCharCount val=&quot;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17C22D1-ACC8-423E-8EF3-DFE868BA9D83}_12.png&quot;/&gt;&lt;left val=&quot;35&quot;/&gt;&lt;top val=&quot;1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36458595-BC7A-41E2-AB91-C0EC99CCEFEC}_12.png&quot;/&gt;&lt;left val=&quot;277&quot;/&gt;&lt;top val=&quot;116&quot;/&gt;&lt;width val=&quot;450&quot;/&gt;&lt;height val=&quot;168&quot;/&gt;&lt;hasText val=&quot;1&quot;/&gt;&lt;/Image&gt;&lt;/ThreeDShapeInfo&gt;"/>
  <p:tag name="PRESENTER_SHAPETEXTINFO" val="&lt;ShapeTextInfo&gt;&lt;TableIndex row=&quot;-1&quot; col=&quot;-1&quot;&gt;&lt;linesCount val=&quot;4&quot;/&gt;&lt;lineCharCount val=&quot;26&quot;/&gt;&lt;lineCharCount val=&quot;15&quot;/&gt;&lt;lineCharCount val=&quot;25&quot;/&gt;&lt;lineCharCount val=&quot;1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8375EB8-D86A-44DA-8BD9-B0EF12A915B9}_1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9242740-9CAD-4C98-A00C-666DE0CDE5FD}_13.png&quot;/&gt;&lt;left val=&quot;24&quot;/&gt;&lt;top val=&quot;119&quot;/&gt;&lt;width val=&quot;383&quot;/&gt;&lt;height val=&quot;375&quot;/&gt;&lt;hasText val=&quot;1&quot;/&gt;&lt;/Image&gt;&lt;/ThreeDShapeInfo&gt;"/>
  <p:tag name="PRESENTER_SHAPETEXTINFO" val="&lt;ShapeTextInfo&gt;&lt;TableIndex row=&quot;-1&quot; col=&quot;-1&quot;&gt;&lt;linesCount val=&quot;8&quot;/&gt;&lt;lineCharCount val=&quot;15&quot;/&gt;&lt;lineCharCount val=&quot;17&quot;/&gt;&lt;lineCharCount val=&quot;12&quot;/&gt;&lt;lineCharCount val=&quot;18&quot;/&gt;&lt;lineCharCount val=&quot;7&quot;/&gt;&lt;lineCharCount val=&quot;13&quot;/&gt;&lt;lineCharCount val=&quot;20&quot;/&gt;&lt;lineCharCount val=&quot;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97C5D6B-DC36-4CF2-97B8-AF8B35AF3ED6}_1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E6800C9-C095-4C04-B7E6-A0AB71E36873}_14.png&quot;/&gt;&lt;left val=&quot;359&quot;/&gt;&lt;top val=&quot;124&quot;/&gt;&lt;width val=&quot;300&quot;/&gt;&lt;height val=&quot;382&quot;/&gt;&lt;hasText val=&quot;1&quot;/&gt;&lt;/Image&gt;&lt;/ThreeDShapeInfo&gt;"/>
  <p:tag name="PRESENTER_SHAPETEXTINFO" val="&lt;ShapeTextInfo&gt;&lt;TableIndex row=&quot;-1&quot; col=&quot;-1&quot;&gt;&lt;linesCount val=&quot;7&quot;/&gt;&lt;lineCharCount val=&quot;1&quot;/&gt;&lt;lineCharCount val=&quot;9&quot;/&gt;&lt;lineCharCount val=&quot;6&quot;/&gt;&lt;lineCharCount val=&quot;13&quot;/&gt;&lt;lineCharCount val=&quot;10&quot;/&gt;&lt;lineCharCount val=&quot;7&quot;/&gt;&lt;lineCharCount val=&quot;9&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52D8EE1-417E-416F-9979-43D086558819}_1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C5379B94-7747-410C-A153-FF9F2C2CE91C}_15.png&quot;/&gt;&lt;left val=&quot;24&quot;/&gt;&lt;top val=&quot;179&quot;/&gt;&lt;width val=&quot;335&quot;/&gt;&lt;height val=&quot;278&quot;/&gt;&lt;hasText val=&quot;1&quot;/&gt;&lt;/Image&gt;&lt;/ThreeDShapeInfo&gt;"/>
  <p:tag name="PRESENTER_SHAPETEXTINFO" val="&lt;ShapeTextInfo&gt;&lt;TableIndex row=&quot;-1&quot; col=&quot;-1&quot;&gt;&lt;linesCount val=&quot;5&quot;/&gt;&lt;lineCharCount val=&quot;13&quot;/&gt;&lt;lineCharCount val=&quot;18&quot;/&gt;&lt;lineCharCount val=&quot;12&quot;/&gt;&lt;lineCharCount val=&quot;18&quot;/&gt;&lt;lineCharCount val=&quot;4&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4D9A8455-558A-4C44-8359-FC4BE23A0521}_16.png&quot;/&gt;&lt;left val=&quot;35&quot;/&gt;&lt;top val=&quot;2&quot;/&gt;&lt;width val=&quot;648&quot;/&gt;&lt;height val=&quot;105&quot;/&gt;&lt;hasText val=&quot;1&quot;/&gt;&lt;/Image&gt;&lt;/ThreeDShapeInfo&gt;"/>
  <p:tag name="PRESENTER_SHAPETEXTINFO" val="&lt;ShapeTextInfo&gt;&lt;TableIndex row=&quot;-1&quot; col=&quot;-1&quot;&gt;&lt;linesCount val=&quot;1&quot;/&gt;&lt;lineCharCount val=&quot;14&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7A6660B-4833-4BD6-8569-6DB21C2419AE}_16.png&quot;/&gt;&lt;left val=&quot;11&quot;/&gt;&lt;top val=&quot;407&quot;/&gt;&lt;width val=&quot;696&quot;/&gt;&lt;height val=&quot;106&quot;/&gt;&lt;hasText val=&quot;1&quot;/&gt;&lt;/Image&gt;&lt;/ThreeDShapeInfo&gt;"/>
  <p:tag name="PRESENTER_SHAPETEXTINFO" val="&lt;ShapeTextInfo&gt;&lt;TableIndex row=&quot;-1&quot; col=&quot;-1&quot;&gt;&lt;linesCount val=&quot;2&quot;/&gt;&lt;lineCharCount val=&quot;44&quot;/&gt;&lt;lineCharCount val=&quot;17&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BDE12A8-C913-4C80-857B-B54E4CB21F00}_16.png&quot;/&gt;&lt;left val=&quot;243&quot;/&gt;&lt;top val=&quot;205&quot;/&gt;&lt;width val=&quot;232&quot;/&gt;&lt;height val=&quot;127&quot;/&gt;&lt;hasText val=&quot;1&quot;/&gt;&lt;/Image&gt;&lt;/ThreeDShapeInfo&gt;"/>
  <p:tag name="PRESENTER_SHAPETEXTINFO" val="&lt;ShapeTextInfo&gt;&lt;TableIndex row=&quot;-1&quot; col=&quot;-1&quot;&gt;&lt;linesCount val=&quot;1&quot;/&gt;&lt;lineCharCount val=&quot;4&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AFD50DB-47AC-4E0E-8485-9D99527AAC5A}_1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5A25981-F541-477F-A01A-44FEDAAEF317}_17.png&quot;/&gt;&lt;left val=&quot;359&quot;/&gt;&lt;top val=&quot;124&quot;/&gt;&lt;width val=&quot;300&quot;/&gt;&lt;height val=&quot;382&quot;/&gt;&lt;hasText val=&quot;1&quot;/&gt;&lt;/Image&gt;&lt;/ThreeDShapeInfo&gt;"/>
  <p:tag name="PRESENTER_SHAPETEXTINFO" val="&lt;ShapeTextInfo&gt;&lt;TableIndex row=&quot;-1&quot; col=&quot;-1&quot;&gt;&lt;linesCount val=&quot;7&quot;/&gt;&lt;lineCharCount val=&quot;1&quot;/&gt;&lt;lineCharCount val=&quot;9&quot;/&gt;&lt;lineCharCount val=&quot;6&quot;/&gt;&lt;lineCharCount val=&quot;13&quot;/&gt;&lt;lineCharCount val=&quot;10&quot;/&gt;&lt;lineCharCount val=&quot;7&quot;/&gt;&lt;lineCharCount val=&quot;9&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F0BD373-EDF2-47DE-B40D-8ECDF8B14FA5}_18.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3&quot;/&gt;&lt;lineCharCount val=&quot;3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614AC9A-B30C-484C-B3DB-340DD9C38B1C}_18.png&quot;/&gt;&lt;left val=&quot;3&quot;/&gt;&lt;top val=&quot;132&quot;/&gt;&lt;width val=&quot;345&quot;/&gt;&lt;height val=&quot;383&quot;/&gt;&lt;hasText val=&quot;1&quot;/&gt;&lt;/Image&gt;&lt;/ThreeDShapeInfo&gt;"/>
  <p:tag name="PRESENTER_SHAPETEXTINFO" val="&lt;ShapeTextInfo&gt;&lt;TableIndex row=&quot;-1&quot; col=&quot;-1&quot;&gt;&lt;linesCount val=&quot;10&quot;/&gt;&lt;lineCharCount val=&quot;16&quot;/&gt;&lt;lineCharCount val=&quot;18&quot;/&gt;&lt;lineCharCount val=&quot;5&quot;/&gt;&lt;lineCharCount val=&quot;22&quot;/&gt;&lt;lineCharCount val=&quot;16&quot;/&gt;&lt;lineCharCount val=&quot;16&quot;/&gt;&lt;lineCharCount val=&quot;18&quot;/&gt;&lt;lineCharCount val=&quot;8&quot;/&gt;&lt;lineCharCount val=&quot;16&quot;/&gt;&lt;lineCharCount val=&quot;17&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6BB83049-F4EE-4ABB-B373-4A67BA50316F}_19.png&quot;/&gt;&lt;left val=&quot;-11&quot;/&gt;&lt;top val=&quot;29&quot;/&gt;&lt;width val=&quot;384&quot;/&gt;&lt;height val=&quot;150&quot;/&gt;&lt;hasText val=&quot;1&quot;/&gt;&lt;/Image&gt;&lt;/ThreeDShapeInfo&gt;"/>
  <p:tag name="PRESENTER_SHAPETEXTINFO" val="&lt;ShapeTextInfo&gt;&lt;TableIndex row=&quot;-1&quot; col=&quot;-1&quot;&gt;&lt;linesCount val=&quot;2&quot;/&gt;&lt;lineCharCount val=&quot;18&quot;/&gt;&lt;lineCharCount val=&quot;15&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CD66305-3ED5-4CAF-A2EF-1AF52F60421C}_19.png&quot;/&gt;&lt;left val=&quot;34&quot;/&gt;&lt;top val=&quot;190&quot;/&gt;&lt;width val=&quot;297&quot;/&gt;&lt;height val=&quot;296&quot;/&gt;&lt;hasText val=&quot;1&quot;/&gt;&lt;/Image&gt;&lt;/ThreeDShapeInfo&gt;"/>
  <p:tag name="PRESENTER_SHAPETEXTINFO" val="&lt;ShapeTextInfo&gt;&lt;TableIndex row=&quot;-1&quot; col=&quot;-1&quot;&gt;&lt;linesCount val=&quot;5&quot;/&gt;&lt;lineCharCount val=&quot;8&quot;/&gt;&lt;lineCharCount val=&quot;10&quot;/&gt;&lt;lineCharCount val=&quot;7&quot;/&gt;&lt;lineCharCount val=&quot;5&quot;/&gt;&lt;lineCharCount val=&quot;12&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5EEFBB4-280B-4BC7-B447-A0966C07CC23}_20.png&quot;/&gt;&lt;left val=&quot;359&quot;/&gt;&lt;top val=&quot;14&quot;/&gt;&lt;width val=&quot;326&quot;/&gt;&lt;height val=&quot;132&quot;/&gt;&lt;hasText val=&quot;1&quot;/&gt;&lt;/Image&gt;&lt;/ThreeDShapeInfo&gt;"/>
  <p:tag name="PRESENTER_SHAPETEXTINFO" val="&lt;ShapeTextInfo&gt;&lt;TableIndex row=&quot;-1&quot; col=&quot;-1&quot;&gt;&lt;linesCount val=&quot;2&quot;/&gt;&lt;lineCharCount val=&quot;13&quot;/&gt;&lt;lineCharCount val=&quot;9&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80A\data\asimages\{C2B32FCF-536E-426A-9924-FCC412611236}_1.png_crop.png&quot;/&gt;&lt;left val=&quot;368&quot;/&gt;&lt;top val=&quot;150&quot;/&gt;&lt;width val=&quot;279&quot;/&gt;&lt;height val=&quot;119&quot;/&gt;&lt;hasText val=&quot;1&quot;/&gt;&lt;paraId val=&quot;1&quot;/&gt;&lt;/Image&gt;&lt;Image&gt;&lt;filename val=&quot;C:\Users\monc0003\AppData\Local\Temp\~Ca80A\data\asimages\{EF97168F-9BB5-46F7-B930-686D102815DE}_1.png_crop.png&quot;/&gt;&lt;left val=&quot;368&quot;/&gt;&lt;top val=&quot;289&quot;/&gt;&lt;width val=&quot;250&quot;/&gt;&lt;height val=&quot;119&quot;/&gt;&lt;hasText val=&quot;1&quot;/&gt;&lt;paraId val=&quot;2&quot;/&gt;&lt;/Image&gt;&lt;Image&gt;&lt;filename val=&quot;C:\Users\monc0003\AppData\Local\Temp\~Ca80A\data\asimages\{30FD0379-5503-4B30-83A5-D4A214B0D764}_1.png_crop.png&quot;/&gt;&lt;left val=&quot;685&quot;/&gt;&lt;top val=&quot;496&quot;/&gt;&lt;width val=&quot;0&quot;/&gt;&lt;height val=&quot;0&quot;/&gt;&lt;hasText val=&quot;1&quot;/&gt;&lt;paraId val=&quot;3&quot;/&gt;&lt;/Image&gt;&lt;Image&gt;&lt;filename val=&quot;C:\Users\monc0003\AppData\Local\Temp\~Ca80A\data\asimages\{093963E4-8164-44E5-A4F1-34EAAB6A3C9A}_1.png_crop.png&quot;/&gt;&lt;left val=&quot;685&quot;/&gt;&lt;top val=&quot;496&quot;/&gt;&lt;width val=&quot;0&quot;/&gt;&lt;height val=&quot;0&quot;/&gt;&lt;hasText val=&quot;1&quot;/&gt;&lt;paraId val=&quot;4&quot;/&gt;&lt;/Image&gt;&lt;Image&gt;&lt;filename val=&quot;C:\Users\monc0003\AppData\Local\Temp\~Ca80A\data\asimages\{2F7FEC0F-95E5-45A0-8C19-7F1107BFC447}_1.png_crop.png&quot;/&gt;&lt;left val=&quot;685&quot;/&gt;&lt;top val=&quot;496&quot;/&gt;&lt;width val=&quot;0&quot;/&gt;&lt;height val=&quot;0&quot;/&gt;&lt;hasText val=&quot;1&quot;/&gt;&lt;paraId val=&quot;5&quot;/&gt;&lt;/Image&gt;&lt;/TextEffect&gt;"/>
  <p:tag name="PRESENTER_SHAPETEXTINFO" val="&lt;ShapeTextInfo&gt;&lt;TableIndex row=&quot;-1&quot; col=&quot;-1&quot;&gt;&lt;linesCount val=&quot;9&quot;/&gt;&lt;lineCharCount val=&quot;15&quot;/&gt;&lt;lineCharCount val=&quot;16&quot;/&gt;&lt;lineCharCount val=&quot;8&quot;/&gt;&lt;lineCharCount val=&quot;15&quot;/&gt;&lt;lineCharCount val=&quot;13&quot;/&gt;&lt;lineCharCount val=&quot;11&quot;/&gt;&lt;lineCharCount val=&quot;1&quot;/&gt;&lt;lineCharCount val=&quot;1&quot;/&gt;&lt;lineCharCount val=&quot;1&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F55CA06-BFD6-4AC9-8F4E-D1B4BD94C337}_21.png&quot;/&gt;&lt;left val=&quot;366&quot;/&gt;&lt;top val=&quot;179&quot;/&gt;&lt;width val=&quot;335&quot;/&gt;&lt;height val=&quot;264&quot;/&gt;&lt;hasText val=&quot;1&quot;/&gt;&lt;/Image&gt;&lt;/ThreeDShapeInfo&gt;"/>
  <p:tag name="PRESENTER_SHAPETEXTINFO" val="&lt;ShapeTextInfo&gt;&lt;TableIndex row=&quot;-1&quot; col=&quot;-1&quot;&gt;&lt;linesCount val=&quot;3&quot;/&gt;&lt;lineCharCount val=&quot;18&quot;/&gt;&lt;lineCharCount val=&quot;16&quot;/&gt;&lt;lineCharCount val=&quot;7&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1AC7BCA-42CB-4C64-864F-A463FA52141C}_21.png&quot;/&gt;&lt;left val=&quot;359&quot;/&gt;&lt;top val=&quot;14&quot;/&gt;&lt;width val=&quot;330&quot;/&gt;&lt;height val=&quot;128&quot;/&gt;&lt;hasText val=&quot;1&quot;/&gt;&lt;/Image&gt;&lt;/ThreeDShapeInfo&gt;"/>
  <p:tag name="PRESENTER_SHAPETEXTINFO" val="&lt;ShapeTextInfo&gt;&lt;TableIndex row=&quot;-1&quot; col=&quot;-1&quot;&gt;&lt;linesCount val=&quot;2&quot;/&gt;&lt;lineCharCount val=&quot;15&quot;/&gt;&lt;lineCharCount val=&quot;9&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EBDBD77-3BCA-4BA4-9E33-6BA94C28EF11}_22.png&quot;/&gt;&lt;left val=&quot;372&quot;/&gt;&lt;top val=&quot;149&quot;/&gt;&lt;width val=&quot;333&quot;/&gt;&lt;height val=&quot;346&quot;/&gt;&lt;hasText val=&quot;1&quot;/&gt;&lt;/Image&gt;&lt;/ThreeDShapeInfo&gt;"/>
  <p:tag name="PRESENTER_SHAPETEXTINFO" val="&lt;ShapeTextInfo&gt;&lt;TableIndex row=&quot;-1&quot; col=&quot;-1&quot;&gt;&lt;linesCount val=&quot;6&quot;/&gt;&lt;lineCharCount val=&quot;18&quot;/&gt;&lt;lineCharCount val=&quot;16&quot;/&gt;&lt;lineCharCount val=&quot;11&quot;/&gt;&lt;lineCharCount val=&quot;16&quot;/&gt;&lt;lineCharCount val=&quot;19&quot;/&gt;&lt;lineCharCount val=&quot;5&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17ED889A-44D3-47EA-BA18-6187CEC02AA5}_22.png&quot;/&gt;&lt;left val=&quot;359&quot;/&gt;&lt;top val=&quot;14&quot;/&gt;&lt;width val=&quot;326&quot;/&gt;&lt;height val=&quot;128&quot;/&gt;&lt;hasText val=&quot;1&quot;/&gt;&lt;/Image&gt;&lt;/ThreeDShapeInfo&gt;"/>
  <p:tag name="PRESENTER_SHAPETEXTINFO" val="&lt;ShapeTextInfo&gt;&lt;TableIndex row=&quot;-1&quot; col=&quot;-1&quot;&gt;&lt;linesCount val=&quot;2&quot;/&gt;&lt;lineCharCount val=&quot;12&quot;/&gt;&lt;lineCharCount val=&quot;9&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CE9D0F2-5E2B-44E6-BB3F-D0C6C656DF7E}_23.png&quot;/&gt;&lt;left val=&quot;346&quot;/&gt;&lt;top val=&quot;148&quot;/&gt;&lt;width val=&quot;339&quot;/&gt;&lt;height val=&quot;349&quot;/&gt;&lt;hasText val=&quot;1&quot;/&gt;&lt;/Image&gt;&lt;/ThreeDShapeInfo&gt;"/>
  <p:tag name="PRESENTER_SHAPETEXTINFO" val="&lt;ShapeTextInfo&gt;&lt;TableIndex row=&quot;-1&quot; col=&quot;-1&quot;&gt;&lt;linesCount val=&quot;5&quot;/&gt;&lt;lineCharCount val=&quot;13&quot;/&gt;&lt;lineCharCount val=&quot;8&quot;/&gt;&lt;lineCharCount val=&quot;13&quot;/&gt;&lt;lineCharCount val=&quot;13&quot;/&gt;&lt;lineCharCount val=&quot;15&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8D08C8CA-05B2-4883-ADCC-94EED73272CF}_23.png&quot;/&gt;&lt;left val=&quot;359&quot;/&gt;&lt;top val=&quot;14&quot;/&gt;&lt;width val=&quot;326&quot;/&gt;&lt;height val=&quot;128&quot;/&gt;&lt;hasText val=&quot;1&quot;/&gt;&lt;/Image&gt;&lt;/ThreeDShapeInfo&gt;"/>
  <p:tag name="PRESENTER_SHAPETEXTINFO" val="&lt;ShapeTextInfo&gt;&lt;TableIndex row=&quot;-1&quot; col=&quot;-1&quot;&gt;&lt;linesCount val=&quot;2&quot;/&gt;&lt;lineCharCount val=&quot;10&quot;/&gt;&lt;lineCharCount val=&quot;9&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2ABD60D-6387-417F-AADD-7E043F0D5B76}_2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98D7B0E-D6F3-453C-9475-6D1484C00DF0}_2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6&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4F9D501-3F31-4504-BCD4-E09344816FFD}_25.png&quot;/&gt;&lt;left val=&quot;72&quot;/&gt;&lt;top val=&quot;451&quot;/&gt;&lt;width val=&quot;565&quot;/&gt;&lt;height val=&quot;64&quot;/&gt;&lt;hasText val=&quot;1&quot;/&gt;&lt;/Image&gt;&lt;/ThreeDShapeInfo&gt;"/>
  <p:tag name="PRESENTER_SHAPETEXTINFO" val="&lt;ShapeTextInfo&gt;&lt;TableIndex row=&quot;-1&quot; col=&quot;-1&quot;&gt;&lt;linesCount val=&quot;1&quot;/&gt;&lt;lineCharCount val=&quot;38&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D31C1F5-392B-482C-92A5-649B0CFBCEAC}_26.png&quot;/&gt;&lt;left val=&quot;35&quot;/&gt;&lt;top val=&quot;11&quot;/&gt;&lt;width val=&quot;648&quot;/&gt;&lt;height val=&quot;98&quot;/&gt;&lt;hasText val=&quot;1&quot;/&gt;&lt;/Image&gt;&lt;/ThreeDShapeInfo&gt;"/>
  <p:tag name="PRESENTER_SHAPETEXTINFO" val="&lt;ShapeTextInfo&gt;&lt;TableIndex row=&quot;-1&quot; col=&quot;-1&quot;&gt;&lt;linesCount val=&quot;1&quot;/&gt;&lt;lineCharCount val=&quot;1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7781BC3C-AF08-450B-8C4B-CBAA2B45570B}_26.png&quot;/&gt;&lt;left val=&quot;198&quot;/&gt;&lt;top val=&quot;290&quot;/&gt;&lt;width val=&quot;340&quot;/&gt;&lt;height val=&quot;38&quot;/&gt;&lt;hasText val=&quot;1&quot;/&gt;&lt;/Image&gt;&lt;/ThreeDShapeInfo&gt;"/>
  <p:tag name="PRESENTER_SHAPETEXTINFO" val="&lt;ShapeTextInfo&gt;&lt;TableIndex row=&quot;-1&quot; col=&quot;-1&quot;&gt;&lt;linesCount val=&quot;1&quot;/&gt;&lt;lineCharCount val=&quot;39&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6F80605-2EE2-4D49-9152-C480946D6756}_26.png&quot;/&gt;&lt;left val=&quot;31&quot;/&gt;&lt;top val=&quot;459&quot;/&gt;&lt;width val=&quot;658&quot;/&gt;&lt;height val=&quot;64&quot;/&gt;&lt;hasText val=&quot;1&quot;/&gt;&lt;/Image&gt;&lt;/ThreeDShapeInfo&gt;"/>
  <p:tag name="PRESENTER_SHAPETEXTINFO" val="&lt;ShapeTextInfo&gt;&lt;TableIndex row=&quot;-1&quot; col=&quot;-1&quot;&gt;&lt;linesCount val=&quot;1&quot;/&gt;&lt;lineCharCount val=&quot;5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B00C0ED-1B2B-4E08-9872-194A599F8DD9}_27.png&quot;/&gt;&lt;left val=&quot;35&quot;/&gt;&lt;top val=&quot;18&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570ADAE3-7768-49EE-B368-0F1E173C6673}_27.png&quot;/&gt;&lt;left val=&quot;24&quot;/&gt;&lt;top val=&quot;149&quot;/&gt;&lt;width val=&quot;335&quot;/&gt;&lt;height val=&quot;333&quot;/&gt;&lt;hasText val=&quot;1&quot;/&gt;&lt;/Image&gt;&lt;/ThreeDShapeInfo&gt;"/>
  <p:tag name="PRESENTER_SHAPETEXTINFO" val="&lt;ShapeTextInfo&gt;&lt;TableIndex row=&quot;-1&quot; col=&quot;-1&quot;&gt;&lt;linesCount val=&quot;4&quot;/&gt;&lt;lineCharCount val=&quot;19&quot;/&gt;&lt;lineCharCount val=&quot;6&quot;/&gt;&lt;lineCharCount val=&quot;17&quot;/&gt;&lt;lineCharCount val=&quot;18&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2FA34C7D-A56B-4551-8FF4-082A010C8F4F}_27.png&quot;/&gt;&lt;left val=&quot;372&quot;/&gt;&lt;top val=&quot;469&quot;/&gt;&lt;width val=&quot;340&quot;/&gt;&lt;height val=&quot;38&quot;/&gt;&lt;hasText val=&quot;1&quot;/&gt;&lt;/Image&gt;&lt;/ThreeDShapeInfo&gt;"/>
  <p:tag name="PRESENTER_SHAPETEXTINFO" val="&lt;ShapeTextInfo&gt;&lt;TableIndex row=&quot;-1&quot; col=&quot;-1&quot;&gt;&lt;linesCount val=&quot;1&quot;/&gt;&lt;lineCharCount val=&quot;39&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A554DE20-4ABE-4D86-8982-E84C882F5323}_28.png&quot;/&gt;&lt;left val=&quot;35&quot;/&gt;&lt;top val=&quot;7&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7F967217-8DD9-411D-92D0-44FD28AEEF02}_28.png&quot;/&gt;&lt;left val=&quot;497&quot;/&gt;&lt;top val=&quot;318&quot;/&gt;&lt;width val=&quot;224&quot;/&gt;&lt;height val=&quot;173&quot;/&gt;&lt;hasText val=&quot;1&quot;/&gt;&lt;/Image&gt;&lt;/ThreeDShapeInfo&gt;"/>
  <p:tag name="PRESENTER_SHAPETEXTINFO" val="&lt;ShapeTextInfo&gt;&lt;TableIndex row=&quot;-1&quot; col=&quot;-1&quot;&gt;&lt;linesCount val=&quot;3&quot;/&gt;&lt;lineCharCount val=&quot;13&quot;/&gt;&lt;lineCharCount val=&quot;11&quot;/&gt;&lt;lineCharCount val=&quot;1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D143315-895D-483A-99ED-C3466886E2CF}_28.png&quot;/&gt;&lt;left val=&quot;28&quot;/&gt;&lt;top val=&quot;473&quot;/&gt;&lt;width val=&quot;173&quot;/&gt;&lt;height val=&quot;68&quot;/&gt;&lt;hasText val=&quot;1&quot;/&gt;&lt;/Image&gt;&lt;/ThreeDShapeInfo&gt;"/>
  <p:tag name="PRESENTER_SHAPETEXTINFO" val="&lt;ShapeTextInfo&gt;&lt;TableIndex row=&quot;-1&quot; col=&quot;-1&quot;&gt;&lt;linesCount val=&quot;1&quot;/&gt;&lt;lineCharCount val=&quot;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FBC2BE00-9401-401C-82D5-31F6D7B5B36F}_28.png&quot;/&gt;&lt;left val=&quot;257&quot;/&gt;&lt;top val=&quot;473&quot;/&gt;&lt;width val=&quot;237&quot;/&gt;&lt;height val=&quot;68&quot;/&gt;&lt;hasText val=&quot;1&quot;/&gt;&lt;/Image&gt;&lt;/ThreeDShapeInfo&gt;"/>
  <p:tag name="PRESENTER_SHAPETEXTINFO" val="&lt;ShapeTextInfo&gt;&lt;TableIndex row=&quot;-1&quot; col=&quot;-1&quot;&gt;&lt;linesCount val=&quot;1&quot;/&gt;&lt;lineCharCount val=&quot;12&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D62919F1-00B3-476C-8B75-D4E9247C5D1E}_2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09F8D0BB-902F-4D12-8AC7-ABF0621B2AC7}_29.png&quot;/&gt;&lt;left val=&quot;359&quot;/&gt;&lt;top val=&quot;124&quot;/&gt;&lt;width val=&quot;300&quot;/&gt;&lt;height val=&quot;382&quot;/&gt;&lt;hasText val=&quot;1&quot;/&gt;&lt;/Image&gt;&lt;/ThreeDShapeInfo&gt;"/>
  <p:tag name="PRESENTER_SHAPETEXTINFO" val="&lt;ShapeTextInfo&gt;&lt;TableIndex row=&quot;-1&quot; col=&quot;-1&quot;&gt;&lt;linesCount val=&quot;7&quot;/&gt;&lt;lineCharCount val=&quot;1&quot;/&gt;&lt;lineCharCount val=&quot;9&quot;/&gt;&lt;lineCharCount val=&quot;6&quot;/&gt;&lt;lineCharCount val=&quot;13&quot;/&gt;&lt;lineCharCount val=&quot;10&quot;/&gt;&lt;lineCharCount val=&quot;7&quot;/&gt;&lt;lineCharCount val=&quot;9&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80A\data\asimages\{B57DB4C9-D0A1-46CA-8BD6-35802DDF421C}_3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38437</TotalTime>
  <Words>6553</Words>
  <Application>Microsoft Office PowerPoint</Application>
  <PresentationFormat>On-screen Show (4:3)</PresentationFormat>
  <Paragraphs>627</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Arial Narrow</vt:lpstr>
      <vt:lpstr>Calibri</vt:lpstr>
      <vt:lpstr>Century Schoolbook</vt:lpstr>
      <vt:lpstr>Garamond</vt:lpstr>
      <vt:lpstr>Office Theme</vt:lpstr>
      <vt:lpstr>Preventing GMO Contamination</vt:lpstr>
      <vt:lpstr>Preventing GMO Contamination</vt:lpstr>
      <vt:lpstr>What Is a GMO?</vt:lpstr>
      <vt:lpstr>Other Terms to Know</vt:lpstr>
      <vt:lpstr>Patented gene or trait</vt:lpstr>
      <vt:lpstr>Which Crops Have Been Genetically Modified?</vt:lpstr>
      <vt:lpstr>Which Crops Have NOT Been Genetically Modified?</vt:lpstr>
      <vt:lpstr>Preventing GMO Contamination</vt:lpstr>
      <vt:lpstr>Organic Definition of GMO</vt:lpstr>
      <vt:lpstr>Traditional Hybrids ARE Allowed</vt:lpstr>
      <vt:lpstr>GMOs – Prohibited in Organic Agriculture</vt:lpstr>
      <vt:lpstr>GMOs during Transition</vt:lpstr>
      <vt:lpstr>Preventing GMO Contamination</vt:lpstr>
      <vt:lpstr>GMO Contamination</vt:lpstr>
      <vt:lpstr>Planting Stock</vt:lpstr>
      <vt:lpstr>Seed Suppliers</vt:lpstr>
      <vt:lpstr>GMO Contamination</vt:lpstr>
      <vt:lpstr>What Traits Make Crops Susceptible to GMO Pollen Drift?</vt:lpstr>
      <vt:lpstr>Crops Susceptible to Pollen Drift</vt:lpstr>
      <vt:lpstr>Alfalfa and  GMO Drift</vt:lpstr>
      <vt:lpstr>PowerPoint Presentation</vt:lpstr>
      <vt:lpstr>PowerPoint Presentation</vt:lpstr>
      <vt:lpstr>PowerPoint Presentation</vt:lpstr>
      <vt:lpstr>Corn Reproduction</vt:lpstr>
      <vt:lpstr>Pollen</vt:lpstr>
      <vt:lpstr>Pollination</vt:lpstr>
      <vt:lpstr>Fertilization</vt:lpstr>
      <vt:lpstr>Kernel Development</vt:lpstr>
      <vt:lpstr>GMO Contamination</vt:lpstr>
      <vt:lpstr>Volunteer plants</vt:lpstr>
      <vt:lpstr>GMO Contamination</vt:lpstr>
      <vt:lpstr>Equipment Contamination</vt:lpstr>
      <vt:lpstr>Equipment Contamination</vt:lpstr>
      <vt:lpstr>Preventing GMO Contamination</vt:lpstr>
      <vt:lpstr>PowerPoint Presentation</vt:lpstr>
      <vt:lpstr>Consequences of Contamination</vt:lpstr>
      <vt:lpstr>Consequences of Contamination</vt:lpstr>
      <vt:lpstr>Recourse and Compensation?</vt:lpstr>
      <vt:lpstr>Preventing GMO Contamination</vt:lpstr>
      <vt:lpstr>Protecting Your Product</vt:lpstr>
      <vt:lpstr>Know Your Supply Chain</vt:lpstr>
      <vt:lpstr>Purchasing Non-GMO Seed</vt:lpstr>
      <vt:lpstr>Clean Equipment and Storage</vt:lpstr>
      <vt:lpstr>Cleaning Methods</vt:lpstr>
      <vt:lpstr>Clean Equipment and Storage</vt:lpstr>
      <vt:lpstr>Know your buyers</vt:lpstr>
      <vt:lpstr>Protecting Your Product</vt:lpstr>
      <vt:lpstr>Know Surrounding Area</vt:lpstr>
      <vt:lpstr>Mark Your Organic Land</vt:lpstr>
      <vt:lpstr>Separate GMO and  Non-GMO Crops</vt:lpstr>
      <vt:lpstr>Separate by Distance</vt:lpstr>
      <vt:lpstr>Distances Needed to Prevent Cross-Pollination</vt:lpstr>
      <vt:lpstr>Refuge Placement</vt:lpstr>
      <vt:lpstr>Separation by Time</vt:lpstr>
      <vt:lpstr>Separation = Minimum 1 Week,  Preferably 3-4 Weeks </vt:lpstr>
      <vt:lpstr>Options for Separation by Time</vt:lpstr>
      <vt:lpstr>Protecting Your Product</vt:lpstr>
      <vt:lpstr>GMO testing</vt:lpstr>
      <vt:lpstr>Keep Complete Records</vt:lpstr>
      <vt:lpstr>Take Samples</vt:lpstr>
      <vt:lpstr>Non-GMO verification programs </vt:lpstr>
      <vt:lpstr>What to Do if GMOs Are Found</vt:lpstr>
      <vt:lpstr>What to Do if GMOs Are Found</vt:lpstr>
      <vt:lpstr>Preventing GMO Contamination</vt:lpstr>
      <vt:lpstr>General Resources</vt:lpstr>
      <vt:lpstr>Keep Updated on Current GMOs</vt:lpstr>
      <vt:lpstr>Preventing GMO Contamination</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887</cp:revision>
  <dcterms:created xsi:type="dcterms:W3CDTF">2017-07-31T17:45:52Z</dcterms:created>
  <dcterms:modified xsi:type="dcterms:W3CDTF">2018-06-26T18:14:55Z</dcterms:modified>
</cp:coreProperties>
</file>