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7.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8.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9.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0.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3.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5.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16.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7.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8.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19.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20.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21.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22.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8.xml" ContentType="application/vnd.openxmlformats-officedocument.presentationml.tags+xml"/>
  <Override PartName="/ppt/tags/tag119.xml" ContentType="application/vnd.openxmlformats-officedocument.presentationml.tags+xml"/>
  <Override PartName="/ppt/notesSlides/notesSlide24.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25.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6.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7.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393" r:id="rId3"/>
    <p:sldId id="293" r:id="rId4"/>
    <p:sldId id="296" r:id="rId5"/>
    <p:sldId id="369" r:id="rId6"/>
    <p:sldId id="370" r:id="rId7"/>
    <p:sldId id="396" r:id="rId8"/>
    <p:sldId id="355" r:id="rId9"/>
    <p:sldId id="384" r:id="rId10"/>
    <p:sldId id="374" r:id="rId11"/>
    <p:sldId id="385" r:id="rId12"/>
    <p:sldId id="297" r:id="rId13"/>
    <p:sldId id="376" r:id="rId14"/>
    <p:sldId id="389" r:id="rId15"/>
    <p:sldId id="386" r:id="rId16"/>
    <p:sldId id="298" r:id="rId17"/>
    <p:sldId id="390" r:id="rId18"/>
    <p:sldId id="387" r:id="rId19"/>
    <p:sldId id="378" r:id="rId20"/>
    <p:sldId id="399" r:id="rId21"/>
    <p:sldId id="379" r:id="rId22"/>
    <p:sldId id="380" r:id="rId23"/>
    <p:sldId id="381" r:id="rId24"/>
    <p:sldId id="391" r:id="rId25"/>
    <p:sldId id="269" r:id="rId26"/>
    <p:sldId id="388" r:id="rId27"/>
    <p:sldId id="397" r:id="rId28"/>
    <p:sldId id="398" r:id="rId29"/>
  </p:sldIdLst>
  <p:sldSz cx="9144000" cy="6858000" type="screen4x3"/>
  <p:notesSz cx="7053263" cy="93091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e M Moncada" initials="KMM" lastIdx="3" clrIdx="0">
    <p:extLst>
      <p:ext uri="{19B8F6BF-5375-455C-9EA6-DF929625EA0E}">
        <p15:presenceInfo xmlns:p15="http://schemas.microsoft.com/office/powerpoint/2012/main" userId="S-1-5-21-1317685450-932939914-1801392649-10728" providerId="AD"/>
      </p:ext>
    </p:extLst>
  </p:cmAuthor>
  <p:cmAuthor id="2" name="Jeffrey L Gunsolus" initials="JLG" lastIdx="10" clrIdx="1">
    <p:extLst>
      <p:ext uri="{19B8F6BF-5375-455C-9EA6-DF929625EA0E}">
        <p15:presenceInfo xmlns:p15="http://schemas.microsoft.com/office/powerpoint/2012/main" userId="S-1-5-21-1317685450-932939914-1801392649-106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FBB"/>
    <a:srgbClr val="800000"/>
    <a:srgbClr val="B0AF7B"/>
    <a:srgbClr val="78A3E3"/>
    <a:srgbClr val="CCDAE6"/>
    <a:srgbClr val="7865AD"/>
    <a:srgbClr val="9466AB"/>
    <a:srgbClr val="D2DCE6"/>
    <a:srgbClr val="F8E180"/>
    <a:srgbClr val="E2E6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3" autoAdjust="0"/>
    <p:restoredTop sz="72425" autoAdjust="0"/>
  </p:normalViewPr>
  <p:slideViewPr>
    <p:cSldViewPr>
      <p:cViewPr varScale="1">
        <p:scale>
          <a:sx n="53" d="100"/>
          <a:sy n="53" d="100"/>
        </p:scale>
        <p:origin x="1440" y="29"/>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B8D770-F445-46D8-B624-A1D032EC0F48}" type="doc">
      <dgm:prSet loTypeId="urn:microsoft.com/office/officeart/2005/8/layout/cycle8" loCatId="cycle" qsTypeId="urn:microsoft.com/office/officeart/2005/8/quickstyle/simple5" qsCatId="simple" csTypeId="urn:microsoft.com/office/officeart/2005/8/colors/colorful2" csCatId="colorful" phldr="1"/>
      <dgm:spPr/>
    </dgm:pt>
    <dgm:pt modelId="{716A041E-0121-4777-AE23-99D5B28E5FD1}">
      <dgm:prSet phldrT="[Text]"/>
      <dgm:spPr/>
      <dgm:t>
        <a:bodyPr/>
        <a:lstStyle/>
        <a:p>
          <a:r>
            <a:rPr lang="en-US" dirty="0" smtClean="0"/>
            <a:t>Corn</a:t>
          </a:r>
          <a:endParaRPr lang="en-US" dirty="0"/>
        </a:p>
      </dgm:t>
    </dgm:pt>
    <dgm:pt modelId="{283E2656-6244-4DC2-9F56-9F395DD9C0D3}" type="parTrans" cxnId="{0D9011DB-ED52-42B0-B758-64205F0E2A40}">
      <dgm:prSet/>
      <dgm:spPr/>
      <dgm:t>
        <a:bodyPr/>
        <a:lstStyle/>
        <a:p>
          <a:endParaRPr lang="en-US"/>
        </a:p>
      </dgm:t>
    </dgm:pt>
    <dgm:pt modelId="{CEC2AB9E-935B-47E0-A5B6-1A6B23C53035}" type="sibTrans" cxnId="{0D9011DB-ED52-42B0-B758-64205F0E2A40}">
      <dgm:prSet/>
      <dgm:spPr/>
      <dgm:t>
        <a:bodyPr/>
        <a:lstStyle/>
        <a:p>
          <a:endParaRPr lang="en-US"/>
        </a:p>
      </dgm:t>
    </dgm:pt>
    <dgm:pt modelId="{B30FB0FD-D9B5-4501-964C-14897A0A799D}">
      <dgm:prSet phldrT="[Text]"/>
      <dgm:spPr/>
      <dgm:t>
        <a:bodyPr/>
        <a:lstStyle/>
        <a:p>
          <a:r>
            <a:rPr lang="en-US" dirty="0" smtClean="0"/>
            <a:t>Alfalfa</a:t>
          </a:r>
          <a:endParaRPr lang="en-US" dirty="0"/>
        </a:p>
      </dgm:t>
    </dgm:pt>
    <dgm:pt modelId="{417F00AA-8DC8-4A71-BE4E-C60E7D7637CB}" type="parTrans" cxnId="{6B2EEC4A-29A7-44AA-A20B-8E33A1B9615F}">
      <dgm:prSet/>
      <dgm:spPr/>
      <dgm:t>
        <a:bodyPr/>
        <a:lstStyle/>
        <a:p>
          <a:endParaRPr lang="en-US"/>
        </a:p>
      </dgm:t>
    </dgm:pt>
    <dgm:pt modelId="{A360EE99-08B3-422A-B214-69D4F0B51A51}" type="sibTrans" cxnId="{6B2EEC4A-29A7-44AA-A20B-8E33A1B9615F}">
      <dgm:prSet/>
      <dgm:spPr/>
      <dgm:t>
        <a:bodyPr/>
        <a:lstStyle/>
        <a:p>
          <a:endParaRPr lang="en-US"/>
        </a:p>
      </dgm:t>
    </dgm:pt>
    <dgm:pt modelId="{E1CE6845-7E45-4019-9692-99E93D63FF19}">
      <dgm:prSet phldrT="[Text]"/>
      <dgm:spPr/>
      <dgm:t>
        <a:bodyPr/>
        <a:lstStyle/>
        <a:p>
          <a:r>
            <a:rPr lang="en-US" dirty="0" smtClean="0"/>
            <a:t>Alfalfa</a:t>
          </a:r>
          <a:endParaRPr lang="en-US" dirty="0"/>
        </a:p>
      </dgm:t>
    </dgm:pt>
    <dgm:pt modelId="{343E5C3E-BB11-4D27-BC03-AE9FD2D91069}" type="parTrans" cxnId="{C77E3D6F-E689-4C95-BD1F-262458C534AE}">
      <dgm:prSet/>
      <dgm:spPr/>
      <dgm:t>
        <a:bodyPr/>
        <a:lstStyle/>
        <a:p>
          <a:endParaRPr lang="en-US"/>
        </a:p>
      </dgm:t>
    </dgm:pt>
    <dgm:pt modelId="{8A3E2673-C7B4-4143-8511-F4CA6B6B98A4}" type="sibTrans" cxnId="{C77E3D6F-E689-4C95-BD1F-262458C534AE}">
      <dgm:prSet/>
      <dgm:spPr/>
      <dgm:t>
        <a:bodyPr/>
        <a:lstStyle/>
        <a:p>
          <a:endParaRPr lang="en-US"/>
        </a:p>
      </dgm:t>
    </dgm:pt>
    <dgm:pt modelId="{C67B5DFD-E910-4685-9450-8D17657F0550}">
      <dgm:prSet/>
      <dgm:spPr/>
      <dgm:t>
        <a:bodyPr/>
        <a:lstStyle/>
        <a:p>
          <a:r>
            <a:rPr lang="en-US" dirty="0" smtClean="0"/>
            <a:t>Soybean</a:t>
          </a:r>
          <a:endParaRPr lang="en-US" dirty="0"/>
        </a:p>
      </dgm:t>
    </dgm:pt>
    <dgm:pt modelId="{B506AE00-9A19-48A1-ABF6-BAF17F42ECB3}" type="parTrans" cxnId="{B6226B81-47B4-4EA5-8951-A2D51D2B0AB9}">
      <dgm:prSet/>
      <dgm:spPr/>
      <dgm:t>
        <a:bodyPr/>
        <a:lstStyle/>
        <a:p>
          <a:endParaRPr lang="en-US"/>
        </a:p>
      </dgm:t>
    </dgm:pt>
    <dgm:pt modelId="{1FF0B290-8FD1-4981-A32F-C8B021079A5D}" type="sibTrans" cxnId="{B6226B81-47B4-4EA5-8951-A2D51D2B0AB9}">
      <dgm:prSet/>
      <dgm:spPr/>
      <dgm:t>
        <a:bodyPr/>
        <a:lstStyle/>
        <a:p>
          <a:endParaRPr lang="en-US"/>
        </a:p>
      </dgm:t>
    </dgm:pt>
    <dgm:pt modelId="{CCC0FC44-E88E-4060-AD24-AF7FBB2FB68A}">
      <dgm:prSet/>
      <dgm:spPr/>
      <dgm:t>
        <a:bodyPr/>
        <a:lstStyle/>
        <a:p>
          <a:r>
            <a:rPr lang="en-US" dirty="0" smtClean="0"/>
            <a:t>Wheat</a:t>
          </a:r>
          <a:endParaRPr lang="en-US" dirty="0"/>
        </a:p>
      </dgm:t>
    </dgm:pt>
    <dgm:pt modelId="{E1F0C094-DE3E-4FEB-AE96-4272759B5B74}" type="parTrans" cxnId="{F7A33CDE-23C5-4471-AB5A-9DDEC06D787F}">
      <dgm:prSet/>
      <dgm:spPr/>
      <dgm:t>
        <a:bodyPr/>
        <a:lstStyle/>
        <a:p>
          <a:endParaRPr lang="en-US"/>
        </a:p>
      </dgm:t>
    </dgm:pt>
    <dgm:pt modelId="{6CA7480F-06F8-4F3C-AA4D-9F2AFFE8657C}" type="sibTrans" cxnId="{F7A33CDE-23C5-4471-AB5A-9DDEC06D787F}">
      <dgm:prSet/>
      <dgm:spPr/>
      <dgm:t>
        <a:bodyPr/>
        <a:lstStyle/>
        <a:p>
          <a:endParaRPr lang="en-US"/>
        </a:p>
      </dgm:t>
    </dgm:pt>
    <dgm:pt modelId="{C1097815-B6C0-4727-9277-204FF20BEA54}" type="pres">
      <dgm:prSet presAssocID="{33B8D770-F445-46D8-B624-A1D032EC0F48}" presName="compositeShape" presStyleCnt="0">
        <dgm:presLayoutVars>
          <dgm:chMax val="7"/>
          <dgm:dir/>
          <dgm:resizeHandles val="exact"/>
        </dgm:presLayoutVars>
      </dgm:prSet>
      <dgm:spPr/>
    </dgm:pt>
    <dgm:pt modelId="{7C1F4239-B861-491E-B477-3F110D11D47C}" type="pres">
      <dgm:prSet presAssocID="{33B8D770-F445-46D8-B624-A1D032EC0F48}" presName="wedge1" presStyleLbl="node1" presStyleIdx="0" presStyleCnt="5"/>
      <dgm:spPr/>
      <dgm:t>
        <a:bodyPr/>
        <a:lstStyle/>
        <a:p>
          <a:endParaRPr lang="en-US"/>
        </a:p>
      </dgm:t>
    </dgm:pt>
    <dgm:pt modelId="{9B82C54F-8157-4B1A-8428-D9BDC8363097}" type="pres">
      <dgm:prSet presAssocID="{33B8D770-F445-46D8-B624-A1D032EC0F48}" presName="dummy1a" presStyleCnt="0"/>
      <dgm:spPr/>
    </dgm:pt>
    <dgm:pt modelId="{A6E6A69A-61E5-49B9-AB40-4C746474D931}" type="pres">
      <dgm:prSet presAssocID="{33B8D770-F445-46D8-B624-A1D032EC0F48}" presName="dummy1b" presStyleCnt="0"/>
      <dgm:spPr/>
    </dgm:pt>
    <dgm:pt modelId="{07CB3F1A-90C4-4EF0-BCBF-178E872D917E}" type="pres">
      <dgm:prSet presAssocID="{33B8D770-F445-46D8-B624-A1D032EC0F48}" presName="wedge1Tx" presStyleLbl="node1" presStyleIdx="0" presStyleCnt="5">
        <dgm:presLayoutVars>
          <dgm:chMax val="0"/>
          <dgm:chPref val="0"/>
          <dgm:bulletEnabled val="1"/>
        </dgm:presLayoutVars>
      </dgm:prSet>
      <dgm:spPr/>
      <dgm:t>
        <a:bodyPr/>
        <a:lstStyle/>
        <a:p>
          <a:endParaRPr lang="en-US"/>
        </a:p>
      </dgm:t>
    </dgm:pt>
    <dgm:pt modelId="{DE3717BA-73EC-4F54-BBAC-C09D265DEFA3}" type="pres">
      <dgm:prSet presAssocID="{33B8D770-F445-46D8-B624-A1D032EC0F48}" presName="wedge2" presStyleLbl="node1" presStyleIdx="1" presStyleCnt="5"/>
      <dgm:spPr/>
      <dgm:t>
        <a:bodyPr/>
        <a:lstStyle/>
        <a:p>
          <a:endParaRPr lang="en-US"/>
        </a:p>
      </dgm:t>
    </dgm:pt>
    <dgm:pt modelId="{AD399714-3DAF-4F0A-B13A-8DFC71919B8D}" type="pres">
      <dgm:prSet presAssocID="{33B8D770-F445-46D8-B624-A1D032EC0F48}" presName="dummy2a" presStyleCnt="0"/>
      <dgm:spPr/>
    </dgm:pt>
    <dgm:pt modelId="{B4BC6F57-BE1A-4A66-AB44-A10825235A62}" type="pres">
      <dgm:prSet presAssocID="{33B8D770-F445-46D8-B624-A1D032EC0F48}" presName="dummy2b" presStyleCnt="0"/>
      <dgm:spPr/>
    </dgm:pt>
    <dgm:pt modelId="{6CF2949A-FB30-4ABB-A46B-3C083AA63F9A}" type="pres">
      <dgm:prSet presAssocID="{33B8D770-F445-46D8-B624-A1D032EC0F48}" presName="wedge2Tx" presStyleLbl="node1" presStyleIdx="1" presStyleCnt="5">
        <dgm:presLayoutVars>
          <dgm:chMax val="0"/>
          <dgm:chPref val="0"/>
          <dgm:bulletEnabled val="1"/>
        </dgm:presLayoutVars>
      </dgm:prSet>
      <dgm:spPr/>
      <dgm:t>
        <a:bodyPr/>
        <a:lstStyle/>
        <a:p>
          <a:endParaRPr lang="en-US"/>
        </a:p>
      </dgm:t>
    </dgm:pt>
    <dgm:pt modelId="{002A8A77-1D9B-40E6-8A49-984E9E8A18DD}" type="pres">
      <dgm:prSet presAssocID="{33B8D770-F445-46D8-B624-A1D032EC0F48}" presName="wedge3" presStyleLbl="node1" presStyleIdx="2" presStyleCnt="5"/>
      <dgm:spPr/>
      <dgm:t>
        <a:bodyPr/>
        <a:lstStyle/>
        <a:p>
          <a:endParaRPr lang="en-US"/>
        </a:p>
      </dgm:t>
    </dgm:pt>
    <dgm:pt modelId="{8BCEB72C-4944-4CC6-B1F9-5A9464B33BF7}" type="pres">
      <dgm:prSet presAssocID="{33B8D770-F445-46D8-B624-A1D032EC0F48}" presName="dummy3a" presStyleCnt="0"/>
      <dgm:spPr/>
    </dgm:pt>
    <dgm:pt modelId="{E347A01F-8570-463D-BDE1-6260A7AD375C}" type="pres">
      <dgm:prSet presAssocID="{33B8D770-F445-46D8-B624-A1D032EC0F48}" presName="dummy3b" presStyleCnt="0"/>
      <dgm:spPr/>
    </dgm:pt>
    <dgm:pt modelId="{4AB89A07-FCC0-40EF-81B2-F27D5A3F012C}" type="pres">
      <dgm:prSet presAssocID="{33B8D770-F445-46D8-B624-A1D032EC0F48}" presName="wedge3Tx" presStyleLbl="node1" presStyleIdx="2" presStyleCnt="5">
        <dgm:presLayoutVars>
          <dgm:chMax val="0"/>
          <dgm:chPref val="0"/>
          <dgm:bulletEnabled val="1"/>
        </dgm:presLayoutVars>
      </dgm:prSet>
      <dgm:spPr/>
      <dgm:t>
        <a:bodyPr/>
        <a:lstStyle/>
        <a:p>
          <a:endParaRPr lang="en-US"/>
        </a:p>
      </dgm:t>
    </dgm:pt>
    <dgm:pt modelId="{AEE93D4C-FE50-4728-910E-C973B32220D3}" type="pres">
      <dgm:prSet presAssocID="{33B8D770-F445-46D8-B624-A1D032EC0F48}" presName="wedge4" presStyleLbl="node1" presStyleIdx="3" presStyleCnt="5"/>
      <dgm:spPr/>
      <dgm:t>
        <a:bodyPr/>
        <a:lstStyle/>
        <a:p>
          <a:endParaRPr lang="en-US"/>
        </a:p>
      </dgm:t>
    </dgm:pt>
    <dgm:pt modelId="{71D1D330-5FC5-4E53-BEA6-F0973A45BBED}" type="pres">
      <dgm:prSet presAssocID="{33B8D770-F445-46D8-B624-A1D032EC0F48}" presName="dummy4a" presStyleCnt="0"/>
      <dgm:spPr/>
    </dgm:pt>
    <dgm:pt modelId="{9F793B5C-5B7F-4901-91BC-148657858009}" type="pres">
      <dgm:prSet presAssocID="{33B8D770-F445-46D8-B624-A1D032EC0F48}" presName="dummy4b" presStyleCnt="0"/>
      <dgm:spPr/>
    </dgm:pt>
    <dgm:pt modelId="{D0884766-83E3-4FD4-BCBC-8C0BCE653890}" type="pres">
      <dgm:prSet presAssocID="{33B8D770-F445-46D8-B624-A1D032EC0F48}" presName="wedge4Tx" presStyleLbl="node1" presStyleIdx="3" presStyleCnt="5">
        <dgm:presLayoutVars>
          <dgm:chMax val="0"/>
          <dgm:chPref val="0"/>
          <dgm:bulletEnabled val="1"/>
        </dgm:presLayoutVars>
      </dgm:prSet>
      <dgm:spPr/>
      <dgm:t>
        <a:bodyPr/>
        <a:lstStyle/>
        <a:p>
          <a:endParaRPr lang="en-US"/>
        </a:p>
      </dgm:t>
    </dgm:pt>
    <dgm:pt modelId="{D4944836-35A2-44B3-B7FC-1455794F6CF2}" type="pres">
      <dgm:prSet presAssocID="{33B8D770-F445-46D8-B624-A1D032EC0F48}" presName="wedge5" presStyleLbl="node1" presStyleIdx="4" presStyleCnt="5"/>
      <dgm:spPr/>
      <dgm:t>
        <a:bodyPr/>
        <a:lstStyle/>
        <a:p>
          <a:endParaRPr lang="en-US"/>
        </a:p>
      </dgm:t>
    </dgm:pt>
    <dgm:pt modelId="{CFCB091F-F760-4026-841E-DB930C5356D0}" type="pres">
      <dgm:prSet presAssocID="{33B8D770-F445-46D8-B624-A1D032EC0F48}" presName="dummy5a" presStyleCnt="0"/>
      <dgm:spPr/>
    </dgm:pt>
    <dgm:pt modelId="{D0A8AB98-F960-4FBA-82D7-99E355546EFD}" type="pres">
      <dgm:prSet presAssocID="{33B8D770-F445-46D8-B624-A1D032EC0F48}" presName="dummy5b" presStyleCnt="0"/>
      <dgm:spPr/>
    </dgm:pt>
    <dgm:pt modelId="{3213E82F-8BB7-4BB2-BA09-7AC1346AE69C}" type="pres">
      <dgm:prSet presAssocID="{33B8D770-F445-46D8-B624-A1D032EC0F48}" presName="wedge5Tx" presStyleLbl="node1" presStyleIdx="4" presStyleCnt="5">
        <dgm:presLayoutVars>
          <dgm:chMax val="0"/>
          <dgm:chPref val="0"/>
          <dgm:bulletEnabled val="1"/>
        </dgm:presLayoutVars>
      </dgm:prSet>
      <dgm:spPr/>
      <dgm:t>
        <a:bodyPr/>
        <a:lstStyle/>
        <a:p>
          <a:endParaRPr lang="en-US"/>
        </a:p>
      </dgm:t>
    </dgm:pt>
    <dgm:pt modelId="{05D96565-480B-4186-8F9A-9AE3B4D2B57F}" type="pres">
      <dgm:prSet presAssocID="{CEC2AB9E-935B-47E0-A5B6-1A6B23C53035}" presName="arrowWedge1" presStyleLbl="fgSibTrans2D1" presStyleIdx="0" presStyleCnt="5"/>
      <dgm:spPr/>
    </dgm:pt>
    <dgm:pt modelId="{21A093B2-63CC-4133-ACC5-76D63A41E148}" type="pres">
      <dgm:prSet presAssocID="{1FF0B290-8FD1-4981-A32F-C8B021079A5D}" presName="arrowWedge2" presStyleLbl="fgSibTrans2D1" presStyleIdx="1" presStyleCnt="5"/>
      <dgm:spPr/>
    </dgm:pt>
    <dgm:pt modelId="{3D506903-7244-4AC2-BFA2-624B49F641E4}" type="pres">
      <dgm:prSet presAssocID="{6CA7480F-06F8-4F3C-AA4D-9F2AFFE8657C}" presName="arrowWedge3" presStyleLbl="fgSibTrans2D1" presStyleIdx="2" presStyleCnt="5"/>
      <dgm:spPr/>
    </dgm:pt>
    <dgm:pt modelId="{D2C45B3C-09F8-4006-9E12-8A2299DB22FF}" type="pres">
      <dgm:prSet presAssocID="{A360EE99-08B3-422A-B214-69D4F0B51A51}" presName="arrowWedge4" presStyleLbl="fgSibTrans2D1" presStyleIdx="3" presStyleCnt="5"/>
      <dgm:spPr/>
    </dgm:pt>
    <dgm:pt modelId="{64538FF4-4B2E-4421-ACB0-806E3FB572B2}" type="pres">
      <dgm:prSet presAssocID="{8A3E2673-C7B4-4143-8511-F4CA6B6B98A4}" presName="arrowWedge5" presStyleLbl="fgSibTrans2D1" presStyleIdx="4" presStyleCnt="5"/>
      <dgm:spPr/>
    </dgm:pt>
  </dgm:ptLst>
  <dgm:cxnLst>
    <dgm:cxn modelId="{DF393D1F-EA53-43E0-B5FC-59F280483596}" type="presOf" srcId="{E1CE6845-7E45-4019-9692-99E93D63FF19}" destId="{3213E82F-8BB7-4BB2-BA09-7AC1346AE69C}" srcOrd="1" destOrd="0" presId="urn:microsoft.com/office/officeart/2005/8/layout/cycle8"/>
    <dgm:cxn modelId="{788BBF20-BAEC-4F83-BC91-0CC4B2C5B58B}" type="presOf" srcId="{CCC0FC44-E88E-4060-AD24-AF7FBB2FB68A}" destId="{4AB89A07-FCC0-40EF-81B2-F27D5A3F012C}" srcOrd="1" destOrd="0" presId="urn:microsoft.com/office/officeart/2005/8/layout/cycle8"/>
    <dgm:cxn modelId="{BFAD7486-26F9-42AB-83E5-77532E7BA786}" type="presOf" srcId="{716A041E-0121-4777-AE23-99D5B28E5FD1}" destId="{07CB3F1A-90C4-4EF0-BCBF-178E872D917E}" srcOrd="1" destOrd="0" presId="urn:microsoft.com/office/officeart/2005/8/layout/cycle8"/>
    <dgm:cxn modelId="{C77E3D6F-E689-4C95-BD1F-262458C534AE}" srcId="{33B8D770-F445-46D8-B624-A1D032EC0F48}" destId="{E1CE6845-7E45-4019-9692-99E93D63FF19}" srcOrd="4" destOrd="0" parTransId="{343E5C3E-BB11-4D27-BC03-AE9FD2D91069}" sibTransId="{8A3E2673-C7B4-4143-8511-F4CA6B6B98A4}"/>
    <dgm:cxn modelId="{29CBB27C-CC89-4A68-9030-F322917C486D}" type="presOf" srcId="{B30FB0FD-D9B5-4501-964C-14897A0A799D}" destId="{D0884766-83E3-4FD4-BCBC-8C0BCE653890}" srcOrd="1" destOrd="0" presId="urn:microsoft.com/office/officeart/2005/8/layout/cycle8"/>
    <dgm:cxn modelId="{478873C7-BE76-45B3-9BB2-5CF118526013}" type="presOf" srcId="{33B8D770-F445-46D8-B624-A1D032EC0F48}" destId="{C1097815-B6C0-4727-9277-204FF20BEA54}" srcOrd="0" destOrd="0" presId="urn:microsoft.com/office/officeart/2005/8/layout/cycle8"/>
    <dgm:cxn modelId="{4B995BC5-A090-44D8-BAFD-8D46D3C43053}" type="presOf" srcId="{E1CE6845-7E45-4019-9692-99E93D63FF19}" destId="{D4944836-35A2-44B3-B7FC-1455794F6CF2}" srcOrd="0" destOrd="0" presId="urn:microsoft.com/office/officeart/2005/8/layout/cycle8"/>
    <dgm:cxn modelId="{0D9011DB-ED52-42B0-B758-64205F0E2A40}" srcId="{33B8D770-F445-46D8-B624-A1D032EC0F48}" destId="{716A041E-0121-4777-AE23-99D5B28E5FD1}" srcOrd="0" destOrd="0" parTransId="{283E2656-6244-4DC2-9F56-9F395DD9C0D3}" sibTransId="{CEC2AB9E-935B-47E0-A5B6-1A6B23C53035}"/>
    <dgm:cxn modelId="{146C59F9-7A30-4435-8C20-849E982678A3}" type="presOf" srcId="{716A041E-0121-4777-AE23-99D5B28E5FD1}" destId="{7C1F4239-B861-491E-B477-3F110D11D47C}" srcOrd="0" destOrd="0" presId="urn:microsoft.com/office/officeart/2005/8/layout/cycle8"/>
    <dgm:cxn modelId="{F7A33CDE-23C5-4471-AB5A-9DDEC06D787F}" srcId="{33B8D770-F445-46D8-B624-A1D032EC0F48}" destId="{CCC0FC44-E88E-4060-AD24-AF7FBB2FB68A}" srcOrd="2" destOrd="0" parTransId="{E1F0C094-DE3E-4FEB-AE96-4272759B5B74}" sibTransId="{6CA7480F-06F8-4F3C-AA4D-9F2AFFE8657C}"/>
    <dgm:cxn modelId="{0DFA1F92-48A3-4351-8108-314286BAEF5A}" type="presOf" srcId="{B30FB0FD-D9B5-4501-964C-14897A0A799D}" destId="{AEE93D4C-FE50-4728-910E-C973B32220D3}" srcOrd="0" destOrd="0" presId="urn:microsoft.com/office/officeart/2005/8/layout/cycle8"/>
    <dgm:cxn modelId="{CC6004C8-A779-441C-92BA-164127A02733}" type="presOf" srcId="{C67B5DFD-E910-4685-9450-8D17657F0550}" destId="{6CF2949A-FB30-4ABB-A46B-3C083AA63F9A}" srcOrd="1" destOrd="0" presId="urn:microsoft.com/office/officeart/2005/8/layout/cycle8"/>
    <dgm:cxn modelId="{6B2EEC4A-29A7-44AA-A20B-8E33A1B9615F}" srcId="{33B8D770-F445-46D8-B624-A1D032EC0F48}" destId="{B30FB0FD-D9B5-4501-964C-14897A0A799D}" srcOrd="3" destOrd="0" parTransId="{417F00AA-8DC8-4A71-BE4E-C60E7D7637CB}" sibTransId="{A360EE99-08B3-422A-B214-69D4F0B51A51}"/>
    <dgm:cxn modelId="{B6226B81-47B4-4EA5-8951-A2D51D2B0AB9}" srcId="{33B8D770-F445-46D8-B624-A1D032EC0F48}" destId="{C67B5DFD-E910-4685-9450-8D17657F0550}" srcOrd="1" destOrd="0" parTransId="{B506AE00-9A19-48A1-ABF6-BAF17F42ECB3}" sibTransId="{1FF0B290-8FD1-4981-A32F-C8B021079A5D}"/>
    <dgm:cxn modelId="{EF0C3B67-A13E-4118-A569-2BF2F26CAEA4}" type="presOf" srcId="{C67B5DFD-E910-4685-9450-8D17657F0550}" destId="{DE3717BA-73EC-4F54-BBAC-C09D265DEFA3}" srcOrd="0" destOrd="0" presId="urn:microsoft.com/office/officeart/2005/8/layout/cycle8"/>
    <dgm:cxn modelId="{C6B5F262-6D87-4D53-B426-41519E54B7F7}" type="presOf" srcId="{CCC0FC44-E88E-4060-AD24-AF7FBB2FB68A}" destId="{002A8A77-1D9B-40E6-8A49-984E9E8A18DD}" srcOrd="0" destOrd="0" presId="urn:microsoft.com/office/officeart/2005/8/layout/cycle8"/>
    <dgm:cxn modelId="{5732025D-87DC-42C2-9CE0-E3B7EAF05A86}" type="presParOf" srcId="{C1097815-B6C0-4727-9277-204FF20BEA54}" destId="{7C1F4239-B861-491E-B477-3F110D11D47C}" srcOrd="0" destOrd="0" presId="urn:microsoft.com/office/officeart/2005/8/layout/cycle8"/>
    <dgm:cxn modelId="{AFC5F71B-F284-446F-B5A8-3DB4A53747D0}" type="presParOf" srcId="{C1097815-B6C0-4727-9277-204FF20BEA54}" destId="{9B82C54F-8157-4B1A-8428-D9BDC8363097}" srcOrd="1" destOrd="0" presId="urn:microsoft.com/office/officeart/2005/8/layout/cycle8"/>
    <dgm:cxn modelId="{7DA3F638-5330-42A1-B0B0-EA810F0AEBBA}" type="presParOf" srcId="{C1097815-B6C0-4727-9277-204FF20BEA54}" destId="{A6E6A69A-61E5-49B9-AB40-4C746474D931}" srcOrd="2" destOrd="0" presId="urn:microsoft.com/office/officeart/2005/8/layout/cycle8"/>
    <dgm:cxn modelId="{D3BAC37A-980C-4893-95B2-C8E7863CA2D9}" type="presParOf" srcId="{C1097815-B6C0-4727-9277-204FF20BEA54}" destId="{07CB3F1A-90C4-4EF0-BCBF-178E872D917E}" srcOrd="3" destOrd="0" presId="urn:microsoft.com/office/officeart/2005/8/layout/cycle8"/>
    <dgm:cxn modelId="{67219EBE-1536-4F00-9049-1246BA520E74}" type="presParOf" srcId="{C1097815-B6C0-4727-9277-204FF20BEA54}" destId="{DE3717BA-73EC-4F54-BBAC-C09D265DEFA3}" srcOrd="4" destOrd="0" presId="urn:microsoft.com/office/officeart/2005/8/layout/cycle8"/>
    <dgm:cxn modelId="{B351C72B-5E7A-43BF-B179-AD9433A7303E}" type="presParOf" srcId="{C1097815-B6C0-4727-9277-204FF20BEA54}" destId="{AD399714-3DAF-4F0A-B13A-8DFC71919B8D}" srcOrd="5" destOrd="0" presId="urn:microsoft.com/office/officeart/2005/8/layout/cycle8"/>
    <dgm:cxn modelId="{D5C877D3-3D4E-4B0F-9BDF-0D4CCB416A06}" type="presParOf" srcId="{C1097815-B6C0-4727-9277-204FF20BEA54}" destId="{B4BC6F57-BE1A-4A66-AB44-A10825235A62}" srcOrd="6" destOrd="0" presId="urn:microsoft.com/office/officeart/2005/8/layout/cycle8"/>
    <dgm:cxn modelId="{5F345D8D-8238-4979-9C21-618353775A5B}" type="presParOf" srcId="{C1097815-B6C0-4727-9277-204FF20BEA54}" destId="{6CF2949A-FB30-4ABB-A46B-3C083AA63F9A}" srcOrd="7" destOrd="0" presId="urn:microsoft.com/office/officeart/2005/8/layout/cycle8"/>
    <dgm:cxn modelId="{9A78FE39-05A2-405E-9780-E75B89B86BCD}" type="presParOf" srcId="{C1097815-B6C0-4727-9277-204FF20BEA54}" destId="{002A8A77-1D9B-40E6-8A49-984E9E8A18DD}" srcOrd="8" destOrd="0" presId="urn:microsoft.com/office/officeart/2005/8/layout/cycle8"/>
    <dgm:cxn modelId="{CF32B657-C293-414D-93DD-69044A0B6A18}" type="presParOf" srcId="{C1097815-B6C0-4727-9277-204FF20BEA54}" destId="{8BCEB72C-4944-4CC6-B1F9-5A9464B33BF7}" srcOrd="9" destOrd="0" presId="urn:microsoft.com/office/officeart/2005/8/layout/cycle8"/>
    <dgm:cxn modelId="{3C45DFCB-D3A2-48C1-9D0A-FC0A071186E3}" type="presParOf" srcId="{C1097815-B6C0-4727-9277-204FF20BEA54}" destId="{E347A01F-8570-463D-BDE1-6260A7AD375C}" srcOrd="10" destOrd="0" presId="urn:microsoft.com/office/officeart/2005/8/layout/cycle8"/>
    <dgm:cxn modelId="{8A0CA5C9-E45F-46F8-A164-BB798BF088D6}" type="presParOf" srcId="{C1097815-B6C0-4727-9277-204FF20BEA54}" destId="{4AB89A07-FCC0-40EF-81B2-F27D5A3F012C}" srcOrd="11" destOrd="0" presId="urn:microsoft.com/office/officeart/2005/8/layout/cycle8"/>
    <dgm:cxn modelId="{433DDE93-8AA2-410B-AD52-9FC96E3C6C1A}" type="presParOf" srcId="{C1097815-B6C0-4727-9277-204FF20BEA54}" destId="{AEE93D4C-FE50-4728-910E-C973B32220D3}" srcOrd="12" destOrd="0" presId="urn:microsoft.com/office/officeart/2005/8/layout/cycle8"/>
    <dgm:cxn modelId="{E76BB26F-5824-4F00-BE35-5C556059109F}" type="presParOf" srcId="{C1097815-B6C0-4727-9277-204FF20BEA54}" destId="{71D1D330-5FC5-4E53-BEA6-F0973A45BBED}" srcOrd="13" destOrd="0" presId="urn:microsoft.com/office/officeart/2005/8/layout/cycle8"/>
    <dgm:cxn modelId="{564F2CDE-75B9-40A7-B79D-C0A59796A023}" type="presParOf" srcId="{C1097815-B6C0-4727-9277-204FF20BEA54}" destId="{9F793B5C-5B7F-4901-91BC-148657858009}" srcOrd="14" destOrd="0" presId="urn:microsoft.com/office/officeart/2005/8/layout/cycle8"/>
    <dgm:cxn modelId="{BA594304-3705-4DA6-A602-89B46DF3CDDC}" type="presParOf" srcId="{C1097815-B6C0-4727-9277-204FF20BEA54}" destId="{D0884766-83E3-4FD4-BCBC-8C0BCE653890}" srcOrd="15" destOrd="0" presId="urn:microsoft.com/office/officeart/2005/8/layout/cycle8"/>
    <dgm:cxn modelId="{54B224FA-86AA-4C49-B089-0237F7A26207}" type="presParOf" srcId="{C1097815-B6C0-4727-9277-204FF20BEA54}" destId="{D4944836-35A2-44B3-B7FC-1455794F6CF2}" srcOrd="16" destOrd="0" presId="urn:microsoft.com/office/officeart/2005/8/layout/cycle8"/>
    <dgm:cxn modelId="{1F9F16E1-70A5-48CC-911A-5FAC22265EC4}" type="presParOf" srcId="{C1097815-B6C0-4727-9277-204FF20BEA54}" destId="{CFCB091F-F760-4026-841E-DB930C5356D0}" srcOrd="17" destOrd="0" presId="urn:microsoft.com/office/officeart/2005/8/layout/cycle8"/>
    <dgm:cxn modelId="{286200F8-057C-48A3-B4BC-4221A57C6795}" type="presParOf" srcId="{C1097815-B6C0-4727-9277-204FF20BEA54}" destId="{D0A8AB98-F960-4FBA-82D7-99E355546EFD}" srcOrd="18" destOrd="0" presId="urn:microsoft.com/office/officeart/2005/8/layout/cycle8"/>
    <dgm:cxn modelId="{01347AF6-D4B3-40B9-8BE6-124F47A45F20}" type="presParOf" srcId="{C1097815-B6C0-4727-9277-204FF20BEA54}" destId="{3213E82F-8BB7-4BB2-BA09-7AC1346AE69C}" srcOrd="19" destOrd="0" presId="urn:microsoft.com/office/officeart/2005/8/layout/cycle8"/>
    <dgm:cxn modelId="{566038DD-CED8-4336-B074-071D6A7A6B5E}" type="presParOf" srcId="{C1097815-B6C0-4727-9277-204FF20BEA54}" destId="{05D96565-480B-4186-8F9A-9AE3B4D2B57F}" srcOrd="20" destOrd="0" presId="urn:microsoft.com/office/officeart/2005/8/layout/cycle8"/>
    <dgm:cxn modelId="{4BA30B03-AEED-412E-83C6-65A7620F3F82}" type="presParOf" srcId="{C1097815-B6C0-4727-9277-204FF20BEA54}" destId="{21A093B2-63CC-4133-ACC5-76D63A41E148}" srcOrd="21" destOrd="0" presId="urn:microsoft.com/office/officeart/2005/8/layout/cycle8"/>
    <dgm:cxn modelId="{A9C9C774-2D06-471E-9636-261C0F00ABD5}" type="presParOf" srcId="{C1097815-B6C0-4727-9277-204FF20BEA54}" destId="{3D506903-7244-4AC2-BFA2-624B49F641E4}" srcOrd="22" destOrd="0" presId="urn:microsoft.com/office/officeart/2005/8/layout/cycle8"/>
    <dgm:cxn modelId="{ADB0BBE6-0E03-4607-8945-38D6C676D1F0}" type="presParOf" srcId="{C1097815-B6C0-4727-9277-204FF20BEA54}" destId="{D2C45B3C-09F8-4006-9E12-8A2299DB22FF}" srcOrd="23" destOrd="0" presId="urn:microsoft.com/office/officeart/2005/8/layout/cycle8"/>
    <dgm:cxn modelId="{E7DB9141-B7E1-4474-9488-5115C0ECDE7E}" type="presParOf" srcId="{C1097815-B6C0-4727-9277-204FF20BEA54}" destId="{64538FF4-4B2E-4421-ACB0-806E3FB572B2}" srcOrd="24"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3B17F4-FB79-445F-948E-4F46C5F7810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AAC100A1-7EE1-45A9-9505-46BF520E9039}">
      <dgm:prSet phldrT="[Text]"/>
      <dgm:spPr/>
      <dgm:t>
        <a:bodyPr/>
        <a:lstStyle/>
        <a:p>
          <a:pPr algn="ctr"/>
          <a:r>
            <a:rPr lang="en-US" dirty="0" smtClean="0">
              <a:solidFill>
                <a:srgbClr val="800000"/>
              </a:solidFill>
            </a:rPr>
            <a:t>Early Spring</a:t>
          </a:r>
          <a:endParaRPr lang="en-US" dirty="0">
            <a:solidFill>
              <a:srgbClr val="800000"/>
            </a:solidFill>
          </a:endParaRPr>
        </a:p>
      </dgm:t>
    </dgm:pt>
    <dgm:pt modelId="{8594B4D1-1E87-41D3-9207-8C1275F61867}" type="parTrans" cxnId="{05CB6709-BCBD-498B-9488-DC41AC4AD597}">
      <dgm:prSet/>
      <dgm:spPr/>
      <dgm:t>
        <a:bodyPr/>
        <a:lstStyle/>
        <a:p>
          <a:endParaRPr lang="en-US"/>
        </a:p>
      </dgm:t>
    </dgm:pt>
    <dgm:pt modelId="{FE499A10-5D6A-4D64-99B7-991938851D24}" type="sibTrans" cxnId="{05CB6709-BCBD-498B-9488-DC41AC4AD597}">
      <dgm:prSet/>
      <dgm:spPr/>
      <dgm:t>
        <a:bodyPr/>
        <a:lstStyle/>
        <a:p>
          <a:endParaRPr lang="en-US"/>
        </a:p>
      </dgm:t>
    </dgm:pt>
    <dgm:pt modelId="{44628262-8362-4D96-98C9-859150E1F5F3}">
      <dgm:prSet phldrT="[Text]"/>
      <dgm:spPr/>
      <dgm:t>
        <a:bodyPr/>
        <a:lstStyle/>
        <a:p>
          <a:pPr algn="ctr"/>
          <a:r>
            <a:rPr lang="en-US" dirty="0" smtClean="0">
              <a:solidFill>
                <a:srgbClr val="800000"/>
              </a:solidFill>
            </a:rPr>
            <a:t>Early Summer</a:t>
          </a:r>
          <a:endParaRPr lang="en-US" dirty="0">
            <a:solidFill>
              <a:srgbClr val="800000"/>
            </a:solidFill>
          </a:endParaRPr>
        </a:p>
      </dgm:t>
    </dgm:pt>
    <dgm:pt modelId="{A19C6BFA-7EFB-4E3A-AC87-07EADE6A9D0A}" type="parTrans" cxnId="{93FF8206-C08C-40C7-858C-793ABC0C047B}">
      <dgm:prSet/>
      <dgm:spPr/>
      <dgm:t>
        <a:bodyPr/>
        <a:lstStyle/>
        <a:p>
          <a:endParaRPr lang="en-US"/>
        </a:p>
      </dgm:t>
    </dgm:pt>
    <dgm:pt modelId="{37E35775-4A38-4DD8-95F2-5A8EDA29CE43}" type="sibTrans" cxnId="{93FF8206-C08C-40C7-858C-793ABC0C047B}">
      <dgm:prSet/>
      <dgm:spPr/>
      <dgm:t>
        <a:bodyPr/>
        <a:lstStyle/>
        <a:p>
          <a:endParaRPr lang="en-US"/>
        </a:p>
      </dgm:t>
    </dgm:pt>
    <dgm:pt modelId="{2BD6851C-C474-4ECB-AB44-8E4058C5D18C}">
      <dgm:prSet phldrT="[Text]"/>
      <dgm:spPr/>
      <dgm:t>
        <a:bodyPr/>
        <a:lstStyle/>
        <a:p>
          <a:pPr algn="ctr"/>
          <a:r>
            <a:rPr lang="en-US" dirty="0" smtClean="0">
              <a:solidFill>
                <a:srgbClr val="800000"/>
              </a:solidFill>
            </a:rPr>
            <a:t>Early Fall</a:t>
          </a:r>
          <a:endParaRPr lang="en-US" dirty="0">
            <a:solidFill>
              <a:srgbClr val="800000"/>
            </a:solidFill>
          </a:endParaRPr>
        </a:p>
      </dgm:t>
    </dgm:pt>
    <dgm:pt modelId="{B637EE48-70AA-4D7B-AE69-26A1EFA1FA27}" type="parTrans" cxnId="{1ED76919-B53F-4806-8B84-99F1F5EC5A8D}">
      <dgm:prSet/>
      <dgm:spPr/>
      <dgm:t>
        <a:bodyPr/>
        <a:lstStyle/>
        <a:p>
          <a:endParaRPr lang="en-US"/>
        </a:p>
      </dgm:t>
    </dgm:pt>
    <dgm:pt modelId="{EADB53A3-4663-4B97-BEB2-9DE3E7994039}" type="sibTrans" cxnId="{1ED76919-B53F-4806-8B84-99F1F5EC5A8D}">
      <dgm:prSet/>
      <dgm:spPr/>
      <dgm:t>
        <a:bodyPr/>
        <a:lstStyle/>
        <a:p>
          <a:endParaRPr lang="en-US"/>
        </a:p>
      </dgm:t>
    </dgm:pt>
    <dgm:pt modelId="{C390681B-1B19-4A95-AFA5-F224BF480C63}" type="pres">
      <dgm:prSet presAssocID="{5E3B17F4-FB79-445F-948E-4F46C5F78107}" presName="Name0" presStyleCnt="0">
        <dgm:presLayoutVars>
          <dgm:dir/>
          <dgm:resizeHandles val="exact"/>
        </dgm:presLayoutVars>
      </dgm:prSet>
      <dgm:spPr/>
      <dgm:t>
        <a:bodyPr/>
        <a:lstStyle/>
        <a:p>
          <a:endParaRPr lang="en-US"/>
        </a:p>
      </dgm:t>
    </dgm:pt>
    <dgm:pt modelId="{15F5A2EE-4726-4F1D-9EB6-ABA4307D5F06}" type="pres">
      <dgm:prSet presAssocID="{AAC100A1-7EE1-45A9-9505-46BF520E9039}" presName="composite" presStyleCnt="0"/>
      <dgm:spPr/>
    </dgm:pt>
    <dgm:pt modelId="{BC57C87C-5862-458C-B7EA-59757E785C4F}" type="pres">
      <dgm:prSet presAssocID="{AAC100A1-7EE1-45A9-9505-46BF520E9039}" presName="rect1" presStyleLbl="trAlignAcc1" presStyleIdx="0" presStyleCnt="3">
        <dgm:presLayoutVars>
          <dgm:bulletEnabled val="1"/>
        </dgm:presLayoutVars>
      </dgm:prSet>
      <dgm:spPr/>
      <dgm:t>
        <a:bodyPr/>
        <a:lstStyle/>
        <a:p>
          <a:endParaRPr lang="en-US"/>
        </a:p>
      </dgm:t>
    </dgm:pt>
    <dgm:pt modelId="{6B11D9F4-D9F5-42A6-A3B6-915DD5124F0C}" type="pres">
      <dgm:prSet presAssocID="{AAC100A1-7EE1-45A9-9505-46BF520E9039}"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4000" b="-14000"/>
          </a:stretch>
        </a:blipFill>
      </dgm:spPr>
      <dgm:t>
        <a:bodyPr/>
        <a:lstStyle/>
        <a:p>
          <a:endParaRPr lang="en-US"/>
        </a:p>
      </dgm:t>
    </dgm:pt>
    <dgm:pt modelId="{52709C66-DFC6-4A61-89F2-048FD9B9F451}" type="pres">
      <dgm:prSet presAssocID="{FE499A10-5D6A-4D64-99B7-991938851D24}" presName="sibTrans" presStyleCnt="0"/>
      <dgm:spPr/>
    </dgm:pt>
    <dgm:pt modelId="{E6448184-7C78-483B-B7B0-08D20D891536}" type="pres">
      <dgm:prSet presAssocID="{44628262-8362-4D96-98C9-859150E1F5F3}" presName="composite" presStyleCnt="0"/>
      <dgm:spPr/>
    </dgm:pt>
    <dgm:pt modelId="{9B85D54D-A9D6-4658-BA85-5FABF14718E9}" type="pres">
      <dgm:prSet presAssocID="{44628262-8362-4D96-98C9-859150E1F5F3}" presName="rect1" presStyleLbl="trAlignAcc1" presStyleIdx="1" presStyleCnt="3">
        <dgm:presLayoutVars>
          <dgm:bulletEnabled val="1"/>
        </dgm:presLayoutVars>
      </dgm:prSet>
      <dgm:spPr/>
      <dgm:t>
        <a:bodyPr/>
        <a:lstStyle/>
        <a:p>
          <a:endParaRPr lang="en-US"/>
        </a:p>
      </dgm:t>
    </dgm:pt>
    <dgm:pt modelId="{D80BC712-591F-4CBD-9B48-02A2AEC617C5}" type="pres">
      <dgm:prSet presAssocID="{44628262-8362-4D96-98C9-859150E1F5F3}" presName="rect2"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t>
        <a:bodyPr/>
        <a:lstStyle/>
        <a:p>
          <a:endParaRPr lang="en-US"/>
        </a:p>
      </dgm:t>
    </dgm:pt>
    <dgm:pt modelId="{430934F9-9FE3-4A4F-A46D-B271882C9314}" type="pres">
      <dgm:prSet presAssocID="{37E35775-4A38-4DD8-95F2-5A8EDA29CE43}" presName="sibTrans" presStyleCnt="0"/>
      <dgm:spPr/>
    </dgm:pt>
    <dgm:pt modelId="{8392358C-8668-46B8-AF80-2CB432BDCB12}" type="pres">
      <dgm:prSet presAssocID="{2BD6851C-C474-4ECB-AB44-8E4058C5D18C}" presName="composite" presStyleCnt="0"/>
      <dgm:spPr/>
    </dgm:pt>
    <dgm:pt modelId="{E604C464-849F-4A67-BC1D-A233C19239FF}" type="pres">
      <dgm:prSet presAssocID="{2BD6851C-C474-4ECB-AB44-8E4058C5D18C}" presName="rect1" presStyleLbl="trAlignAcc1" presStyleIdx="2" presStyleCnt="3">
        <dgm:presLayoutVars>
          <dgm:bulletEnabled val="1"/>
        </dgm:presLayoutVars>
      </dgm:prSet>
      <dgm:spPr/>
      <dgm:t>
        <a:bodyPr/>
        <a:lstStyle/>
        <a:p>
          <a:endParaRPr lang="en-US"/>
        </a:p>
      </dgm:t>
    </dgm:pt>
    <dgm:pt modelId="{2E0C7B04-8AA1-4E8D-B307-0566703A0931}" type="pres">
      <dgm:prSet presAssocID="{2BD6851C-C474-4ECB-AB44-8E4058C5D18C}" presName="rect2"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dgm:spPr>
      <dgm:t>
        <a:bodyPr/>
        <a:lstStyle/>
        <a:p>
          <a:endParaRPr lang="en-US"/>
        </a:p>
      </dgm:t>
    </dgm:pt>
  </dgm:ptLst>
  <dgm:cxnLst>
    <dgm:cxn modelId="{1ED76919-B53F-4806-8B84-99F1F5EC5A8D}" srcId="{5E3B17F4-FB79-445F-948E-4F46C5F78107}" destId="{2BD6851C-C474-4ECB-AB44-8E4058C5D18C}" srcOrd="2" destOrd="0" parTransId="{B637EE48-70AA-4D7B-AE69-26A1EFA1FA27}" sibTransId="{EADB53A3-4663-4B97-BEB2-9DE3E7994039}"/>
    <dgm:cxn modelId="{05CB6709-BCBD-498B-9488-DC41AC4AD597}" srcId="{5E3B17F4-FB79-445F-948E-4F46C5F78107}" destId="{AAC100A1-7EE1-45A9-9505-46BF520E9039}" srcOrd="0" destOrd="0" parTransId="{8594B4D1-1E87-41D3-9207-8C1275F61867}" sibTransId="{FE499A10-5D6A-4D64-99B7-991938851D24}"/>
    <dgm:cxn modelId="{B83474B4-43B2-4805-B5B3-94963ECCF5BE}" type="presOf" srcId="{44628262-8362-4D96-98C9-859150E1F5F3}" destId="{9B85D54D-A9D6-4658-BA85-5FABF14718E9}" srcOrd="0" destOrd="0" presId="urn:microsoft.com/office/officeart/2008/layout/PictureStrips"/>
    <dgm:cxn modelId="{93FF8206-C08C-40C7-858C-793ABC0C047B}" srcId="{5E3B17F4-FB79-445F-948E-4F46C5F78107}" destId="{44628262-8362-4D96-98C9-859150E1F5F3}" srcOrd="1" destOrd="0" parTransId="{A19C6BFA-7EFB-4E3A-AC87-07EADE6A9D0A}" sibTransId="{37E35775-4A38-4DD8-95F2-5A8EDA29CE43}"/>
    <dgm:cxn modelId="{1F036802-8C0E-4A9D-BD8E-71E35B0ADAD4}" type="presOf" srcId="{5E3B17F4-FB79-445F-948E-4F46C5F78107}" destId="{C390681B-1B19-4A95-AFA5-F224BF480C63}" srcOrd="0" destOrd="0" presId="urn:microsoft.com/office/officeart/2008/layout/PictureStrips"/>
    <dgm:cxn modelId="{6BE1A2E3-F46E-4DBD-8BE1-9F0679B75272}" type="presOf" srcId="{2BD6851C-C474-4ECB-AB44-8E4058C5D18C}" destId="{E604C464-849F-4A67-BC1D-A233C19239FF}" srcOrd="0" destOrd="0" presId="urn:microsoft.com/office/officeart/2008/layout/PictureStrips"/>
    <dgm:cxn modelId="{1A5A125C-BDE4-4FB3-AEEA-AA2F414B4906}" type="presOf" srcId="{AAC100A1-7EE1-45A9-9505-46BF520E9039}" destId="{BC57C87C-5862-458C-B7EA-59757E785C4F}" srcOrd="0" destOrd="0" presId="urn:microsoft.com/office/officeart/2008/layout/PictureStrips"/>
    <dgm:cxn modelId="{CA13EAFC-B9AA-4FA7-AB36-E27065197FA5}" type="presParOf" srcId="{C390681B-1B19-4A95-AFA5-F224BF480C63}" destId="{15F5A2EE-4726-4F1D-9EB6-ABA4307D5F06}" srcOrd="0" destOrd="0" presId="urn:microsoft.com/office/officeart/2008/layout/PictureStrips"/>
    <dgm:cxn modelId="{9F5FAA6F-BD15-4DF7-A76D-E7B09E3C49E8}" type="presParOf" srcId="{15F5A2EE-4726-4F1D-9EB6-ABA4307D5F06}" destId="{BC57C87C-5862-458C-B7EA-59757E785C4F}" srcOrd="0" destOrd="0" presId="urn:microsoft.com/office/officeart/2008/layout/PictureStrips"/>
    <dgm:cxn modelId="{2D5C9CA6-C7F7-4D16-9AA7-5A7E832F03D7}" type="presParOf" srcId="{15F5A2EE-4726-4F1D-9EB6-ABA4307D5F06}" destId="{6B11D9F4-D9F5-42A6-A3B6-915DD5124F0C}" srcOrd="1" destOrd="0" presId="urn:microsoft.com/office/officeart/2008/layout/PictureStrips"/>
    <dgm:cxn modelId="{7F7ADC97-0184-4C03-BDBD-30577BFC147A}" type="presParOf" srcId="{C390681B-1B19-4A95-AFA5-F224BF480C63}" destId="{52709C66-DFC6-4A61-89F2-048FD9B9F451}" srcOrd="1" destOrd="0" presId="urn:microsoft.com/office/officeart/2008/layout/PictureStrips"/>
    <dgm:cxn modelId="{34DCD871-6689-4F41-8742-300E90348E00}" type="presParOf" srcId="{C390681B-1B19-4A95-AFA5-F224BF480C63}" destId="{E6448184-7C78-483B-B7B0-08D20D891536}" srcOrd="2" destOrd="0" presId="urn:microsoft.com/office/officeart/2008/layout/PictureStrips"/>
    <dgm:cxn modelId="{3E7D2965-09A0-4868-A0F2-C2E2D2437021}" type="presParOf" srcId="{E6448184-7C78-483B-B7B0-08D20D891536}" destId="{9B85D54D-A9D6-4658-BA85-5FABF14718E9}" srcOrd="0" destOrd="0" presId="urn:microsoft.com/office/officeart/2008/layout/PictureStrips"/>
    <dgm:cxn modelId="{680B1DE3-4131-49BC-92F0-EEB85BCEA10F}" type="presParOf" srcId="{E6448184-7C78-483B-B7B0-08D20D891536}" destId="{D80BC712-591F-4CBD-9B48-02A2AEC617C5}" srcOrd="1" destOrd="0" presId="urn:microsoft.com/office/officeart/2008/layout/PictureStrips"/>
    <dgm:cxn modelId="{524830D0-B143-4A37-B562-82809E2358FD}" type="presParOf" srcId="{C390681B-1B19-4A95-AFA5-F224BF480C63}" destId="{430934F9-9FE3-4A4F-A46D-B271882C9314}" srcOrd="3" destOrd="0" presId="urn:microsoft.com/office/officeart/2008/layout/PictureStrips"/>
    <dgm:cxn modelId="{0981F673-7AE9-4844-9F5B-D669067449AF}" type="presParOf" srcId="{C390681B-1B19-4A95-AFA5-F224BF480C63}" destId="{8392358C-8668-46B8-AF80-2CB432BDCB12}" srcOrd="4" destOrd="0" presId="urn:microsoft.com/office/officeart/2008/layout/PictureStrips"/>
    <dgm:cxn modelId="{3E61EE7A-D145-49BC-BCCB-4438AC67D24E}" type="presParOf" srcId="{8392358C-8668-46B8-AF80-2CB432BDCB12}" destId="{E604C464-849F-4A67-BC1D-A233C19239FF}" srcOrd="0" destOrd="0" presId="urn:microsoft.com/office/officeart/2008/layout/PictureStrips"/>
    <dgm:cxn modelId="{61A780FE-9B6B-4A61-97E3-590ACFCEB90F}" type="presParOf" srcId="{8392358C-8668-46B8-AF80-2CB432BDCB12}" destId="{2E0C7B04-8AA1-4E8D-B307-0566703A0931}" srcOrd="1" destOrd="0" presId="urn:microsoft.com/office/officeart/2008/layout/PictureStrips"/>
  </dgm:cxnLst>
  <dgm:bg>
    <a:solidFill>
      <a:schemeClr val="lt1">
        <a:hueOff val="0"/>
        <a:satOff val="0"/>
        <a:lumOff val="0"/>
        <a:alpha val="29000"/>
      </a:schemeClr>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fld id="{0A72D317-5D2C-4E5B-80A5-43AE990B489E}" type="datetimeFigureOut">
              <a:rPr lang="en-US" smtClean="0"/>
              <a:t>6/26/2018</a:t>
            </a:fld>
            <a:endParaRPr lang="en-US"/>
          </a:p>
        </p:txBody>
      </p:sp>
      <p:sp>
        <p:nvSpPr>
          <p:cNvPr id="4" name="Footer Placeholder 3"/>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fld id="{FCC313EC-1584-4BC4-9E25-57527E924B4E}" type="slidenum">
              <a:rPr lang="en-US" smtClean="0"/>
              <a:t>‹#›</a:t>
            </a:fld>
            <a:endParaRPr lang="en-US"/>
          </a:p>
        </p:txBody>
      </p:sp>
    </p:spTree>
    <p:extLst>
      <p:ext uri="{BB962C8B-B14F-4D97-AF65-F5344CB8AC3E}">
        <p14:creationId xmlns:p14="http://schemas.microsoft.com/office/powerpoint/2010/main" val="3048507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44AE66BE-791C-41E0-B860-D0765BCA0DFE}" type="datetimeFigureOut">
              <a:rPr lang="en-US" smtClean="0"/>
              <a:t>6/26/2018</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C1608847-16BB-4EEE-A0D2-583A44F23D8A}" type="slidenum">
              <a:rPr lang="en-US" smtClean="0"/>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Welcome to our module on cultural weed management. In our previous module we gave an introduction to weed biology; now we will focus on how to manage weeds. 
</a:t>
            </a:r>
            <a:r>
              <a:rPr lang="en-US" b="1" dirty="0" smtClean="0"/>
              <a:t>Image</a:t>
            </a:r>
            <a:r>
              <a:rPr lang="en-US" dirty="0" smtClean="0"/>
              <a:t>: Kristine</a:t>
            </a:r>
            <a:r>
              <a:rPr lang="en-US" baseline="0" dirty="0" smtClean="0"/>
              <a:t> </a:t>
            </a:r>
            <a:r>
              <a:rPr lang="en-US" baseline="0" dirty="0" err="1" smtClean="0"/>
              <a:t>Moncada</a:t>
            </a:r>
            <a:r>
              <a:rPr lang="en-US" baseline="0" dirty="0" smtClean="0"/>
              <a:t>, University of </a:t>
            </a:r>
            <a:r>
              <a:rPr lang="en-US" baseline="0" dirty="0" smtClean="0"/>
              <a:t>Minnesota</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a:t>
            </a:fld>
            <a:endParaRPr lang="en-US"/>
          </a:p>
        </p:txBody>
      </p:sp>
    </p:spTree>
    <p:extLst>
      <p:ext uri="{BB962C8B-B14F-4D97-AF65-F5344CB8AC3E}">
        <p14:creationId xmlns:p14="http://schemas.microsoft.com/office/powerpoint/2010/main" val="708423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Crop varieties can vary in how adapted they are to organic systems.  Take a look at this variety trial of organic dry beans where each row is a different variety.  Their growth habits are obviously different.  The variety in the center doesn’t have the vigorous growth of some of the others and has not developed much of a canopy in </a:t>
            </a:r>
            <a:r>
              <a:rPr lang="en-US" dirty="0" err="1" smtClean="0"/>
              <a:t>comparasion</a:t>
            </a:r>
            <a:r>
              <a:rPr lang="en-US" dirty="0" smtClean="0"/>
              <a:t> to the others. Some crop varieties may have greater competitiveness because they emerge faster, grow faster, close their canopies faster, or simply just have a better general tolerance to weeds.  Some of this information on traits can be obtained from seed companies and variety trials, but in most cases, it is best to try out varieties or hybrids yourself to see if they perform competitively under your conditions.
</a:t>
            </a:r>
            <a:r>
              <a:rPr lang="en-US" b="1" dirty="0" smtClean="0"/>
              <a:t>Image</a:t>
            </a:r>
            <a:r>
              <a:rPr lang="en-US" dirty="0" smtClean="0"/>
              <a:t>: Kristine</a:t>
            </a:r>
            <a:r>
              <a:rPr lang="en-US" baseline="0" dirty="0" smtClean="0"/>
              <a:t> </a:t>
            </a:r>
            <a:r>
              <a:rPr lang="en-US" baseline="0" dirty="0" err="1" smtClean="0"/>
              <a:t>Moncada</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10</a:t>
            </a:fld>
            <a:endParaRPr lang="en-US"/>
          </a:p>
        </p:txBody>
      </p:sp>
    </p:spTree>
    <p:extLst>
      <p:ext uri="{BB962C8B-B14F-4D97-AF65-F5344CB8AC3E}">
        <p14:creationId xmlns:p14="http://schemas.microsoft.com/office/powerpoint/2010/main" val="3727666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Depending on the crop, delayed planting may be a weed management option.</a:t>
            </a:r>
          </a:p>
          <a:p>
            <a:endParaRPr lang="en-US" b="1" dirty="0" smtClean="0"/>
          </a:p>
          <a:p>
            <a:r>
              <a:rPr lang="en-US" b="1" dirty="0" smtClean="0"/>
              <a:t>Image</a:t>
            </a:r>
            <a:r>
              <a:rPr lang="en-US" dirty="0" smtClean="0"/>
              <a:t>: Kristine</a:t>
            </a:r>
            <a:r>
              <a:rPr lang="en-US" baseline="0" dirty="0" smtClean="0"/>
              <a:t> </a:t>
            </a:r>
            <a:r>
              <a:rPr lang="en-US" baseline="0" dirty="0" err="1" smtClean="0"/>
              <a:t>Moncada</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11</a:t>
            </a:fld>
            <a:endParaRPr lang="en-US"/>
          </a:p>
        </p:txBody>
      </p:sp>
    </p:spTree>
    <p:extLst>
      <p:ext uri="{BB962C8B-B14F-4D97-AF65-F5344CB8AC3E}">
        <p14:creationId xmlns:p14="http://schemas.microsoft.com/office/powerpoint/2010/main" val="75042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Minnesota, organic producers often plant corn and soybean later than conventional growers.  This is called “delayed planting” and it allows time before the crop is planted for more weeds to germinate.  They then can be killed with mechanical weed control operations to reduce populations of early-emerging weeds.  Later planting means the soils are warmer so corn and soybean will emerge more quickly. Delayed planting is not an option for early-planted cool season crops.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12</a:t>
            </a:fld>
            <a:endParaRPr lang="en-US"/>
          </a:p>
        </p:txBody>
      </p:sp>
    </p:spTree>
    <p:extLst>
      <p:ext uri="{BB962C8B-B14F-4D97-AF65-F5344CB8AC3E}">
        <p14:creationId xmlns:p14="http://schemas.microsoft.com/office/powerpoint/2010/main" val="3996454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dirty="0" err="1" smtClean="0"/>
              <a:t>Lambsquarters</a:t>
            </a:r>
            <a:r>
              <a:rPr lang="en-US" dirty="0" smtClean="0"/>
              <a:t> is an example of an early-emerging weed that may be controlled by delayed planting.  Please note that later-emerging weeds such as </a:t>
            </a:r>
            <a:r>
              <a:rPr lang="en-US" dirty="0" err="1" smtClean="0"/>
              <a:t>waterhemp</a:t>
            </a:r>
            <a:r>
              <a:rPr lang="en-US" dirty="0" smtClean="0"/>
              <a:t>, or ones with prolonged emergence times, such as velvetleaf, will not be controlled with delayed planting.</a:t>
            </a:r>
            <a:r>
              <a:rPr lang="en-US" baseline="0" dirty="0" smtClean="0"/>
              <a:t>  </a:t>
            </a:r>
            <a:r>
              <a:rPr lang="en-US" dirty="0" smtClean="0"/>
              <a:t>Delayed planting is not recommended for cool season crops such as small grains.</a:t>
            </a:r>
          </a:p>
          <a:p>
            <a:endParaRPr lang="en-US" b="1" dirty="0" smtClean="0"/>
          </a:p>
          <a:p>
            <a:r>
              <a:rPr lang="en-US" b="1" dirty="0" smtClean="0"/>
              <a:t>Image</a:t>
            </a:r>
            <a:r>
              <a:rPr lang="en-US" dirty="0" smtClean="0"/>
              <a:t>: Kristine </a:t>
            </a:r>
            <a:r>
              <a:rPr lang="en-US" dirty="0" err="1" smtClean="0"/>
              <a:t>Moncada</a:t>
            </a:r>
            <a:r>
              <a:rPr lang="en-US" dirty="0" smtClean="0"/>
              <a:t>,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13</a:t>
            </a:fld>
            <a:endParaRPr lang="en-US"/>
          </a:p>
        </p:txBody>
      </p:sp>
    </p:spTree>
    <p:extLst>
      <p:ext uri="{BB962C8B-B14F-4D97-AF65-F5344CB8AC3E}">
        <p14:creationId xmlns:p14="http://schemas.microsoft.com/office/powerpoint/2010/main" val="451016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While crop seed can catch up in its growth somewhat when planted in warmer soils, one drawback of delayed planting is the potential for reduced yields.  This graph shows that corn in much of Minnesota should be planted before May 10 for maximum yields.  Often, organic producers will decide that even though delayed planting might result in slightly lower yields, the weed management benefits outweigh the yield hit.  Delayed planting is never recommended for cool season crops, such as small grains, due to reduced yields and other reasons.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14</a:t>
            </a:fld>
            <a:endParaRPr lang="en-US"/>
          </a:p>
        </p:txBody>
      </p:sp>
    </p:spTree>
    <p:extLst>
      <p:ext uri="{BB962C8B-B14F-4D97-AF65-F5344CB8AC3E}">
        <p14:creationId xmlns:p14="http://schemas.microsoft.com/office/powerpoint/2010/main" val="2067664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Not only does the optimum planting rate lead to optimum yields, it can give crops a competitive edge against weeds.  </a:t>
            </a:r>
          </a:p>
          <a:p>
            <a:endParaRPr lang="en-US" dirty="0" smtClean="0"/>
          </a:p>
          <a:p>
            <a:r>
              <a:rPr lang="en-US" b="1" dirty="0" smtClean="0"/>
              <a:t>Image</a:t>
            </a:r>
            <a:r>
              <a:rPr lang="en-US" dirty="0" smtClean="0"/>
              <a:t>: Kristine</a:t>
            </a:r>
            <a:r>
              <a:rPr lang="en-US" baseline="0" dirty="0" smtClean="0"/>
              <a:t> </a:t>
            </a:r>
            <a:r>
              <a:rPr lang="en-US" baseline="0" dirty="0" err="1" smtClean="0"/>
              <a:t>Moncada</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15</a:t>
            </a:fld>
            <a:endParaRPr lang="en-US"/>
          </a:p>
        </p:txBody>
      </p:sp>
    </p:spTree>
    <p:extLst>
      <p:ext uri="{BB962C8B-B14F-4D97-AF65-F5344CB8AC3E}">
        <p14:creationId xmlns:p14="http://schemas.microsoft.com/office/powerpoint/2010/main" val="2119443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0" dirty="0" smtClean="0"/>
              <a:t>:  Planting rate is especially critical for organic producers because mechanical weed control operations can reduce plant populations. For example, rotary hoeing can lead to a 10% reduction in crop stand. </a:t>
            </a:r>
          </a:p>
          <a:p>
            <a:endParaRPr lang="en-US" b="0" dirty="0" smtClean="0"/>
          </a:p>
          <a:p>
            <a:r>
              <a:rPr lang="en-US" b="1" dirty="0" smtClean="0"/>
              <a:t>Image</a:t>
            </a:r>
            <a:r>
              <a:rPr lang="en-US" b="0" dirty="0" smtClean="0"/>
              <a:t>: Carmen </a:t>
            </a:r>
            <a:r>
              <a:rPr lang="en-US" b="0" dirty="0" err="1" smtClean="0"/>
              <a:t>Fernholz</a:t>
            </a:r>
            <a:endParaRPr lang="en-US" b="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16</a:t>
            </a:fld>
            <a:endParaRPr lang="en-US"/>
          </a:p>
        </p:txBody>
      </p:sp>
    </p:spTree>
    <p:extLst>
      <p:ext uri="{BB962C8B-B14F-4D97-AF65-F5344CB8AC3E}">
        <p14:creationId xmlns:p14="http://schemas.microsoft.com/office/powerpoint/2010/main" val="1098898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b="0" dirty="0" smtClean="0"/>
              <a:t>:  Make sure to compensate for mechanical weed control casualties of your crop by increasing planting rate. One experienced organic farmer says to consider this additional seed cost to be equivalent to the cost of herbicide that you will no longer need as an organic producer.  In Minnesota for example, most producers should have a final plant population for corn between 32,000 and 34,000 plants per acre.  Consult other modules in this series or local extension publications for planting rate and population recommendations for crops in your area.</a:t>
            </a:r>
          </a:p>
        </p:txBody>
      </p:sp>
      <p:sp>
        <p:nvSpPr>
          <p:cNvPr id="4" name="Slide Number Placeholder 3"/>
          <p:cNvSpPr>
            <a:spLocks noGrp="1"/>
          </p:cNvSpPr>
          <p:nvPr>
            <p:ph type="sldNum" sz="quarter" idx="10"/>
          </p:nvPr>
        </p:nvSpPr>
        <p:spPr/>
        <p:txBody>
          <a:bodyPr/>
          <a:lstStyle/>
          <a:p>
            <a:fld id="{C1608847-16BB-4EEE-A0D2-583A44F23D8A}" type="slidenum">
              <a:rPr lang="en-US" smtClean="0"/>
              <a:t>17</a:t>
            </a:fld>
            <a:endParaRPr lang="en-US"/>
          </a:p>
        </p:txBody>
      </p:sp>
    </p:spTree>
    <p:extLst>
      <p:ext uri="{BB962C8B-B14F-4D97-AF65-F5344CB8AC3E}">
        <p14:creationId xmlns:p14="http://schemas.microsoft.com/office/powerpoint/2010/main" val="93813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will now discuss the most important aspect of cultural weed management – prevention.</a:t>
            </a:r>
          </a:p>
          <a:p>
            <a:endParaRPr lang="en-US" dirty="0" smtClean="0"/>
          </a:p>
          <a:p>
            <a:r>
              <a:rPr lang="en-US" b="1" dirty="0" smtClean="0"/>
              <a:t>Image</a:t>
            </a:r>
            <a:r>
              <a:rPr lang="en-US" dirty="0" smtClean="0"/>
              <a:t>: Kristine</a:t>
            </a:r>
            <a:r>
              <a:rPr lang="en-US" baseline="0" dirty="0" smtClean="0"/>
              <a:t> </a:t>
            </a:r>
            <a:r>
              <a:rPr lang="en-US" baseline="0" dirty="0" err="1" smtClean="0"/>
              <a:t>Moncada</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18</a:t>
            </a:fld>
            <a:endParaRPr lang="en-US"/>
          </a:p>
        </p:txBody>
      </p:sp>
    </p:spTree>
    <p:extLst>
      <p:ext uri="{BB962C8B-B14F-4D97-AF65-F5344CB8AC3E}">
        <p14:creationId xmlns:p14="http://schemas.microsoft.com/office/powerpoint/2010/main" val="1695838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As the old saying goes, an ounce of prevention is worth a pound of the cure.  It is always better to prevent new weed problems.  Plant seed that is free of weeds.  Manage weeds in ditches, buffer strips, and Conservation Reserve Program land.  If you notice a new weed “invasion”, take extra steps to prevent long-term establishment. To the best of your abilities do not let newly introduced weed species go to seed.</a:t>
            </a:r>
          </a:p>
          <a:p>
            <a:endParaRPr lang="en-US" dirty="0" smtClean="0"/>
          </a:p>
          <a:p>
            <a:r>
              <a:rPr lang="en-US" b="1" dirty="0" smtClean="0"/>
              <a:t>Image</a:t>
            </a:r>
            <a:r>
              <a:rPr lang="en-US" dirty="0" smtClean="0"/>
              <a:t>: Carmen </a:t>
            </a:r>
            <a:r>
              <a:rPr lang="en-US" dirty="0" err="1" smtClean="0"/>
              <a:t>Fernholz</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19</a:t>
            </a:fld>
            <a:endParaRPr lang="en-US"/>
          </a:p>
        </p:txBody>
      </p:sp>
    </p:spTree>
    <p:extLst>
      <p:ext uri="{BB962C8B-B14F-4D97-AF65-F5344CB8AC3E}">
        <p14:creationId xmlns:p14="http://schemas.microsoft.com/office/powerpoint/2010/main" val="92097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two main categories of weed management: cultural and mechanical.  In this module, we will focus on Cultural Weed Management. We will discuss Mechanical weed control methods in our next module.  So, what exactly does cultural weed management mean?  It refers to the production practice decisions a farmer can make to inhibit weeds.</a:t>
            </a:r>
          </a:p>
          <a:p>
            <a:endParaRPr lang="en-US" b="1" dirty="0" smtClean="0"/>
          </a:p>
          <a:p>
            <a:r>
              <a:rPr lang="en-US" b="1" dirty="0" smtClean="0"/>
              <a:t>Image</a:t>
            </a:r>
            <a:r>
              <a:rPr lang="en-US" dirty="0" smtClean="0"/>
              <a:t>: David L. Hansen, University of Minnesota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a:t>
            </a:fld>
            <a:endParaRPr lang="en-US"/>
          </a:p>
        </p:txBody>
      </p:sp>
    </p:spTree>
    <p:extLst>
      <p:ext uri="{BB962C8B-B14F-4D97-AF65-F5344CB8AC3E}">
        <p14:creationId xmlns:p14="http://schemas.microsoft.com/office/powerpoint/2010/main" val="3516732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a:t>
            </a:r>
            <a:r>
              <a:rPr lang="en-US" b="0" dirty="0" smtClean="0"/>
              <a:t>Controlling weeds when</a:t>
            </a:r>
            <a:r>
              <a:rPr lang="en-US" b="0" baseline="0" dirty="0" smtClean="0"/>
              <a:t> they are young keeps them from producing seed.  </a:t>
            </a:r>
            <a:r>
              <a:rPr lang="en-US" b="0" dirty="0" smtClean="0"/>
              <a:t>Why </a:t>
            </a:r>
            <a:r>
              <a:rPr lang="en-US" dirty="0" smtClean="0"/>
              <a:t>is it so important to prevent weeds from going to seed?  In the Weed Biology module, we introduced the concept of the weed seed banks.  Even if you have had several years of good weed control and have been successful in lowering the number of weed seeds in the bank, it only takes one year of poor weed control and allowing weed to go to seed to replenish the weed seed bank.  </a:t>
            </a:r>
          </a:p>
          <a:p>
            <a:endParaRPr lang="en-US" dirty="0" smtClean="0"/>
          </a:p>
          <a:p>
            <a:r>
              <a:rPr lang="en-US" b="1" dirty="0" smtClean="0"/>
              <a:t>Image</a:t>
            </a:r>
            <a:r>
              <a:rPr lang="en-US" dirty="0" smtClean="0"/>
              <a:t>: Carmen </a:t>
            </a:r>
            <a:r>
              <a:rPr lang="en-US" dirty="0" err="1" smtClean="0"/>
              <a:t>Fernholz</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20</a:t>
            </a:fld>
            <a:endParaRPr lang="en-US"/>
          </a:p>
        </p:txBody>
      </p:sp>
    </p:spTree>
    <p:extLst>
      <p:ext uri="{BB962C8B-B14F-4D97-AF65-F5344CB8AC3E}">
        <p14:creationId xmlns:p14="http://schemas.microsoft.com/office/powerpoint/2010/main" val="1930731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Manure can be source of weeds. Many weed seeds pass through livestock digestive systems intact.  Most significantly to farmers, manure can introduce new weed species.  The level of weed risk in manure depends on how manure was stored, livestock species, type of feed and which weed seeds are consumed by the livestock.  The fresher the manure is, the greater number of viable weed seeds there will be. As a general rule, weed seeds in hogs and cattle manure has the highest survival rates.  If there is a manure source more likely to be weedy, put that on a conventional field instead.  
</a:t>
            </a:r>
            <a:r>
              <a:rPr lang="en-US" b="1" i="0" dirty="0" smtClean="0"/>
              <a:t>Image</a:t>
            </a:r>
            <a:r>
              <a:rPr lang="en-US" dirty="0" smtClean="0"/>
              <a:t>: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21</a:t>
            </a:fld>
            <a:endParaRPr lang="en-US"/>
          </a:p>
        </p:txBody>
      </p:sp>
    </p:spTree>
    <p:extLst>
      <p:ext uri="{BB962C8B-B14F-4D97-AF65-F5344CB8AC3E}">
        <p14:creationId xmlns:p14="http://schemas.microsoft.com/office/powerpoint/2010/main" val="822747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Scouting is especially important for transitioning farmers.  You will need to learn which weed species you have and note patterns in weed emergence to guide future mechanical weed control operations.  It is critical to stay ahead of weeds and avoid playing catchup.  As part of your recordkeeping, make maps of weed locations and record how effective your operations are.
</a:t>
            </a:r>
            <a:r>
              <a:rPr lang="en-US" b="1" dirty="0" smtClean="0"/>
              <a:t>Image</a:t>
            </a:r>
            <a:r>
              <a:rPr lang="en-US" dirty="0" smtClean="0"/>
              <a:t>: Carmen</a:t>
            </a:r>
            <a:r>
              <a:rPr lang="en-US" baseline="0" dirty="0" smtClean="0"/>
              <a:t> </a:t>
            </a:r>
            <a:r>
              <a:rPr lang="en-US" baseline="0" dirty="0" err="1" smtClean="0"/>
              <a:t>Fernholz</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22</a:t>
            </a:fld>
            <a:endParaRPr lang="en-US"/>
          </a:p>
        </p:txBody>
      </p:sp>
    </p:spTree>
    <p:extLst>
      <p:ext uri="{BB962C8B-B14F-4D97-AF65-F5344CB8AC3E}">
        <p14:creationId xmlns:p14="http://schemas.microsoft.com/office/powerpoint/2010/main" val="2015489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One suggestion for a schedule to scout for weeds is three times a year.  The most critical time to look for weeds is when they are most likely to be emerging, which would be in the early spring, early summer and early fall.  </a:t>
            </a:r>
          </a:p>
        </p:txBody>
      </p:sp>
      <p:sp>
        <p:nvSpPr>
          <p:cNvPr id="4" name="Slide Number Placeholder 3"/>
          <p:cNvSpPr>
            <a:spLocks noGrp="1"/>
          </p:cNvSpPr>
          <p:nvPr>
            <p:ph type="sldNum" sz="quarter" idx="10"/>
          </p:nvPr>
        </p:nvSpPr>
        <p:spPr/>
        <p:txBody>
          <a:bodyPr/>
          <a:lstStyle/>
          <a:p>
            <a:fld id="{C1608847-16BB-4EEE-A0D2-583A44F23D8A}" type="slidenum">
              <a:rPr lang="en-US" smtClean="0"/>
              <a:t>23</a:t>
            </a:fld>
            <a:endParaRPr lang="en-US"/>
          </a:p>
        </p:txBody>
      </p:sp>
    </p:spTree>
    <p:extLst>
      <p:ext uri="{BB962C8B-B14F-4D97-AF65-F5344CB8AC3E}">
        <p14:creationId xmlns:p14="http://schemas.microsoft.com/office/powerpoint/2010/main" val="3210730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By practicing the cultural weed management methods we have discussed in this module, we hope you will impact weeds and maintain good yields. Please watch the next module in our series – Mechanical Weed Management – for more ways to manage weeds.  Weeds are one of the biggest concerns in organic farming so it is best to use all the tools you have! </a:t>
            </a:r>
          </a:p>
          <a:p>
            <a:endParaRPr lang="en-US" dirty="0" smtClean="0"/>
          </a:p>
          <a:p>
            <a:r>
              <a:rPr lang="en-US" b="1" dirty="0" smtClean="0"/>
              <a:t>Image</a:t>
            </a:r>
            <a:r>
              <a:rPr lang="en-US" dirty="0" smtClean="0"/>
              <a:t>: Carmen </a:t>
            </a:r>
            <a:r>
              <a:rPr lang="en-US" dirty="0" err="1" smtClean="0"/>
              <a:t>Fernholz</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24</a:t>
            </a:fld>
            <a:endParaRPr lang="en-US"/>
          </a:p>
        </p:txBody>
      </p:sp>
    </p:spTree>
    <p:extLst>
      <p:ext uri="{BB962C8B-B14F-4D97-AF65-F5344CB8AC3E}">
        <p14:creationId xmlns:p14="http://schemas.microsoft.com/office/powerpoint/2010/main" val="3025175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For more information on this topic, please visit these sites.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25</a:t>
            </a:fld>
            <a:endParaRPr lang="en-US"/>
          </a:p>
        </p:txBody>
      </p:sp>
    </p:spTree>
    <p:extLst>
      <p:ext uri="{BB962C8B-B14F-4D97-AF65-F5344CB8AC3E}">
        <p14:creationId xmlns:p14="http://schemas.microsoft.com/office/powerpoint/2010/main" val="4254184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Thank you for watching our Cultural Weed Management module!</a:t>
            </a:r>
          </a:p>
          <a:p>
            <a:endParaRPr lang="en-US" dirty="0" smtClean="0"/>
          </a:p>
          <a:p>
            <a:r>
              <a:rPr lang="en-US" b="1" dirty="0" smtClean="0"/>
              <a:t>Image</a:t>
            </a:r>
            <a:r>
              <a:rPr lang="en-US" dirty="0" smtClean="0"/>
              <a:t>: Kristine</a:t>
            </a:r>
            <a:r>
              <a:rPr lang="en-US" baseline="0" dirty="0" smtClean="0"/>
              <a:t> </a:t>
            </a:r>
            <a:r>
              <a:rPr lang="en-US" baseline="0" dirty="0" err="1" smtClean="0"/>
              <a:t>Moncada</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26</a:t>
            </a:fld>
            <a:endParaRPr lang="en-US"/>
          </a:p>
        </p:txBody>
      </p:sp>
    </p:spTree>
    <p:extLst>
      <p:ext uri="{BB962C8B-B14F-4D97-AF65-F5344CB8AC3E}">
        <p14:creationId xmlns:p14="http://schemas.microsoft.com/office/powerpoint/2010/main" val="1105978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a:p>
            <a:endParaRPr lang="en-US" dirty="0" smtClean="0"/>
          </a:p>
          <a:p>
            <a:r>
              <a:rPr lang="en-US" b="1" dirty="0" smtClean="0"/>
              <a:t>Image</a:t>
            </a:r>
            <a:r>
              <a:rPr lang="en-US" dirty="0" smtClean="0"/>
              <a:t>: Constance</a:t>
            </a:r>
            <a:r>
              <a:rPr lang="en-US" baseline="0" dirty="0" smtClean="0"/>
              <a:t> Carlson, University </a:t>
            </a:r>
            <a:r>
              <a:rPr lang="en-US" baseline="0" smtClean="0"/>
              <a:t>of </a:t>
            </a:r>
            <a:r>
              <a:rPr lang="en-US" baseline="0" smtClean="0"/>
              <a:t>Minnesota</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pPr/>
              <a:t>27</a:t>
            </a:fld>
            <a:endParaRPr lang="en-US"/>
          </a:p>
        </p:txBody>
      </p:sp>
    </p:spTree>
    <p:extLst>
      <p:ext uri="{BB962C8B-B14F-4D97-AF65-F5344CB8AC3E}">
        <p14:creationId xmlns:p14="http://schemas.microsoft.com/office/powerpoint/2010/main" val="201954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Cultural weed management most often is focused on preventing weeds. Examples of ways farmers can do this include: crop rotation and variety selection, delayed planting, and planting rate. </a:t>
            </a:r>
          </a:p>
          <a:p>
            <a:endParaRPr lang="en-US" dirty="0" smtClean="0"/>
          </a:p>
          <a:p>
            <a:r>
              <a:rPr lang="en-US" b="1" dirty="0" smtClean="0"/>
              <a:t>Image</a:t>
            </a:r>
            <a:r>
              <a:rPr lang="en-US" dirty="0" smtClean="0"/>
              <a:t>: Kristine</a:t>
            </a:r>
            <a:r>
              <a:rPr lang="en-US" baseline="0" dirty="0" smtClean="0"/>
              <a:t> </a:t>
            </a:r>
            <a:r>
              <a:rPr lang="en-US" baseline="0" dirty="0" err="1" smtClean="0"/>
              <a:t>Moncada</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a:t>
            </a:fld>
            <a:endParaRPr lang="en-US"/>
          </a:p>
        </p:txBody>
      </p:sp>
    </p:spTree>
    <p:extLst>
      <p:ext uri="{BB962C8B-B14F-4D97-AF65-F5344CB8AC3E}">
        <p14:creationId xmlns:p14="http://schemas.microsoft.com/office/powerpoint/2010/main" val="922747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 diverse rotation is a strong tool in managing weeds.  Different crops have different planting dates and growth habits that inhibit certain weeds.  So,  by changing things up, weeds have a harder time adapting.  Adding perennials, small grains and cover crops are some of the ways to diversify a corn-and-soybean rotation and set back weeds.  Please watch our modules entitled “Rotation” and “Cover Crops”  for more information on those topics.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a:t>
            </a:fld>
            <a:endParaRPr lang="en-US"/>
          </a:p>
        </p:txBody>
      </p:sp>
    </p:spTree>
    <p:extLst>
      <p:ext uri="{BB962C8B-B14F-4D97-AF65-F5344CB8AC3E}">
        <p14:creationId xmlns:p14="http://schemas.microsoft.com/office/powerpoint/2010/main" val="3394075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Growing crops with similar production practices will lead to weeds adapted to those practices.  Including small grains in rotation is beneficial to a row crop production system because small grains have different planting and harvesting dates that interfere with early-emerging weeds. Small grains require  narrower row spacing, which increases their competitive impact on later-emerging weeds.  Another benefit is they can be </a:t>
            </a:r>
            <a:r>
              <a:rPr lang="en-US" dirty="0" err="1" smtClean="0"/>
              <a:t>underseeded</a:t>
            </a:r>
            <a:r>
              <a:rPr lang="en-US" dirty="0" smtClean="0"/>
              <a:t> with red clover or alfalfa to provide weed suppression after the grain is harvested. 
</a:t>
            </a:r>
            <a:r>
              <a:rPr lang="en-US" b="1" dirty="0" smtClean="0"/>
              <a:t>Image</a:t>
            </a:r>
            <a:r>
              <a:rPr lang="en-US" dirty="0" smtClean="0"/>
              <a:t>: Craig</a:t>
            </a:r>
            <a:r>
              <a:rPr lang="en-US" baseline="0" dirty="0" smtClean="0"/>
              <a:t> </a:t>
            </a:r>
            <a:r>
              <a:rPr lang="en-US" baseline="0" dirty="0" err="1" smtClean="0"/>
              <a:t>Sheaffer</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a:t>
            </a:fld>
            <a:endParaRPr lang="en-US"/>
          </a:p>
        </p:txBody>
      </p:sp>
    </p:spTree>
    <p:extLst>
      <p:ext uri="{BB962C8B-B14F-4D97-AF65-F5344CB8AC3E}">
        <p14:creationId xmlns:p14="http://schemas.microsoft.com/office/powerpoint/2010/main" val="263596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Alfalfa is another important tool for managing annual weeds and can be helpful in reducing Canada thistle. As a perennial, alfalfa provides continuous soil coverage for up to 3 years. Weeds are suppressed by the continuous soil cover.  The repeated harvesting of alfalfa depletes the energy reserves of weeds and can prevent them from setting seed. 
</a:t>
            </a:r>
            <a:r>
              <a:rPr lang="en-US" b="1" dirty="0" smtClean="0"/>
              <a:t>Image</a:t>
            </a:r>
            <a:r>
              <a:rPr lang="en-US" dirty="0" smtClean="0"/>
              <a:t>: David</a:t>
            </a:r>
            <a:r>
              <a:rPr lang="en-US" baseline="0" dirty="0" smtClean="0"/>
              <a:t> L.</a:t>
            </a:r>
            <a:r>
              <a:rPr lang="en-US" dirty="0" smtClean="0"/>
              <a:t> Hansen,</a:t>
            </a:r>
            <a:r>
              <a:rPr lang="en-US" baseline="0" dirty="0" smtClean="0"/>
              <a:t> University of Minnesota</a:t>
            </a:r>
            <a:r>
              <a:rPr lang="en-US"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a:t>
            </a:fld>
            <a:endParaRPr lang="en-US"/>
          </a:p>
        </p:txBody>
      </p:sp>
    </p:spTree>
    <p:extLst>
      <p:ext uri="{BB962C8B-B14F-4D97-AF65-F5344CB8AC3E}">
        <p14:creationId xmlns:p14="http://schemas.microsoft.com/office/powerpoint/2010/main" val="2938253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A recent study in Minnesota examined the effect of rotation on giant ragweed seed emergence.  They discovered lower levels of weed seed emergence in wheat and alfalfa as compared to corn and soybean. These results show that rotations with wheat and alfalfa are less favorable to giant ragweed emergence and contribute to seed bank depletion. The seed bank depletion is likely due to factors such as weed seed predation or degradation.</a:t>
            </a:r>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7</a:t>
            </a:fld>
            <a:endParaRPr lang="en-US"/>
          </a:p>
        </p:txBody>
      </p:sp>
    </p:spTree>
    <p:extLst>
      <p:ext uri="{BB962C8B-B14F-4D97-AF65-F5344CB8AC3E}">
        <p14:creationId xmlns:p14="http://schemas.microsoft.com/office/powerpoint/2010/main" val="3398376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Winter cover crops can be a tool to manage weeds as well as protect soils.  The growth of a winter cover crop such as winter rye or hairy vetch can suppress fall and very early spring weeds.  The residue of winter rye in particular has been found to be </a:t>
            </a:r>
            <a:r>
              <a:rPr lang="en-US" dirty="0" err="1" smtClean="0"/>
              <a:t>allelopathic</a:t>
            </a:r>
            <a:r>
              <a:rPr lang="en-US" dirty="0" smtClean="0"/>
              <a:t>, which means it contains chemicals that can impede the germination of some small-seeded weeds. 
</a:t>
            </a:r>
            <a:r>
              <a:rPr lang="en-US" b="1" dirty="0" smtClean="0"/>
              <a:t>
Image</a:t>
            </a:r>
            <a:r>
              <a:rPr lang="en-US" dirty="0" smtClean="0"/>
              <a:t>: Craig</a:t>
            </a:r>
            <a:r>
              <a:rPr lang="en-US" baseline="0" dirty="0" smtClean="0"/>
              <a:t> </a:t>
            </a:r>
            <a:r>
              <a:rPr lang="en-US" baseline="0" dirty="0" err="1" smtClean="0"/>
              <a:t>Sheaffer</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8</a:t>
            </a:fld>
            <a:endParaRPr lang="en-US"/>
          </a:p>
        </p:txBody>
      </p:sp>
    </p:spTree>
    <p:extLst>
      <p:ext uri="{BB962C8B-B14F-4D97-AF65-F5344CB8AC3E}">
        <p14:creationId xmlns:p14="http://schemas.microsoft.com/office/powerpoint/2010/main" val="1850510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You are probably familiar with the concept that different varieties have different traits and so perform differently.  Competiveness is an example of a trait that can vary.  As an organic producer, the competitiveness of the crop varieties you choose will become an important factor in weed management.  
</a:t>
            </a:r>
            <a:r>
              <a:rPr lang="en-US" b="1" dirty="0" smtClean="0"/>
              <a:t>Image</a:t>
            </a:r>
            <a:r>
              <a:rPr lang="en-US" dirty="0" smtClean="0"/>
              <a:t>: Kristine</a:t>
            </a:r>
            <a:r>
              <a:rPr lang="en-US" baseline="0" dirty="0" smtClean="0"/>
              <a:t> </a:t>
            </a:r>
            <a:r>
              <a:rPr lang="en-US" baseline="0" dirty="0" err="1" smtClean="0"/>
              <a:t>Moncada</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9</a:t>
            </a:fld>
            <a:endParaRPr lang="en-US"/>
          </a:p>
        </p:txBody>
      </p:sp>
    </p:spTree>
    <p:extLst>
      <p:ext uri="{BB962C8B-B14F-4D97-AF65-F5344CB8AC3E}">
        <p14:creationId xmlns:p14="http://schemas.microsoft.com/office/powerpoint/2010/main" val="12329327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2880711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19575731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952649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215734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A4A43-55BD-44EB-9729-49601AE8D0BD}" type="datetimeFigureOut">
              <a:rPr lang="en-US" smtClean="0"/>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6476718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7A4A43-55BD-44EB-9729-49601AE8D0BD}" type="datetimeFigureOut">
              <a:rPr lang="en-US" smtClean="0"/>
              <a:t>6/26/2018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1260483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1466951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547150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450624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2.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26.xml"/></Relationships>
</file>

<file path=ppt/slides/_rels/slide10.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9.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4.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tags" Target="../tags/tag73.xml"/><Relationship Id="rId7" Type="http://schemas.openxmlformats.org/officeDocument/2006/relationships/notesSlide" Target="../notesSlides/notesSlide12.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Layout" Target="../slideLayouts/slideLayout2.xml"/><Relationship Id="rId5" Type="http://schemas.openxmlformats.org/officeDocument/2006/relationships/tags" Target="../tags/tag75.xml"/><Relationship Id="rId4" Type="http://schemas.openxmlformats.org/officeDocument/2006/relationships/tags" Target="../tags/tag74.xml"/></Relationships>
</file>

<file path=ppt/slides/_rels/slide13.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11.jpe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tags" Target="../tags/tag79.xml"/></Relationships>
</file>

<file path=ppt/slides/_rels/slide14.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2.jp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4.jpe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88.xml"/><Relationship Id="rId7" Type="http://schemas.microsoft.com/office/2007/relationships/hdphoto" Target="../media/hdphoto1.wdp"/><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3.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image" Target="../media/image14.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notesSlide" Target="../notesSlides/notesSlide17.xml"/><Relationship Id="rId5" Type="http://schemas.openxmlformats.org/officeDocument/2006/relationships/tags" Target="../tags/tag93.xml"/><Relationship Id="rId10" Type="http://schemas.openxmlformats.org/officeDocument/2006/relationships/slideLayout" Target="../slideLayouts/slideLayout2.xml"/><Relationship Id="rId4" Type="http://schemas.openxmlformats.org/officeDocument/2006/relationships/tags" Target="../tags/tag92.xml"/><Relationship Id="rId9" Type="http://schemas.openxmlformats.org/officeDocument/2006/relationships/tags" Target="../tags/tag97.xml"/></Relationships>
</file>

<file path=ppt/slides/_rels/slide18.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4.jpe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image" Target="../media/image15.jpe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tags" Target="../tags/tag10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107.xml"/><Relationship Id="rId7" Type="http://schemas.openxmlformats.org/officeDocument/2006/relationships/image" Target="../media/image16.jpeg"/><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108.xml"/></Relationships>
</file>

<file path=ppt/slides/_rels/slide21.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17.jpe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114.xml"/><Relationship Id="rId7" Type="http://schemas.microsoft.com/office/2007/relationships/hdphoto" Target="../media/hdphoto2.wdp"/><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18.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tags" Target="../tags/tag117.xml"/><Relationship Id="rId7" Type="http://schemas.openxmlformats.org/officeDocument/2006/relationships/diagramLayout" Target="../diagrams/layout2.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diagramData" Target="../diagrams/data2.xml"/><Relationship Id="rId5" Type="http://schemas.openxmlformats.org/officeDocument/2006/relationships/notesSlide" Target="../notesSlides/notesSlide23.xml"/><Relationship Id="rId10" Type="http://schemas.microsoft.com/office/2007/relationships/diagramDrawing" Target="../diagrams/drawing2.xml"/><Relationship Id="rId4" Type="http://schemas.openxmlformats.org/officeDocument/2006/relationships/slideLayout" Target="../slideLayouts/slideLayout2.xml"/><Relationship Id="rId9" Type="http://schemas.openxmlformats.org/officeDocument/2006/relationships/diagramColors" Target="../diagrams/colors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22.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hyperlink" Target="https://organicriskmanagement.umn.edu/sites/organicriskmanagement.umn.edu/files/weed_management.pdf" TargetMode="External"/><Relationship Id="rId3" Type="http://schemas.openxmlformats.org/officeDocument/2006/relationships/tags" Target="../tags/tag122.xml"/><Relationship Id="rId7" Type="http://schemas.openxmlformats.org/officeDocument/2006/relationships/hyperlink" Target="https://attra.ncat.org/attra-pub/viewhtml.php?id=479" TargetMode="Externa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hyperlink" Target="https://rodaleinstitute.org/weed-management/" TargetMode="External"/><Relationship Id="rId5" Type="http://schemas.openxmlformats.org/officeDocument/2006/relationships/notesSlide" Target="../notesSlides/notesSlide25.xml"/><Relationship Id="rId10" Type="http://schemas.openxmlformats.org/officeDocument/2006/relationships/hyperlink" Target="http://articles.extension.org/pages/59485/control-practices-in-organic-weed-management" TargetMode="External"/><Relationship Id="rId4" Type="http://schemas.openxmlformats.org/officeDocument/2006/relationships/slideLayout" Target="../slideLayouts/slideLayout2.xml"/><Relationship Id="rId9" Type="http://schemas.openxmlformats.org/officeDocument/2006/relationships/hyperlink" Target="http://www.sare.org/Learning-Center/Books/Crop-Rotation-on-Organic-Farms/Text-Version/Physical-and-Biological-Processes-In-Crop-Production/The-Role-of-Crop-Rotation-in-Weed-Management" TargetMode="External"/></Relationships>
</file>

<file path=ppt/slides/_rels/slide26.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4.jpe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128.xml"/><Relationship Id="rId7" Type="http://schemas.openxmlformats.org/officeDocument/2006/relationships/image" Target="../media/image24.jpeg"/><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23.jpe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www.extension.umn.edu/agriculture/forages/pest/docs/umn-uw-ext-weed-seed-survival-in-livestock-systems.pdf" TargetMode="External"/><Relationship Id="rId3" Type="http://schemas.openxmlformats.org/officeDocument/2006/relationships/tags" Target="../tags/tag131.xml"/><Relationship Id="rId7" Type="http://schemas.openxmlformats.org/officeDocument/2006/relationships/hyperlink" Target="http://extension.psu.edu/pests/weeds/organic/weed-management-in-organic-cropping-systems" TargetMode="Externa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hyperlink" Target="http://www.extension.umn.edu/distribution/cropsystems/M1244.html" TargetMode="External"/><Relationship Id="rId5" Type="http://schemas.openxmlformats.org/officeDocument/2006/relationships/hyperlink" Target="http://blog-crop-news.extension.umn.edu/2012/03/planting-date-considerations-for-corn.html" TargetMode="External"/><Relationship Id="rId4" Type="http://schemas.openxmlformats.org/officeDocument/2006/relationships/slideLayout" Target="../slideLayouts/slideLayout2.xml"/><Relationship Id="rId9" Type="http://schemas.openxmlformats.org/officeDocument/2006/relationships/hyperlink" Target="http://store.msuextension.org/publications/AgandNaturalResources/MT199517AG.pdf" TargetMode="External"/></Relationships>
</file>

<file path=ppt/slides/_rels/slide3.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tags" Target="../tags/tag34.xml"/><Relationship Id="rId7" Type="http://schemas.openxmlformats.org/officeDocument/2006/relationships/notesSlide" Target="../notesSlides/notesSlide4.xml"/><Relationship Id="rId12" Type="http://schemas.microsoft.com/office/2007/relationships/diagramDrawing" Target="../diagrams/drawing1.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2.xml"/><Relationship Id="rId11" Type="http://schemas.openxmlformats.org/officeDocument/2006/relationships/diagramColors" Target="../diagrams/colors1.xml"/><Relationship Id="rId5" Type="http://schemas.openxmlformats.org/officeDocument/2006/relationships/tags" Target="../tags/tag36.xml"/><Relationship Id="rId10" Type="http://schemas.openxmlformats.org/officeDocument/2006/relationships/diagramQuickStyle" Target="../diagrams/quickStyle1.xml"/><Relationship Id="rId4" Type="http://schemas.openxmlformats.org/officeDocument/2006/relationships/tags" Target="../tags/tag35.xml"/><Relationship Id="rId9"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39.xml"/><Relationship Id="rId7" Type="http://schemas.openxmlformats.org/officeDocument/2006/relationships/notesSlide" Target="../notesSlides/notesSlide5.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Layout" Target="../slideLayouts/slideLayout4.xml"/><Relationship Id="rId5" Type="http://schemas.openxmlformats.org/officeDocument/2006/relationships/tags" Target="../tags/tag41.xml"/><Relationship Id="rId4" Type="http://schemas.openxmlformats.org/officeDocument/2006/relationships/tags" Target="../tags/tag40.xml"/></Relationships>
</file>

<file path=ppt/slides/_rels/slide6.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6.jpe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tags" Target="../tags/tag57.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tags" Target="../tags/tag56.xml"/><Relationship Id="rId2" Type="http://schemas.openxmlformats.org/officeDocument/2006/relationships/tags" Target="../tags/tag46.xml"/><Relationship Id="rId16" Type="http://schemas.openxmlformats.org/officeDocument/2006/relationships/image" Target="../media/image7.png"/><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5" Type="http://schemas.openxmlformats.org/officeDocument/2006/relationships/tags" Target="../tags/tag49.xml"/><Relationship Id="rId15" Type="http://schemas.openxmlformats.org/officeDocument/2006/relationships/notesSlide" Target="../notesSlides/notesSlide7.xml"/><Relationship Id="rId10" Type="http://schemas.openxmlformats.org/officeDocument/2006/relationships/tags" Target="../tags/tag54.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8.jpe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tags" Target="../tags/tag61.xml"/></Relationships>
</file>

<file path=ppt/slides/_rels/slide9.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4.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28318" t="13333" r="1" b="21111"/>
          <a:stretch/>
        </p:blipFill>
        <p:spPr>
          <a:xfrm>
            <a:off x="12474" y="-1"/>
            <a:ext cx="9119052" cy="6252991"/>
          </a:xfrm>
          <a:prstGeom prst="rect">
            <a:avLst/>
          </a:prstGeom>
        </p:spPr>
      </p:pic>
      <p:sp>
        <p:nvSpPr>
          <p:cNvPr id="2" name="Title 1"/>
          <p:cNvSpPr>
            <a:spLocks noGrp="1"/>
          </p:cNvSpPr>
          <p:nvPr>
            <p:ph type="ctrTitle"/>
            <p:custDataLst>
              <p:tags r:id="rId2"/>
            </p:custDataLst>
          </p:nvPr>
        </p:nvSpPr>
        <p:spPr>
          <a:xfrm>
            <a:off x="673324" y="16476"/>
            <a:ext cx="7772400" cy="1470025"/>
          </a:xfrm>
          <a:noFill/>
        </p:spPr>
        <p:txBody>
          <a:bodyPr>
            <a:normAutofit/>
          </a:bodyPr>
          <a:lstStyle/>
          <a:p>
            <a:r>
              <a:rPr lang="en-US" dirty="0" smtClean="0"/>
              <a:t>Cultural Weed Management</a:t>
            </a:r>
            <a:endParaRPr lang="en-US" dirty="0"/>
          </a:p>
        </p:txBody>
      </p:sp>
      <p:sp>
        <p:nvSpPr>
          <p:cNvPr id="4" name="TextBox 3"/>
          <p:cNvSpPr txBox="1"/>
          <p:nvPr>
            <p:custDataLst>
              <p:tags r:id="rId3"/>
            </p:custDataLst>
          </p:nvPr>
        </p:nvSpPr>
        <p:spPr>
          <a:xfrm>
            <a:off x="4110098" y="1828800"/>
            <a:ext cx="4876800" cy="3539430"/>
          </a:xfrm>
          <a:prstGeom prst="rect">
            <a:avLst/>
          </a:prstGeom>
          <a:solidFill>
            <a:srgbClr val="B0AF7B">
              <a:alpha val="91000"/>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6" name="TextBox 5"/>
          <p:cNvSpPr txBox="1"/>
          <p:nvPr>
            <p:custDataLst>
              <p:tags r:id="rId4"/>
            </p:custDataLst>
          </p:nvPr>
        </p:nvSpPr>
        <p:spPr>
          <a:xfrm>
            <a:off x="243930" y="1997839"/>
            <a:ext cx="3634713" cy="2862322"/>
          </a:xfrm>
          <a:prstGeom prst="rect">
            <a:avLst/>
          </a:prstGeom>
          <a:solidFill>
            <a:srgbClr val="B0AF7B">
              <a:alpha val="91000"/>
            </a:srgbClr>
          </a:solidFill>
        </p:spPr>
        <p:txBody>
          <a:bodyPr wrap="none" rtlCol="0">
            <a:spAutoFit/>
          </a:bodyPr>
          <a:lstStyle/>
          <a:p>
            <a:pPr algn="ctr"/>
            <a:r>
              <a:rPr lang="en-US" sz="3600" u="sng" dirty="0" smtClean="0">
                <a:solidFill>
                  <a:srgbClr val="800000"/>
                </a:solidFill>
              </a:rPr>
              <a:t>Authors</a:t>
            </a:r>
          </a:p>
          <a:p>
            <a:pPr algn="ctr"/>
            <a:r>
              <a:rPr lang="en-US" sz="3600" dirty="0" smtClean="0">
                <a:solidFill>
                  <a:srgbClr val="800000"/>
                </a:solidFill>
              </a:rPr>
              <a:t>Kristine </a:t>
            </a:r>
            <a:r>
              <a:rPr lang="en-US" sz="3600" dirty="0" err="1" smtClean="0">
                <a:solidFill>
                  <a:srgbClr val="800000"/>
                </a:solidFill>
              </a:rPr>
              <a:t>Moncada</a:t>
            </a:r>
            <a:endParaRPr lang="en-US" sz="3600" dirty="0" smtClean="0">
              <a:solidFill>
                <a:srgbClr val="800000"/>
              </a:solidFill>
            </a:endParaRPr>
          </a:p>
          <a:p>
            <a:pPr algn="ctr"/>
            <a:r>
              <a:rPr lang="en-US" sz="3600" dirty="0" smtClean="0">
                <a:solidFill>
                  <a:srgbClr val="800000"/>
                </a:solidFill>
              </a:rPr>
              <a:t>Jeff </a:t>
            </a:r>
            <a:r>
              <a:rPr lang="en-US" sz="3600" dirty="0" err="1" smtClean="0">
                <a:solidFill>
                  <a:srgbClr val="800000"/>
                </a:solidFill>
              </a:rPr>
              <a:t>Gunsolus</a:t>
            </a:r>
            <a:endParaRPr lang="en-US" sz="3600" dirty="0" smtClean="0">
              <a:solidFill>
                <a:srgbClr val="800000"/>
              </a:solidFill>
            </a:endParaRPr>
          </a:p>
          <a:p>
            <a:pPr algn="ctr"/>
            <a:r>
              <a:rPr lang="en-US" sz="3600" dirty="0">
                <a:solidFill>
                  <a:srgbClr val="800000"/>
                </a:solidFill>
              </a:rPr>
              <a:t>Constance Carlson</a:t>
            </a:r>
          </a:p>
          <a:p>
            <a:pPr algn="ctr"/>
            <a:r>
              <a:rPr lang="en-US" sz="3600" dirty="0" smtClean="0">
                <a:solidFill>
                  <a:srgbClr val="800000"/>
                </a:solidFill>
              </a:rPr>
              <a:t>Craig </a:t>
            </a:r>
            <a:r>
              <a:rPr lang="en-US" sz="3600" dirty="0" err="1" smtClean="0">
                <a:solidFill>
                  <a:srgbClr val="800000"/>
                </a:solidFill>
              </a:rPr>
              <a:t>Sheaffer</a:t>
            </a:r>
            <a:endParaRPr lang="en-US" sz="3600" dirty="0" smtClean="0">
              <a:solidFill>
                <a:srgbClr val="800000"/>
              </a:solidFill>
            </a:endParaRPr>
          </a:p>
        </p:txBody>
      </p:sp>
    </p:spTree>
    <p:custDataLst>
      <p:tags r:id="rId1"/>
    </p:custDataLst>
    <p:extLst>
      <p:ext uri="{BB962C8B-B14F-4D97-AF65-F5344CB8AC3E}">
        <p14:creationId xmlns:p14="http://schemas.microsoft.com/office/powerpoint/2010/main" val="3028107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Crop Variety Selection</a:t>
            </a:r>
            <a:endParaRPr lang="en-US" dirty="0"/>
          </a:p>
        </p:txBody>
      </p:sp>
      <p:sp>
        <p:nvSpPr>
          <p:cNvPr id="3" name="Content Placeholder 2"/>
          <p:cNvSpPr>
            <a:spLocks noGrp="1"/>
          </p:cNvSpPr>
          <p:nvPr>
            <p:ph idx="1"/>
            <p:custDataLst>
              <p:tags r:id="rId3"/>
            </p:custDataLst>
          </p:nvPr>
        </p:nvSpPr>
        <p:spPr>
          <a:xfrm>
            <a:off x="152400" y="1606731"/>
            <a:ext cx="4648200" cy="4525963"/>
          </a:xfrm>
        </p:spPr>
        <p:txBody>
          <a:bodyPr>
            <a:normAutofit lnSpcReduction="10000"/>
          </a:bodyPr>
          <a:lstStyle/>
          <a:p>
            <a:r>
              <a:rPr lang="en-US" dirty="0" smtClean="0"/>
              <a:t>Crop varieties vary in their competitiveness</a:t>
            </a:r>
          </a:p>
          <a:p>
            <a:r>
              <a:rPr lang="en-US" dirty="0" smtClean="0"/>
              <a:t>Some have:</a:t>
            </a:r>
          </a:p>
          <a:p>
            <a:pPr lvl="1"/>
            <a:r>
              <a:rPr lang="en-US" dirty="0"/>
              <a:t>Faster emergence</a:t>
            </a:r>
          </a:p>
          <a:p>
            <a:pPr lvl="1"/>
            <a:r>
              <a:rPr lang="en-US" dirty="0"/>
              <a:t>Greater growth rate</a:t>
            </a:r>
          </a:p>
          <a:p>
            <a:pPr lvl="1"/>
            <a:r>
              <a:rPr lang="en-US" dirty="0" smtClean="0"/>
              <a:t>More </a:t>
            </a:r>
            <a:r>
              <a:rPr lang="en-US" dirty="0"/>
              <a:t>r</a:t>
            </a:r>
            <a:r>
              <a:rPr lang="en-US" dirty="0" smtClean="0"/>
              <a:t>apid canopy closure</a:t>
            </a:r>
          </a:p>
          <a:p>
            <a:pPr lvl="1"/>
            <a:r>
              <a:rPr lang="en-US" dirty="0" smtClean="0"/>
              <a:t>Better tolerance to weeds</a:t>
            </a:r>
          </a:p>
          <a:p>
            <a:pPr lvl="1"/>
            <a:endParaRPr lang="en-US" dirty="0" smtClean="0"/>
          </a:p>
          <a:p>
            <a:pPr lvl="1"/>
            <a:endParaRPr lang="en-US" dirty="0"/>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22500"/>
          <a:stretch/>
        </p:blipFill>
        <p:spPr>
          <a:xfrm>
            <a:off x="4572000" y="1606731"/>
            <a:ext cx="4462529" cy="4317922"/>
          </a:xfrm>
          <a:prstGeom prst="rect">
            <a:avLst/>
          </a:prstGeom>
        </p:spPr>
      </p:pic>
    </p:spTree>
    <p:custDataLst>
      <p:tags r:id="rId1"/>
    </p:custDataLst>
    <p:extLst>
      <p:ext uri="{BB962C8B-B14F-4D97-AF65-F5344CB8AC3E}">
        <p14:creationId xmlns:p14="http://schemas.microsoft.com/office/powerpoint/2010/main" val="4299668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Cultural Weed Management</a:t>
            </a:r>
            <a:endParaRPr lang="en-US" dirty="0"/>
          </a:p>
        </p:txBody>
      </p:sp>
      <p:sp>
        <p:nvSpPr>
          <p:cNvPr id="5" name="Content Placeholder 4"/>
          <p:cNvSpPr>
            <a:spLocks noGrp="1"/>
          </p:cNvSpPr>
          <p:nvPr>
            <p:ph idx="1"/>
            <p:custDataLst>
              <p:tags r:id="rId3"/>
            </p:custDataLst>
          </p:nvPr>
        </p:nvSpPr>
        <p:spPr>
          <a:xfrm>
            <a:off x="304800" y="1676400"/>
            <a:ext cx="4267200" cy="4629648"/>
          </a:xfrm>
          <a:solidFill>
            <a:srgbClr val="78A3E3">
              <a:alpha val="70000"/>
            </a:srgbClr>
          </a:solidFill>
        </p:spPr>
        <p:txBody>
          <a:bodyPr>
            <a:normAutofit/>
          </a:bodyPr>
          <a:lstStyle/>
          <a:p>
            <a:pPr marL="857250" lvl="1" indent="-857250">
              <a:buFont typeface="+mj-lt"/>
              <a:buAutoNum type="romanUcPeriod"/>
            </a:pPr>
            <a:r>
              <a:rPr lang="en-US" sz="3600" dirty="0" smtClean="0">
                <a:solidFill>
                  <a:schemeClr val="tx1">
                    <a:lumMod val="50000"/>
                    <a:lumOff val="50000"/>
                  </a:schemeClr>
                </a:solidFill>
              </a:rPr>
              <a:t>Rotation</a:t>
            </a:r>
            <a:endParaRPr lang="en-US" sz="3600" dirty="0">
              <a:solidFill>
                <a:schemeClr val="tx1">
                  <a:lumMod val="50000"/>
                  <a:lumOff val="50000"/>
                </a:schemeClr>
              </a:solidFill>
            </a:endParaRPr>
          </a:p>
          <a:p>
            <a:pPr marL="857250" lvl="1" indent="-857250">
              <a:buFont typeface="+mj-lt"/>
              <a:buAutoNum type="romanUcPeriod"/>
            </a:pPr>
            <a:r>
              <a:rPr lang="en-US" sz="3600" dirty="0" smtClean="0">
                <a:solidFill>
                  <a:schemeClr val="tx1">
                    <a:lumMod val="50000"/>
                    <a:lumOff val="50000"/>
                  </a:schemeClr>
                </a:solidFill>
              </a:rPr>
              <a:t>Crop variety selection</a:t>
            </a:r>
          </a:p>
          <a:p>
            <a:pPr marL="857250" lvl="1" indent="-857250">
              <a:buFont typeface="+mj-lt"/>
              <a:buAutoNum type="romanUcPeriod"/>
            </a:pPr>
            <a:r>
              <a:rPr lang="en-US" sz="3600" dirty="0" smtClean="0"/>
              <a:t>Delayed planting</a:t>
            </a:r>
          </a:p>
          <a:p>
            <a:pPr marL="857250" lvl="1" indent="-857250">
              <a:buFont typeface="+mj-lt"/>
              <a:buAutoNum type="romanUcPeriod"/>
            </a:pPr>
            <a:r>
              <a:rPr lang="en-US" sz="3600" dirty="0" smtClean="0"/>
              <a:t>Planting rate</a:t>
            </a:r>
          </a:p>
          <a:p>
            <a:pPr marL="857250" lvl="1" indent="-857250">
              <a:buFont typeface="+mj-lt"/>
              <a:buAutoNum type="romanUcPeriod"/>
            </a:pPr>
            <a:r>
              <a:rPr lang="en-US" sz="3600" dirty="0" smtClean="0"/>
              <a:t>Prevention</a:t>
            </a:r>
            <a:endParaRPr lang="en-US" sz="360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1999" y="1676399"/>
            <a:ext cx="4318337" cy="4629649"/>
          </a:xfrm>
          <a:prstGeom prst="rect">
            <a:avLst/>
          </a:prstGeom>
        </p:spPr>
      </p:pic>
    </p:spTree>
    <p:custDataLst>
      <p:tags r:id="rId1"/>
    </p:custDataLst>
    <p:extLst>
      <p:ext uri="{BB962C8B-B14F-4D97-AF65-F5344CB8AC3E}">
        <p14:creationId xmlns:p14="http://schemas.microsoft.com/office/powerpoint/2010/main" val="1287413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Delayed Planting</a:t>
            </a:r>
            <a:endParaRPr lang="en-US" dirty="0"/>
          </a:p>
        </p:txBody>
      </p:sp>
      <p:sp>
        <p:nvSpPr>
          <p:cNvPr id="3" name="Content Placeholder 2"/>
          <p:cNvSpPr>
            <a:spLocks noGrp="1"/>
          </p:cNvSpPr>
          <p:nvPr>
            <p:ph idx="1"/>
            <p:custDataLst>
              <p:tags r:id="rId3"/>
            </p:custDataLst>
          </p:nvPr>
        </p:nvSpPr>
        <p:spPr>
          <a:xfrm>
            <a:off x="177394" y="1676400"/>
            <a:ext cx="4419600" cy="4525963"/>
          </a:xfrm>
        </p:spPr>
        <p:txBody>
          <a:bodyPr>
            <a:normAutofit lnSpcReduction="10000"/>
          </a:bodyPr>
          <a:lstStyle/>
          <a:p>
            <a:r>
              <a:rPr lang="en-US" dirty="0" smtClean="0"/>
              <a:t>Allows for more weeds to germinate to be controlled with mechanical weed contro</a:t>
            </a:r>
            <a:r>
              <a:rPr lang="en-US" dirty="0"/>
              <a:t>l</a:t>
            </a:r>
            <a:endParaRPr lang="en-US" dirty="0" smtClean="0"/>
          </a:p>
          <a:p>
            <a:r>
              <a:rPr lang="en-US" dirty="0" smtClean="0"/>
              <a:t>Can benefit corn and soybean production</a:t>
            </a:r>
          </a:p>
          <a:p>
            <a:r>
              <a:rPr lang="en-US" dirty="0"/>
              <a:t>C</a:t>
            </a:r>
            <a:r>
              <a:rPr lang="en-US" dirty="0" smtClean="0"/>
              <a:t>rop seed emerges faster in warm soils</a:t>
            </a:r>
          </a:p>
        </p:txBody>
      </p:sp>
      <p:pic>
        <p:nvPicPr>
          <p:cNvPr id="10" name="Picture 9"/>
          <p:cNvPicPr>
            <a:picLocks noChangeAspect="1"/>
          </p:cNvPicPr>
          <p:nvPr/>
        </p:nvPicPr>
        <p:blipFill rotWithShape="1">
          <a:blip r:embed="rId8">
            <a:duotone>
              <a:prstClr val="black"/>
              <a:schemeClr val="tx2">
                <a:tint val="45000"/>
                <a:satMod val="400000"/>
              </a:schemeClr>
            </a:duotone>
            <a:extLst>
              <a:ext uri="{28A0092B-C50C-407E-A947-70E740481C1C}">
                <a14:useLocalDpi xmlns:a14="http://schemas.microsoft.com/office/drawing/2010/main" val="0"/>
              </a:ext>
            </a:extLst>
          </a:blip>
          <a:srcRect l="9106" t="25940" r="8943"/>
          <a:stretch/>
        </p:blipFill>
        <p:spPr>
          <a:xfrm>
            <a:off x="4724400" y="1981200"/>
            <a:ext cx="4320528" cy="3377558"/>
          </a:xfrm>
          <a:prstGeom prst="rect">
            <a:avLst/>
          </a:prstGeom>
        </p:spPr>
      </p:pic>
      <p:cxnSp>
        <p:nvCxnSpPr>
          <p:cNvPr id="12" name="Straight Arrow Connector 11"/>
          <p:cNvCxnSpPr/>
          <p:nvPr/>
        </p:nvCxnSpPr>
        <p:spPr>
          <a:xfrm>
            <a:off x="6559296" y="2935224"/>
            <a:ext cx="1110766" cy="343968"/>
          </a:xfrm>
          <a:prstGeom prst="straightConnector1">
            <a:avLst/>
          </a:prstGeom>
          <a:ln w="66675">
            <a:solidFill>
              <a:srgbClr val="800000"/>
            </a:solidFill>
            <a:tailEnd type="triangle"/>
          </a:ln>
        </p:spPr>
        <p:style>
          <a:lnRef idx="1">
            <a:schemeClr val="accent1"/>
          </a:lnRef>
          <a:fillRef idx="0">
            <a:schemeClr val="accent1"/>
          </a:fillRef>
          <a:effectRef idx="0">
            <a:schemeClr val="accent1"/>
          </a:effectRef>
          <a:fontRef idx="minor">
            <a:schemeClr val="tx1"/>
          </a:fontRef>
        </p:style>
      </p:cxnSp>
      <p:sp>
        <p:nvSpPr>
          <p:cNvPr id="19" name="5-Point Star 18"/>
          <p:cNvSpPr>
            <a:spLocks noChangeAspect="1"/>
          </p:cNvSpPr>
          <p:nvPr>
            <p:custDataLst>
              <p:tags r:id="rId4"/>
            </p:custDataLst>
          </p:nvPr>
        </p:nvSpPr>
        <p:spPr>
          <a:xfrm>
            <a:off x="7656576" y="2935224"/>
            <a:ext cx="893357" cy="776838"/>
          </a:xfrm>
          <a:prstGeom prst="star5">
            <a:avLst/>
          </a:prstGeom>
          <a:noFill/>
          <a:ln w="47625">
            <a:solidFill>
              <a:srgbClr val="F8E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Summing Junction 20"/>
          <p:cNvSpPr>
            <a:spLocks noChangeAspect="1"/>
          </p:cNvSpPr>
          <p:nvPr>
            <p:custDataLst>
              <p:tags r:id="rId5"/>
            </p:custDataLst>
          </p:nvPr>
        </p:nvSpPr>
        <p:spPr>
          <a:xfrm>
            <a:off x="6038088" y="2532888"/>
            <a:ext cx="521208" cy="521208"/>
          </a:xfrm>
          <a:prstGeom prst="flowChartSummingJunction">
            <a:avLst/>
          </a:prstGeom>
          <a:noFill/>
          <a:ln w="4445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417756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Delayed Planting</a:t>
            </a:r>
            <a:endParaRPr lang="en-US" dirty="0"/>
          </a:p>
        </p:txBody>
      </p:sp>
      <p:sp>
        <p:nvSpPr>
          <p:cNvPr id="3" name="Content Placeholder 2"/>
          <p:cNvSpPr>
            <a:spLocks noGrp="1"/>
          </p:cNvSpPr>
          <p:nvPr>
            <p:ph idx="1"/>
            <p:custDataLst>
              <p:tags r:id="rId3"/>
            </p:custDataLst>
          </p:nvPr>
        </p:nvSpPr>
        <p:spPr>
          <a:xfrm>
            <a:off x="5029200" y="1727141"/>
            <a:ext cx="3962400" cy="4297363"/>
          </a:xfrm>
        </p:spPr>
        <p:txBody>
          <a:bodyPr>
            <a:normAutofit/>
          </a:bodyPr>
          <a:lstStyle/>
          <a:p>
            <a:r>
              <a:rPr lang="en-US" dirty="0" smtClean="0"/>
              <a:t>Effective on early-emerging weeds</a:t>
            </a:r>
          </a:p>
          <a:p>
            <a:r>
              <a:rPr lang="en-US" dirty="0"/>
              <a:t>N</a:t>
            </a:r>
            <a:r>
              <a:rPr lang="en-US" dirty="0" smtClean="0"/>
              <a:t>ot effective on later-emerging ones or ones with prolonged emergence times</a:t>
            </a:r>
            <a:endParaRPr lang="en-US" dirty="0"/>
          </a:p>
        </p:txBody>
      </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27767" t="30000" r="31400" b="12222"/>
          <a:stretch/>
        </p:blipFill>
        <p:spPr>
          <a:xfrm>
            <a:off x="152400" y="1417637"/>
            <a:ext cx="4634083" cy="4916372"/>
          </a:xfrm>
          <a:prstGeom prst="rect">
            <a:avLst/>
          </a:prstGeom>
        </p:spPr>
      </p:pic>
      <p:sp>
        <p:nvSpPr>
          <p:cNvPr id="6" name="TextBox 5"/>
          <p:cNvSpPr txBox="1"/>
          <p:nvPr>
            <p:custDataLst>
              <p:tags r:id="rId4"/>
            </p:custDataLst>
          </p:nvPr>
        </p:nvSpPr>
        <p:spPr>
          <a:xfrm>
            <a:off x="1269849" y="6248400"/>
            <a:ext cx="2399183" cy="523220"/>
          </a:xfrm>
          <a:prstGeom prst="rect">
            <a:avLst/>
          </a:prstGeom>
          <a:noFill/>
        </p:spPr>
        <p:txBody>
          <a:bodyPr wrap="none" rtlCol="0">
            <a:spAutoFit/>
          </a:bodyPr>
          <a:lstStyle/>
          <a:p>
            <a:r>
              <a:rPr lang="en-US" sz="2800" dirty="0" err="1" smtClean="0">
                <a:solidFill>
                  <a:srgbClr val="800000"/>
                </a:solidFill>
              </a:rPr>
              <a:t>Lambsquarters</a:t>
            </a:r>
            <a:endParaRPr lang="en-US" sz="2800" dirty="0">
              <a:solidFill>
                <a:srgbClr val="800000"/>
              </a:solidFill>
            </a:endParaRPr>
          </a:p>
        </p:txBody>
      </p:sp>
    </p:spTree>
    <p:custDataLst>
      <p:tags r:id="rId1"/>
    </p:custDataLst>
    <p:extLst>
      <p:ext uri="{BB962C8B-B14F-4D97-AF65-F5344CB8AC3E}">
        <p14:creationId xmlns:p14="http://schemas.microsoft.com/office/powerpoint/2010/main" val="41436945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46224" y="0"/>
            <a:ext cx="8229600" cy="1143000"/>
          </a:xfrm>
        </p:spPr>
        <p:txBody>
          <a:bodyPr/>
          <a:lstStyle/>
          <a:p>
            <a:r>
              <a:rPr lang="en-US" dirty="0" smtClean="0"/>
              <a:t>Drawback – Reduced Yields</a:t>
            </a:r>
            <a:endParaRPr lang="en-US" dirty="0"/>
          </a:p>
        </p:txBody>
      </p:sp>
      <p:sp>
        <p:nvSpPr>
          <p:cNvPr id="6" name="Rectangle 5"/>
          <p:cNvSpPr/>
          <p:nvPr>
            <p:custDataLst>
              <p:tags r:id="rId3"/>
            </p:custDataLst>
          </p:nvPr>
        </p:nvSpPr>
        <p:spPr>
          <a:xfrm>
            <a:off x="426828" y="5940772"/>
            <a:ext cx="6629400" cy="707886"/>
          </a:xfrm>
          <a:prstGeom prst="rect">
            <a:avLst/>
          </a:prstGeom>
        </p:spPr>
        <p:txBody>
          <a:bodyPr wrap="square">
            <a:spAutoFit/>
          </a:bodyPr>
          <a:lstStyle/>
          <a:p>
            <a:r>
              <a:rPr lang="en-US" sz="2000" dirty="0" smtClean="0">
                <a:solidFill>
                  <a:srgbClr val="800000"/>
                </a:solidFill>
              </a:rPr>
              <a:t>Coulter, 2012. </a:t>
            </a:r>
            <a:r>
              <a:rPr lang="en-US" sz="2000" dirty="0">
                <a:solidFill>
                  <a:srgbClr val="800000"/>
                </a:solidFill>
              </a:rPr>
              <a:t>Response of corn grain yield to planting date </a:t>
            </a:r>
            <a:r>
              <a:rPr lang="en-US" sz="2000" dirty="0" smtClean="0">
                <a:solidFill>
                  <a:srgbClr val="800000"/>
                </a:solidFill>
              </a:rPr>
              <a:t>at </a:t>
            </a:r>
            <a:r>
              <a:rPr lang="en-US" sz="2000" dirty="0" err="1" smtClean="0">
                <a:solidFill>
                  <a:srgbClr val="800000"/>
                </a:solidFill>
              </a:rPr>
              <a:t>Lamberton</a:t>
            </a:r>
            <a:r>
              <a:rPr lang="en-US" sz="2000" dirty="0">
                <a:solidFill>
                  <a:srgbClr val="800000"/>
                </a:solidFill>
              </a:rPr>
              <a:t>, Morris, and </a:t>
            </a:r>
            <a:r>
              <a:rPr lang="en-US" sz="2000" dirty="0" smtClean="0">
                <a:solidFill>
                  <a:srgbClr val="800000"/>
                </a:solidFill>
              </a:rPr>
              <a:t>Waseca, MN </a:t>
            </a:r>
            <a:r>
              <a:rPr lang="en-US" sz="2000" dirty="0">
                <a:solidFill>
                  <a:srgbClr val="800000"/>
                </a:solidFill>
              </a:rPr>
              <a:t>from 2009 to 2011. </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175" y="1031358"/>
            <a:ext cx="8081650" cy="4909414"/>
          </a:xfrm>
          <a:prstGeom prst="rect">
            <a:avLst/>
          </a:prstGeom>
        </p:spPr>
      </p:pic>
    </p:spTree>
    <p:custDataLst>
      <p:tags r:id="rId1"/>
    </p:custDataLst>
    <p:extLst>
      <p:ext uri="{BB962C8B-B14F-4D97-AF65-F5344CB8AC3E}">
        <p14:creationId xmlns:p14="http://schemas.microsoft.com/office/powerpoint/2010/main" val="1560505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Cultural Weed Management</a:t>
            </a:r>
            <a:endParaRPr lang="en-US" dirty="0"/>
          </a:p>
        </p:txBody>
      </p:sp>
      <p:sp>
        <p:nvSpPr>
          <p:cNvPr id="5" name="Content Placeholder 4"/>
          <p:cNvSpPr>
            <a:spLocks noGrp="1"/>
          </p:cNvSpPr>
          <p:nvPr>
            <p:ph idx="1"/>
            <p:custDataLst>
              <p:tags r:id="rId3"/>
            </p:custDataLst>
          </p:nvPr>
        </p:nvSpPr>
        <p:spPr>
          <a:xfrm>
            <a:off x="304800" y="1676400"/>
            <a:ext cx="4267200" cy="4629648"/>
          </a:xfrm>
          <a:solidFill>
            <a:srgbClr val="78A3E3">
              <a:alpha val="70000"/>
            </a:srgbClr>
          </a:solidFill>
        </p:spPr>
        <p:txBody>
          <a:bodyPr>
            <a:normAutofit/>
          </a:bodyPr>
          <a:lstStyle/>
          <a:p>
            <a:pPr marL="857250" lvl="1" indent="-857250">
              <a:buFont typeface="+mj-lt"/>
              <a:buAutoNum type="romanUcPeriod"/>
            </a:pPr>
            <a:r>
              <a:rPr lang="en-US" sz="3600" dirty="0" smtClean="0">
                <a:solidFill>
                  <a:schemeClr val="tx1">
                    <a:lumMod val="50000"/>
                    <a:lumOff val="50000"/>
                  </a:schemeClr>
                </a:solidFill>
              </a:rPr>
              <a:t>Rotation</a:t>
            </a:r>
            <a:endParaRPr lang="en-US" sz="3600" dirty="0">
              <a:solidFill>
                <a:schemeClr val="tx1">
                  <a:lumMod val="50000"/>
                  <a:lumOff val="50000"/>
                </a:schemeClr>
              </a:solidFill>
            </a:endParaRPr>
          </a:p>
          <a:p>
            <a:pPr marL="857250" lvl="1" indent="-857250">
              <a:buFont typeface="+mj-lt"/>
              <a:buAutoNum type="romanUcPeriod"/>
            </a:pPr>
            <a:r>
              <a:rPr lang="en-US" sz="3600" dirty="0" smtClean="0">
                <a:solidFill>
                  <a:schemeClr val="tx1">
                    <a:lumMod val="50000"/>
                    <a:lumOff val="50000"/>
                  </a:schemeClr>
                </a:solidFill>
              </a:rPr>
              <a:t>Crop variety selection</a:t>
            </a:r>
          </a:p>
          <a:p>
            <a:pPr marL="857250" lvl="1" indent="-857250">
              <a:buFont typeface="+mj-lt"/>
              <a:buAutoNum type="romanUcPeriod"/>
            </a:pPr>
            <a:r>
              <a:rPr lang="en-US" sz="3600" dirty="0" smtClean="0">
                <a:solidFill>
                  <a:schemeClr val="tx1">
                    <a:lumMod val="50000"/>
                    <a:lumOff val="50000"/>
                  </a:schemeClr>
                </a:solidFill>
              </a:rPr>
              <a:t>Delayed planting</a:t>
            </a:r>
          </a:p>
          <a:p>
            <a:pPr marL="857250" lvl="1" indent="-857250">
              <a:buFont typeface="+mj-lt"/>
              <a:buAutoNum type="romanUcPeriod"/>
            </a:pPr>
            <a:r>
              <a:rPr lang="en-US" sz="3600" dirty="0" smtClean="0"/>
              <a:t>Planting rate</a:t>
            </a:r>
          </a:p>
          <a:p>
            <a:pPr marL="857250" lvl="1" indent="-857250">
              <a:buFont typeface="+mj-lt"/>
              <a:buAutoNum type="romanUcPeriod"/>
            </a:pPr>
            <a:r>
              <a:rPr lang="en-US" sz="3600" dirty="0" smtClean="0"/>
              <a:t>Prevention</a:t>
            </a:r>
            <a:endParaRPr lang="en-US" sz="360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1999" y="1676399"/>
            <a:ext cx="4318337" cy="4629649"/>
          </a:xfrm>
          <a:prstGeom prst="rect">
            <a:avLst/>
          </a:prstGeom>
        </p:spPr>
      </p:pic>
    </p:spTree>
    <p:custDataLst>
      <p:tags r:id="rId1"/>
    </p:custDataLst>
    <p:extLst>
      <p:ext uri="{BB962C8B-B14F-4D97-AF65-F5344CB8AC3E}">
        <p14:creationId xmlns:p14="http://schemas.microsoft.com/office/powerpoint/2010/main" val="2893109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Mechanical Weed Control</a:t>
            </a:r>
            <a:endParaRPr lang="en-US" dirty="0"/>
          </a:p>
        </p:txBody>
      </p:sp>
      <p:sp>
        <p:nvSpPr>
          <p:cNvPr id="3" name="Content Placeholder 2"/>
          <p:cNvSpPr>
            <a:spLocks noGrp="1"/>
          </p:cNvSpPr>
          <p:nvPr>
            <p:ph idx="1"/>
            <p:custDataLst>
              <p:tags r:id="rId3"/>
            </p:custDataLst>
          </p:nvPr>
        </p:nvSpPr>
        <p:spPr>
          <a:xfrm>
            <a:off x="5943600" y="1676400"/>
            <a:ext cx="3200399" cy="4525963"/>
          </a:xfrm>
        </p:spPr>
        <p:txBody>
          <a:bodyPr>
            <a:normAutofit/>
          </a:bodyPr>
          <a:lstStyle/>
          <a:p>
            <a:r>
              <a:rPr lang="en-US" dirty="0" smtClean="0"/>
              <a:t>Can reduce plant populations</a:t>
            </a:r>
          </a:p>
          <a:p>
            <a:r>
              <a:rPr lang="en-US" dirty="0" smtClean="0"/>
              <a:t>Example = rotary hoeing can lead to a 10% reduction in crop stand</a:t>
            </a:r>
          </a:p>
        </p:txBody>
      </p:sp>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152400" y="1828800"/>
            <a:ext cx="5589422" cy="3799515"/>
          </a:xfrm>
          <a:prstGeom prst="rect">
            <a:avLst/>
          </a:prstGeom>
        </p:spPr>
      </p:pic>
    </p:spTree>
    <p:custDataLst>
      <p:tags r:id="rId1"/>
    </p:custDataLst>
    <p:extLst>
      <p:ext uri="{BB962C8B-B14F-4D97-AF65-F5344CB8AC3E}">
        <p14:creationId xmlns:p14="http://schemas.microsoft.com/office/powerpoint/2010/main" val="278000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custDataLst>
              <p:tags r:id="rId2"/>
            </p:custDataLst>
          </p:nvPr>
        </p:nvSpPr>
        <p:spPr>
          <a:xfrm>
            <a:off x="0" y="1648190"/>
            <a:ext cx="5693557" cy="3804878"/>
          </a:xfrm>
          <a:prstGeom prst="rect">
            <a:avLst/>
          </a:prstGeom>
          <a:solidFill>
            <a:srgbClr val="FBEFBB">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457200" y="274638"/>
            <a:ext cx="8229600" cy="1143000"/>
          </a:xfrm>
        </p:spPr>
        <p:txBody>
          <a:bodyPr/>
          <a:lstStyle/>
          <a:p>
            <a:r>
              <a:rPr lang="en-US" dirty="0" smtClean="0"/>
              <a:t>Planting Rate</a:t>
            </a:r>
            <a:endParaRPr lang="en-US" dirty="0"/>
          </a:p>
        </p:txBody>
      </p:sp>
      <p:sp>
        <p:nvSpPr>
          <p:cNvPr id="3" name="Content Placeholder 2"/>
          <p:cNvSpPr>
            <a:spLocks noGrp="1"/>
          </p:cNvSpPr>
          <p:nvPr>
            <p:ph idx="1"/>
            <p:custDataLst>
              <p:tags r:id="rId4"/>
            </p:custDataLst>
          </p:nvPr>
        </p:nvSpPr>
        <p:spPr>
          <a:xfrm>
            <a:off x="5693557" y="1676400"/>
            <a:ext cx="3450442" cy="4525963"/>
          </a:xfrm>
        </p:spPr>
        <p:txBody>
          <a:bodyPr>
            <a:normAutofit fontScale="92500" lnSpcReduction="10000"/>
          </a:bodyPr>
          <a:lstStyle/>
          <a:p>
            <a:r>
              <a:rPr lang="en-US" dirty="0" smtClean="0"/>
              <a:t>Planting at the optimum rate will increase crop competitiveness</a:t>
            </a:r>
          </a:p>
          <a:p>
            <a:r>
              <a:rPr lang="en-US" dirty="0" smtClean="0"/>
              <a:t>Higher planting rates can compensate for stand losses due to mechanical weed control</a:t>
            </a:r>
          </a:p>
        </p:txBody>
      </p:sp>
      <p:sp>
        <p:nvSpPr>
          <p:cNvPr id="4" name="TextBox 3"/>
          <p:cNvSpPr txBox="1"/>
          <p:nvPr>
            <p:custDataLst>
              <p:tags r:id="rId5"/>
            </p:custDataLst>
          </p:nvPr>
        </p:nvSpPr>
        <p:spPr>
          <a:xfrm>
            <a:off x="1256060" y="5083736"/>
            <a:ext cx="3480248" cy="369332"/>
          </a:xfrm>
          <a:prstGeom prst="rect">
            <a:avLst/>
          </a:prstGeom>
          <a:noFill/>
        </p:spPr>
        <p:txBody>
          <a:bodyPr wrap="none" rtlCol="0">
            <a:spAutoFit/>
          </a:bodyPr>
          <a:lstStyle/>
          <a:p>
            <a:r>
              <a:rPr lang="en-US" dirty="0" smtClean="0">
                <a:solidFill>
                  <a:srgbClr val="800000"/>
                </a:solidFill>
              </a:rPr>
              <a:t>Corn plant population (1000s/acre)</a:t>
            </a:r>
            <a:endParaRPr lang="en-US" dirty="0">
              <a:solidFill>
                <a:srgbClr val="800000"/>
              </a:solidFill>
            </a:endParaRPr>
          </a:p>
        </p:txBody>
      </p:sp>
      <p:sp>
        <p:nvSpPr>
          <p:cNvPr id="6" name="TextBox 5"/>
          <p:cNvSpPr txBox="1"/>
          <p:nvPr>
            <p:custDataLst>
              <p:tags r:id="rId6"/>
            </p:custDataLst>
          </p:nvPr>
        </p:nvSpPr>
        <p:spPr>
          <a:xfrm rot="16200000">
            <a:off x="-863482" y="3096696"/>
            <a:ext cx="2272032" cy="369332"/>
          </a:xfrm>
          <a:prstGeom prst="rect">
            <a:avLst/>
          </a:prstGeom>
          <a:noFill/>
        </p:spPr>
        <p:txBody>
          <a:bodyPr wrap="none" rtlCol="0">
            <a:spAutoFit/>
          </a:bodyPr>
          <a:lstStyle/>
          <a:p>
            <a:r>
              <a:rPr lang="en-US" dirty="0" smtClean="0">
                <a:solidFill>
                  <a:srgbClr val="800000"/>
                </a:solidFill>
              </a:rPr>
              <a:t>% grain yield potential</a:t>
            </a:r>
            <a:endParaRPr lang="en-US" dirty="0">
              <a:solidFill>
                <a:srgbClr val="800000"/>
              </a:solidFill>
            </a:endParaRPr>
          </a:p>
        </p:txBody>
      </p:sp>
      <p:pic>
        <p:nvPicPr>
          <p:cNvPr id="5" name="Picture 4"/>
          <p:cNvPicPr>
            <a:picLocks noChangeAspect="1"/>
          </p:cNvPicPr>
          <p:nvPr/>
        </p:nvPicPr>
        <p:blipFill>
          <a:blip r:embed="rId12">
            <a:duotone>
              <a:prstClr val="black"/>
              <a:srgbClr val="D9C3A5">
                <a:tint val="50000"/>
                <a:satMod val="180000"/>
              </a:srgbClr>
            </a:duotone>
          </a:blip>
          <a:stretch>
            <a:fillRect/>
          </a:stretch>
        </p:blipFill>
        <p:spPr>
          <a:xfrm>
            <a:off x="457200" y="1981199"/>
            <a:ext cx="5077968" cy="3094387"/>
          </a:xfrm>
          <a:prstGeom prst="rect">
            <a:avLst/>
          </a:prstGeom>
        </p:spPr>
      </p:pic>
      <p:sp>
        <p:nvSpPr>
          <p:cNvPr id="7" name="TextBox 6"/>
          <p:cNvSpPr txBox="1"/>
          <p:nvPr>
            <p:custDataLst>
              <p:tags r:id="rId7"/>
            </p:custDataLst>
          </p:nvPr>
        </p:nvSpPr>
        <p:spPr>
          <a:xfrm>
            <a:off x="-40725" y="5498954"/>
            <a:ext cx="2188356" cy="369332"/>
          </a:xfrm>
          <a:prstGeom prst="rect">
            <a:avLst/>
          </a:prstGeom>
          <a:noFill/>
        </p:spPr>
        <p:txBody>
          <a:bodyPr wrap="none" rtlCol="0">
            <a:spAutoFit/>
          </a:bodyPr>
          <a:lstStyle/>
          <a:p>
            <a:r>
              <a:rPr lang="en-US" dirty="0" smtClean="0">
                <a:solidFill>
                  <a:srgbClr val="800000"/>
                </a:solidFill>
              </a:rPr>
              <a:t>Source: Coulter, 2009</a:t>
            </a:r>
            <a:endParaRPr lang="en-US" dirty="0">
              <a:solidFill>
                <a:srgbClr val="800000"/>
              </a:solidFill>
            </a:endParaRPr>
          </a:p>
        </p:txBody>
      </p:sp>
      <p:sp>
        <p:nvSpPr>
          <p:cNvPr id="8" name="Rectangle 7"/>
          <p:cNvSpPr/>
          <p:nvPr>
            <p:custDataLst>
              <p:tags r:id="rId8"/>
            </p:custDataLst>
          </p:nvPr>
        </p:nvSpPr>
        <p:spPr>
          <a:xfrm>
            <a:off x="3352801" y="1981200"/>
            <a:ext cx="304800" cy="2647788"/>
          </a:xfrm>
          <a:prstGeom prst="rect">
            <a:avLst/>
          </a:prstGeom>
          <a:solidFill>
            <a:srgbClr val="800000">
              <a:alpha val="65000"/>
            </a:srgbClr>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custDataLst>
              <p:tags r:id="rId9"/>
            </p:custDataLst>
          </p:nvPr>
        </p:nvSpPr>
        <p:spPr>
          <a:xfrm>
            <a:off x="2966143" y="1648190"/>
            <a:ext cx="1078116" cy="369332"/>
          </a:xfrm>
          <a:prstGeom prst="rect">
            <a:avLst/>
          </a:prstGeom>
          <a:noFill/>
        </p:spPr>
        <p:txBody>
          <a:bodyPr wrap="none" rtlCol="0">
            <a:spAutoFit/>
          </a:bodyPr>
          <a:lstStyle/>
          <a:p>
            <a:r>
              <a:rPr lang="en-US" dirty="0" smtClean="0">
                <a:solidFill>
                  <a:srgbClr val="800000"/>
                </a:solidFill>
              </a:rPr>
              <a:t>Optimum</a:t>
            </a:r>
            <a:endParaRPr lang="en-US" dirty="0">
              <a:solidFill>
                <a:srgbClr val="800000"/>
              </a:solidFill>
            </a:endParaRPr>
          </a:p>
        </p:txBody>
      </p:sp>
    </p:spTree>
    <p:custDataLst>
      <p:tags r:id="rId1"/>
    </p:custDataLst>
    <p:extLst>
      <p:ext uri="{BB962C8B-B14F-4D97-AF65-F5344CB8AC3E}">
        <p14:creationId xmlns:p14="http://schemas.microsoft.com/office/powerpoint/2010/main" val="3146807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Cultural Weed Management</a:t>
            </a:r>
            <a:endParaRPr lang="en-US" dirty="0"/>
          </a:p>
        </p:txBody>
      </p:sp>
      <p:sp>
        <p:nvSpPr>
          <p:cNvPr id="5" name="Content Placeholder 4"/>
          <p:cNvSpPr>
            <a:spLocks noGrp="1"/>
          </p:cNvSpPr>
          <p:nvPr>
            <p:ph idx="1"/>
            <p:custDataLst>
              <p:tags r:id="rId3"/>
            </p:custDataLst>
          </p:nvPr>
        </p:nvSpPr>
        <p:spPr>
          <a:xfrm>
            <a:off x="304800" y="1676400"/>
            <a:ext cx="4267200" cy="4629648"/>
          </a:xfrm>
          <a:solidFill>
            <a:srgbClr val="78A3E3">
              <a:alpha val="70000"/>
            </a:srgbClr>
          </a:solidFill>
        </p:spPr>
        <p:txBody>
          <a:bodyPr>
            <a:normAutofit/>
          </a:bodyPr>
          <a:lstStyle/>
          <a:p>
            <a:pPr marL="857250" lvl="1" indent="-857250">
              <a:buFont typeface="+mj-lt"/>
              <a:buAutoNum type="romanUcPeriod"/>
            </a:pPr>
            <a:r>
              <a:rPr lang="en-US" sz="3600" dirty="0" smtClean="0">
                <a:solidFill>
                  <a:schemeClr val="tx1">
                    <a:lumMod val="50000"/>
                    <a:lumOff val="50000"/>
                  </a:schemeClr>
                </a:solidFill>
              </a:rPr>
              <a:t>Rotation</a:t>
            </a:r>
            <a:endParaRPr lang="en-US" sz="3600" dirty="0">
              <a:solidFill>
                <a:schemeClr val="tx1">
                  <a:lumMod val="50000"/>
                  <a:lumOff val="50000"/>
                </a:schemeClr>
              </a:solidFill>
            </a:endParaRPr>
          </a:p>
          <a:p>
            <a:pPr marL="857250" lvl="1" indent="-857250">
              <a:buFont typeface="+mj-lt"/>
              <a:buAutoNum type="romanUcPeriod"/>
            </a:pPr>
            <a:r>
              <a:rPr lang="en-US" sz="3600" dirty="0" smtClean="0">
                <a:solidFill>
                  <a:schemeClr val="tx1">
                    <a:lumMod val="50000"/>
                    <a:lumOff val="50000"/>
                  </a:schemeClr>
                </a:solidFill>
              </a:rPr>
              <a:t>Crop variety selection</a:t>
            </a:r>
          </a:p>
          <a:p>
            <a:pPr marL="857250" lvl="1" indent="-857250">
              <a:buFont typeface="+mj-lt"/>
              <a:buAutoNum type="romanUcPeriod"/>
            </a:pPr>
            <a:r>
              <a:rPr lang="en-US" sz="3600" dirty="0" smtClean="0">
                <a:solidFill>
                  <a:schemeClr val="tx1">
                    <a:lumMod val="50000"/>
                    <a:lumOff val="50000"/>
                  </a:schemeClr>
                </a:solidFill>
              </a:rPr>
              <a:t>Delayed planting</a:t>
            </a:r>
          </a:p>
          <a:p>
            <a:pPr marL="857250" lvl="1" indent="-857250">
              <a:buFont typeface="+mj-lt"/>
              <a:buAutoNum type="romanUcPeriod"/>
            </a:pPr>
            <a:r>
              <a:rPr lang="en-US" sz="3600" dirty="0" smtClean="0">
                <a:solidFill>
                  <a:schemeClr val="tx1">
                    <a:lumMod val="50000"/>
                    <a:lumOff val="50000"/>
                  </a:schemeClr>
                </a:solidFill>
              </a:rPr>
              <a:t>Planting rate</a:t>
            </a:r>
          </a:p>
          <a:p>
            <a:pPr marL="857250" lvl="1" indent="-857250">
              <a:buFont typeface="+mj-lt"/>
              <a:buAutoNum type="romanUcPeriod"/>
            </a:pPr>
            <a:r>
              <a:rPr lang="en-US" sz="3600" dirty="0" smtClean="0"/>
              <a:t>Prevention</a:t>
            </a:r>
            <a:endParaRPr lang="en-US" sz="360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1999" y="1676399"/>
            <a:ext cx="4318337" cy="4629649"/>
          </a:xfrm>
          <a:prstGeom prst="rect">
            <a:avLst/>
          </a:prstGeom>
        </p:spPr>
      </p:pic>
    </p:spTree>
    <p:custDataLst>
      <p:tags r:id="rId1"/>
    </p:custDataLst>
    <p:extLst>
      <p:ext uri="{BB962C8B-B14F-4D97-AF65-F5344CB8AC3E}">
        <p14:creationId xmlns:p14="http://schemas.microsoft.com/office/powerpoint/2010/main" val="40617230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Prevention</a:t>
            </a:r>
            <a:endParaRPr lang="en-US" dirty="0"/>
          </a:p>
        </p:txBody>
      </p:sp>
      <p:sp>
        <p:nvSpPr>
          <p:cNvPr id="3" name="Content Placeholder 2"/>
          <p:cNvSpPr>
            <a:spLocks noGrp="1"/>
          </p:cNvSpPr>
          <p:nvPr>
            <p:ph idx="1"/>
            <p:custDataLst>
              <p:tags r:id="rId3"/>
            </p:custDataLst>
          </p:nvPr>
        </p:nvSpPr>
        <p:spPr>
          <a:xfrm>
            <a:off x="228600" y="1524000"/>
            <a:ext cx="4267200" cy="5029200"/>
          </a:xfrm>
        </p:spPr>
        <p:txBody>
          <a:bodyPr>
            <a:normAutofit/>
          </a:bodyPr>
          <a:lstStyle/>
          <a:p>
            <a:pPr marL="514350" indent="-514350">
              <a:buFont typeface="+mj-lt"/>
              <a:buAutoNum type="arabicPeriod"/>
            </a:pPr>
            <a:r>
              <a:rPr lang="en-US" dirty="0" smtClean="0"/>
              <a:t>Plant weed-free seed</a:t>
            </a:r>
          </a:p>
          <a:p>
            <a:pPr marL="514350" indent="-514350">
              <a:buFont typeface="+mj-lt"/>
              <a:buAutoNum type="arabicPeriod"/>
            </a:pPr>
            <a:r>
              <a:rPr lang="en-US" dirty="0" smtClean="0"/>
              <a:t>Manage </a:t>
            </a:r>
            <a:r>
              <a:rPr lang="en-US" dirty="0"/>
              <a:t>weeds </a:t>
            </a:r>
            <a:r>
              <a:rPr lang="en-US" dirty="0" smtClean="0"/>
              <a:t>in ditches, buffers and CRP land</a:t>
            </a:r>
          </a:p>
          <a:p>
            <a:pPr marL="514350" indent="-514350">
              <a:buFont typeface="+mj-lt"/>
              <a:buAutoNum type="arabicPeriod"/>
            </a:pPr>
            <a:r>
              <a:rPr lang="en-US" dirty="0" smtClean="0"/>
              <a:t>Be aggressive about new weeds</a:t>
            </a:r>
          </a:p>
          <a:p>
            <a:pPr marL="514350" indent="-514350">
              <a:buFont typeface="+mj-lt"/>
              <a:buAutoNum type="arabicPeriod"/>
            </a:pPr>
            <a:r>
              <a:rPr lang="en-US" dirty="0"/>
              <a:t>Don’t allow weeds to go to </a:t>
            </a:r>
            <a:r>
              <a:rPr lang="en-US" dirty="0" smtClean="0"/>
              <a:t>seed</a:t>
            </a:r>
            <a:endParaRPr lang="en-US" dirty="0"/>
          </a:p>
        </p:txBody>
      </p:sp>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17500" t="10000" r="6668"/>
          <a:stretch/>
        </p:blipFill>
        <p:spPr>
          <a:xfrm>
            <a:off x="4572000" y="1752600"/>
            <a:ext cx="4437810" cy="3950208"/>
          </a:xfrm>
          <a:prstGeom prst="rect">
            <a:avLst/>
          </a:prstGeom>
        </p:spPr>
      </p:pic>
      <p:sp>
        <p:nvSpPr>
          <p:cNvPr id="5" name="TextBox 4"/>
          <p:cNvSpPr txBox="1"/>
          <p:nvPr>
            <p:custDataLst>
              <p:tags r:id="rId4"/>
            </p:custDataLst>
          </p:nvPr>
        </p:nvSpPr>
        <p:spPr>
          <a:xfrm>
            <a:off x="5656299" y="5702808"/>
            <a:ext cx="2269211" cy="523220"/>
          </a:xfrm>
          <a:prstGeom prst="rect">
            <a:avLst/>
          </a:prstGeom>
          <a:noFill/>
        </p:spPr>
        <p:txBody>
          <a:bodyPr wrap="none" rtlCol="0">
            <a:spAutoFit/>
          </a:bodyPr>
          <a:lstStyle/>
          <a:p>
            <a:r>
              <a:rPr lang="en-US" sz="2800" dirty="0" smtClean="0">
                <a:solidFill>
                  <a:srgbClr val="800000"/>
                </a:solidFill>
              </a:rPr>
              <a:t>Mowed buffer</a:t>
            </a:r>
            <a:endParaRPr lang="en-US" sz="2800" dirty="0">
              <a:solidFill>
                <a:srgbClr val="800000"/>
              </a:solidFill>
            </a:endParaRPr>
          </a:p>
        </p:txBody>
      </p:sp>
    </p:spTree>
    <p:custDataLst>
      <p:tags r:id="rId1"/>
    </p:custDataLst>
    <p:extLst>
      <p:ext uri="{BB962C8B-B14F-4D97-AF65-F5344CB8AC3E}">
        <p14:creationId xmlns:p14="http://schemas.microsoft.com/office/powerpoint/2010/main" val="8529142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rotWithShape="1">
          <a:blip r:embed="rId5" cstate="print">
            <a:extLst>
              <a:ext uri="{28A0092B-C50C-407E-A947-70E740481C1C}">
                <a14:useLocalDpi xmlns:a14="http://schemas.microsoft.com/office/drawing/2010/main" val="0"/>
              </a:ext>
            </a:extLst>
          </a:blip>
          <a:srcRect l="10281" t="4873" r="4848" b="5967"/>
          <a:stretch/>
        </p:blipFill>
        <p:spPr>
          <a:xfrm>
            <a:off x="0" y="0"/>
            <a:ext cx="9144000" cy="6466501"/>
          </a:xfrm>
        </p:spPr>
      </p:pic>
      <p:sp>
        <p:nvSpPr>
          <p:cNvPr id="8" name="Content Placeholder 7"/>
          <p:cNvSpPr>
            <a:spLocks noGrp="1"/>
          </p:cNvSpPr>
          <p:nvPr>
            <p:ph sz="half" idx="2"/>
            <p:custDataLst>
              <p:tags r:id="rId2"/>
            </p:custDataLst>
          </p:nvPr>
        </p:nvSpPr>
        <p:spPr>
          <a:xfrm>
            <a:off x="390525" y="1981200"/>
            <a:ext cx="8362950" cy="1676400"/>
          </a:xfrm>
        </p:spPr>
        <p:txBody>
          <a:bodyPr>
            <a:noAutofit/>
          </a:bodyPr>
          <a:lstStyle/>
          <a:p>
            <a:pPr marL="0" indent="0" algn="ctr">
              <a:buNone/>
            </a:pPr>
            <a:r>
              <a:rPr lang="en-US" sz="4000" dirty="0" smtClean="0"/>
              <a:t>Cultural weed management = </a:t>
            </a:r>
          </a:p>
          <a:p>
            <a:pPr marL="0" indent="0" algn="ctr">
              <a:buNone/>
            </a:pPr>
            <a:r>
              <a:rPr lang="en-US" sz="4000" dirty="0" smtClean="0"/>
              <a:t>production practices that help manage weeds</a:t>
            </a:r>
            <a:endParaRPr lang="en-US" sz="4000" dirty="0"/>
          </a:p>
        </p:txBody>
      </p:sp>
    </p:spTree>
    <p:custDataLst>
      <p:tags r:id="rId1"/>
    </p:custDataLst>
    <p:extLst>
      <p:ext uri="{BB962C8B-B14F-4D97-AF65-F5344CB8AC3E}">
        <p14:creationId xmlns:p14="http://schemas.microsoft.com/office/powerpoint/2010/main" val="10489575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endParaRPr lang="en-US"/>
          </a:p>
        </p:txBody>
      </p:sp>
      <p:sp>
        <p:nvSpPr>
          <p:cNvPr id="3" name="Content Placeholder 2"/>
          <p:cNvSpPr>
            <a:spLocks noGrp="1"/>
          </p:cNvSpPr>
          <p:nvPr>
            <p:ph idx="1"/>
            <p:custDataLst>
              <p:tags r:id="rId3"/>
            </p:custDataLst>
          </p:nvPr>
        </p:nvSpPr>
        <p:spPr/>
        <p:txBody>
          <a:bodyPr/>
          <a:lstStyle/>
          <a:p>
            <a:endParaRPr lang="en-US"/>
          </a:p>
        </p:txBody>
      </p:sp>
      <p:pic>
        <p:nvPicPr>
          <p:cNvPr id="4" name="Content Placeholder 3"/>
          <p:cNvPicPr>
            <a:picLocks noChangeAspect="1"/>
          </p:cNvPicPr>
          <p:nvPr/>
        </p:nvPicPr>
        <p:blipFill rotWithShape="1">
          <a:blip r:embed="rId7" cstate="print">
            <a:extLst>
              <a:ext uri="{28A0092B-C50C-407E-A947-70E740481C1C}">
                <a14:useLocalDpi xmlns:a14="http://schemas.microsoft.com/office/drawing/2010/main" val="0"/>
              </a:ext>
            </a:extLst>
          </a:blip>
          <a:srcRect l="7586" t="23975" r="17404"/>
          <a:stretch/>
        </p:blipFill>
        <p:spPr>
          <a:xfrm>
            <a:off x="0" y="207810"/>
            <a:ext cx="9128903" cy="6130790"/>
          </a:xfrm>
          <a:prstGeom prst="rect">
            <a:avLst/>
          </a:prstGeom>
        </p:spPr>
      </p:pic>
      <p:sp>
        <p:nvSpPr>
          <p:cNvPr id="5" name="TextBox 4"/>
          <p:cNvSpPr txBox="1"/>
          <p:nvPr>
            <p:custDataLst>
              <p:tags r:id="rId4"/>
            </p:custDataLst>
          </p:nvPr>
        </p:nvSpPr>
        <p:spPr>
          <a:xfrm>
            <a:off x="15097" y="207810"/>
            <a:ext cx="9128903" cy="1384995"/>
          </a:xfrm>
          <a:prstGeom prst="rect">
            <a:avLst/>
          </a:prstGeom>
          <a:solidFill>
            <a:srgbClr val="B1BDC9"/>
          </a:solidFill>
        </p:spPr>
        <p:txBody>
          <a:bodyPr wrap="square" rtlCol="0">
            <a:spAutoFit/>
          </a:bodyPr>
          <a:lstStyle/>
          <a:p>
            <a:pPr algn="ctr"/>
            <a:r>
              <a:rPr lang="en-US" sz="4200" dirty="0" smtClean="0">
                <a:solidFill>
                  <a:srgbClr val="800000"/>
                </a:solidFill>
                <a:latin typeface="Arial" panose="020B0604020202020204" pitchFamily="34" charset="0"/>
                <a:ea typeface="+mj-ea"/>
                <a:cs typeface="Arial" panose="020B0604020202020204" pitchFamily="34" charset="0"/>
              </a:rPr>
              <a:t>Just one year of weeds going to seed replenishes the weed seed bank</a:t>
            </a:r>
            <a:endParaRPr lang="en-US" sz="4200" dirty="0">
              <a:solidFill>
                <a:schemeClr val="tx1">
                  <a:lumMod val="65000"/>
                  <a:lumOff val="35000"/>
                </a:schemeClr>
              </a:solidFill>
            </a:endParaRPr>
          </a:p>
        </p:txBody>
      </p:sp>
    </p:spTree>
    <p:custDataLst>
      <p:tags r:id="rId1"/>
    </p:custDataLst>
    <p:extLst>
      <p:ext uri="{BB962C8B-B14F-4D97-AF65-F5344CB8AC3E}">
        <p14:creationId xmlns:p14="http://schemas.microsoft.com/office/powerpoint/2010/main" val="21886565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Weeds in Manure</a:t>
            </a:r>
            <a:endParaRPr lang="en-US" dirty="0"/>
          </a:p>
        </p:txBody>
      </p:sp>
      <p:sp>
        <p:nvSpPr>
          <p:cNvPr id="3" name="Content Placeholder 2"/>
          <p:cNvSpPr>
            <a:spLocks noGrp="1"/>
          </p:cNvSpPr>
          <p:nvPr>
            <p:ph idx="1"/>
            <p:custDataLst>
              <p:tags r:id="rId3"/>
            </p:custDataLst>
          </p:nvPr>
        </p:nvSpPr>
        <p:spPr>
          <a:xfrm>
            <a:off x="4876800" y="1679516"/>
            <a:ext cx="4114800" cy="4525963"/>
          </a:xfrm>
        </p:spPr>
        <p:txBody>
          <a:bodyPr>
            <a:normAutofit fontScale="92500" lnSpcReduction="10000"/>
          </a:bodyPr>
          <a:lstStyle/>
          <a:p>
            <a:r>
              <a:rPr lang="en-US" dirty="0" smtClean="0"/>
              <a:t>Viable weed seed can survive digestion</a:t>
            </a:r>
          </a:p>
          <a:p>
            <a:r>
              <a:rPr lang="en-US" dirty="0" smtClean="0"/>
              <a:t>Weed </a:t>
            </a:r>
            <a:r>
              <a:rPr lang="en-US" dirty="0"/>
              <a:t>risks </a:t>
            </a:r>
            <a:r>
              <a:rPr lang="en-US" dirty="0" smtClean="0"/>
              <a:t>will </a:t>
            </a:r>
            <a:r>
              <a:rPr lang="en-US" dirty="0"/>
              <a:t>depend on manure storage, livestock species, feed type and weed </a:t>
            </a:r>
            <a:r>
              <a:rPr lang="en-US" dirty="0" smtClean="0"/>
              <a:t>species</a:t>
            </a:r>
          </a:p>
          <a:p>
            <a:r>
              <a:rPr lang="en-US" dirty="0" smtClean="0"/>
              <a:t>Be careful where you apply potentially weedy manure!</a:t>
            </a:r>
            <a:endParaRPr lang="en-US" dirty="0"/>
          </a:p>
          <a:p>
            <a:endParaRPr lang="en-US" dirty="0" smtClean="0"/>
          </a:p>
          <a:p>
            <a:endParaRPr lang="en-US" dirty="0"/>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30833" t="12746"/>
          <a:stretch/>
        </p:blipFill>
        <p:spPr>
          <a:xfrm>
            <a:off x="0" y="1752600"/>
            <a:ext cx="4630234" cy="4379796"/>
          </a:xfrm>
          <a:prstGeom prst="rect">
            <a:avLst/>
          </a:prstGeom>
        </p:spPr>
      </p:pic>
    </p:spTree>
    <p:custDataLst>
      <p:tags r:id="rId1"/>
    </p:custDataLst>
    <p:extLst>
      <p:ext uri="{BB962C8B-B14F-4D97-AF65-F5344CB8AC3E}">
        <p14:creationId xmlns:p14="http://schemas.microsoft.com/office/powerpoint/2010/main" val="3063930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89916" y="304800"/>
            <a:ext cx="4024884" cy="1143000"/>
          </a:xfrm>
        </p:spPr>
        <p:txBody>
          <a:bodyPr/>
          <a:lstStyle/>
          <a:p>
            <a:r>
              <a:rPr lang="en-US" dirty="0" smtClean="0"/>
              <a:t>Scouting</a:t>
            </a:r>
            <a:endParaRPr lang="en-US" dirty="0"/>
          </a:p>
        </p:txBody>
      </p:sp>
      <p:sp>
        <p:nvSpPr>
          <p:cNvPr id="3" name="Content Placeholder 2"/>
          <p:cNvSpPr>
            <a:spLocks noGrp="1"/>
          </p:cNvSpPr>
          <p:nvPr>
            <p:ph idx="1"/>
            <p:custDataLst>
              <p:tags r:id="rId3"/>
            </p:custDataLst>
          </p:nvPr>
        </p:nvSpPr>
        <p:spPr>
          <a:xfrm>
            <a:off x="166116" y="1447800"/>
            <a:ext cx="3872484" cy="5124994"/>
          </a:xfrm>
        </p:spPr>
        <p:txBody>
          <a:bodyPr>
            <a:normAutofit lnSpcReduction="10000"/>
          </a:bodyPr>
          <a:lstStyle/>
          <a:p>
            <a:r>
              <a:rPr lang="en-US" dirty="0" smtClean="0"/>
              <a:t>Detection of weeds is critical</a:t>
            </a:r>
          </a:p>
          <a:p>
            <a:r>
              <a:rPr lang="en-US" dirty="0" smtClean="0"/>
              <a:t>Note</a:t>
            </a:r>
          </a:p>
          <a:p>
            <a:pPr lvl="1"/>
            <a:r>
              <a:rPr lang="en-US" dirty="0"/>
              <a:t>S</a:t>
            </a:r>
            <a:r>
              <a:rPr lang="en-US" dirty="0" smtClean="0"/>
              <a:t>pecies</a:t>
            </a:r>
            <a:endParaRPr lang="en-US" dirty="0"/>
          </a:p>
          <a:p>
            <a:pPr lvl="1"/>
            <a:r>
              <a:rPr lang="en-US" dirty="0" smtClean="0"/>
              <a:t>Emergence patterns</a:t>
            </a:r>
          </a:p>
          <a:p>
            <a:r>
              <a:rPr lang="en-US" dirty="0" smtClean="0"/>
              <a:t>Keep weed maps and records on operation effectiveness</a:t>
            </a:r>
          </a:p>
        </p:txBody>
      </p:sp>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9368" t="7416" r="5547"/>
          <a:stretch/>
        </p:blipFill>
        <p:spPr>
          <a:xfrm>
            <a:off x="4343400" y="609726"/>
            <a:ext cx="4648200" cy="5638548"/>
          </a:xfrm>
          <a:prstGeom prst="rect">
            <a:avLst/>
          </a:prstGeom>
        </p:spPr>
      </p:pic>
    </p:spTree>
    <p:custDataLst>
      <p:tags r:id="rId1"/>
    </p:custDataLst>
    <p:extLst>
      <p:ext uri="{BB962C8B-B14F-4D97-AF65-F5344CB8AC3E}">
        <p14:creationId xmlns:p14="http://schemas.microsoft.com/office/powerpoint/2010/main" val="12715530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sz="4800" dirty="0" smtClean="0"/>
              <a:t>Scouting Schedule</a:t>
            </a:r>
            <a:endParaRPr lang="en-US" sz="4800" dirty="0"/>
          </a:p>
        </p:txBody>
      </p:sp>
      <p:graphicFrame>
        <p:nvGraphicFramePr>
          <p:cNvPr id="5" name="Diagram 4"/>
          <p:cNvGraphicFramePr/>
          <p:nvPr>
            <p:custDataLst>
              <p:tags r:id="rId3"/>
            </p:custDataLst>
            <p:extLst/>
          </p:nvPr>
        </p:nvGraphicFramePr>
        <p:xfrm>
          <a:off x="152400" y="1417638"/>
          <a:ext cx="8839200" cy="4826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751449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0"/>
            <a:ext cx="8229600" cy="1143000"/>
          </a:xfrm>
        </p:spPr>
        <p:txBody>
          <a:bodyPr/>
          <a:lstStyle/>
          <a:p>
            <a:r>
              <a:rPr lang="en-US" dirty="0" smtClean="0"/>
              <a:t>Conclusion</a:t>
            </a: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15028"/>
            <a:ext cx="9144000" cy="5143500"/>
          </a:xfrm>
          <a:prstGeom prst="rect">
            <a:avLst/>
          </a:prstGeom>
        </p:spPr>
      </p:pic>
    </p:spTree>
    <p:custDataLst>
      <p:tags r:id="rId1"/>
    </p:custDataLst>
    <p:extLst>
      <p:ext uri="{BB962C8B-B14F-4D97-AF65-F5344CB8AC3E}">
        <p14:creationId xmlns:p14="http://schemas.microsoft.com/office/powerpoint/2010/main" val="1226263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Resources</a:t>
            </a:r>
            <a:endParaRPr lang="en-US" dirty="0"/>
          </a:p>
        </p:txBody>
      </p:sp>
      <p:sp>
        <p:nvSpPr>
          <p:cNvPr id="3" name="Content Placeholder 2"/>
          <p:cNvSpPr>
            <a:spLocks noGrp="1"/>
          </p:cNvSpPr>
          <p:nvPr>
            <p:ph idx="1"/>
            <p:custDataLst>
              <p:tags r:id="rId3"/>
            </p:custDataLst>
          </p:nvPr>
        </p:nvSpPr>
        <p:spPr>
          <a:xfrm>
            <a:off x="457200" y="1600200"/>
            <a:ext cx="8229600" cy="4525963"/>
          </a:xfrm>
        </p:spPr>
        <p:txBody>
          <a:bodyPr>
            <a:normAutofit lnSpcReduction="10000"/>
          </a:bodyPr>
          <a:lstStyle/>
          <a:p>
            <a:r>
              <a:rPr lang="en-US" dirty="0" smtClean="0">
                <a:hlinkClick r:id="rId6"/>
              </a:rPr>
              <a:t>Transition to Organic Management – Rodale Institute</a:t>
            </a:r>
            <a:endParaRPr lang="en-US" dirty="0" smtClean="0"/>
          </a:p>
          <a:p>
            <a:r>
              <a:rPr lang="en-US" dirty="0">
                <a:hlinkClick r:id="rId7"/>
              </a:rPr>
              <a:t>Sustainable Weed Management</a:t>
            </a:r>
            <a:endParaRPr lang="en-US" dirty="0"/>
          </a:p>
          <a:p>
            <a:r>
              <a:rPr lang="en-US" dirty="0" smtClean="0">
                <a:hlinkClick r:id="rId8"/>
              </a:rPr>
              <a:t>Risk Management for Organic Producers - Weed Management </a:t>
            </a:r>
            <a:endParaRPr lang="en-US" dirty="0" smtClean="0"/>
          </a:p>
          <a:p>
            <a:r>
              <a:rPr lang="en-US" dirty="0">
                <a:hlinkClick r:id="rId9"/>
              </a:rPr>
              <a:t>The Role of Crop Rotation in Weed </a:t>
            </a:r>
            <a:r>
              <a:rPr lang="en-US" dirty="0" smtClean="0">
                <a:hlinkClick r:id="rId9"/>
              </a:rPr>
              <a:t>Management</a:t>
            </a:r>
            <a:endParaRPr lang="en-US" dirty="0" smtClean="0"/>
          </a:p>
          <a:p>
            <a:r>
              <a:rPr lang="en-US" dirty="0">
                <a:hlinkClick r:id="rId10"/>
              </a:rPr>
              <a:t>Control Practices in Organic Weed Management</a:t>
            </a:r>
            <a:endParaRPr lang="en-US" dirty="0" smtClean="0"/>
          </a:p>
        </p:txBody>
      </p:sp>
    </p:spTree>
    <p:custDataLst>
      <p:tags r:id="rId1"/>
    </p:custDataLst>
    <p:extLst>
      <p:ext uri="{BB962C8B-B14F-4D97-AF65-F5344CB8AC3E}">
        <p14:creationId xmlns:p14="http://schemas.microsoft.com/office/powerpoint/2010/main" val="4086369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Cultural Weed Management</a:t>
            </a:r>
            <a:endParaRPr lang="en-US" dirty="0"/>
          </a:p>
        </p:txBody>
      </p:sp>
      <p:sp>
        <p:nvSpPr>
          <p:cNvPr id="5" name="Content Placeholder 4"/>
          <p:cNvSpPr>
            <a:spLocks noGrp="1"/>
          </p:cNvSpPr>
          <p:nvPr>
            <p:ph idx="1"/>
            <p:custDataLst>
              <p:tags r:id="rId3"/>
            </p:custDataLst>
          </p:nvPr>
        </p:nvSpPr>
        <p:spPr>
          <a:xfrm>
            <a:off x="304800" y="1676400"/>
            <a:ext cx="4267200" cy="4629648"/>
          </a:xfrm>
          <a:solidFill>
            <a:srgbClr val="78A3E3">
              <a:alpha val="70000"/>
            </a:srgbClr>
          </a:solidFill>
        </p:spPr>
        <p:txBody>
          <a:bodyPr>
            <a:normAutofit/>
          </a:bodyPr>
          <a:lstStyle/>
          <a:p>
            <a:pPr marL="857250" lvl="1" indent="-857250">
              <a:buFont typeface="+mj-lt"/>
              <a:buAutoNum type="romanUcPeriod"/>
            </a:pPr>
            <a:r>
              <a:rPr lang="en-US" sz="3600" dirty="0" smtClean="0">
                <a:solidFill>
                  <a:schemeClr val="tx1">
                    <a:lumMod val="50000"/>
                    <a:lumOff val="50000"/>
                  </a:schemeClr>
                </a:solidFill>
              </a:rPr>
              <a:t>Rotation</a:t>
            </a:r>
            <a:endParaRPr lang="en-US" sz="3600" dirty="0">
              <a:solidFill>
                <a:schemeClr val="tx1">
                  <a:lumMod val="50000"/>
                  <a:lumOff val="50000"/>
                </a:schemeClr>
              </a:solidFill>
            </a:endParaRPr>
          </a:p>
          <a:p>
            <a:pPr marL="857250" lvl="1" indent="-857250">
              <a:buFont typeface="+mj-lt"/>
              <a:buAutoNum type="romanUcPeriod"/>
            </a:pPr>
            <a:r>
              <a:rPr lang="en-US" sz="3600" dirty="0" smtClean="0">
                <a:solidFill>
                  <a:schemeClr val="tx1">
                    <a:lumMod val="50000"/>
                    <a:lumOff val="50000"/>
                  </a:schemeClr>
                </a:solidFill>
              </a:rPr>
              <a:t>Crop variety selection</a:t>
            </a:r>
          </a:p>
          <a:p>
            <a:pPr marL="857250" lvl="1" indent="-857250">
              <a:buFont typeface="+mj-lt"/>
              <a:buAutoNum type="romanUcPeriod"/>
            </a:pPr>
            <a:r>
              <a:rPr lang="en-US" sz="3600" dirty="0" smtClean="0">
                <a:solidFill>
                  <a:schemeClr val="tx1">
                    <a:lumMod val="50000"/>
                    <a:lumOff val="50000"/>
                  </a:schemeClr>
                </a:solidFill>
              </a:rPr>
              <a:t>Delayed planting</a:t>
            </a:r>
          </a:p>
          <a:p>
            <a:pPr marL="857250" lvl="1" indent="-857250">
              <a:buFont typeface="+mj-lt"/>
              <a:buAutoNum type="romanUcPeriod"/>
            </a:pPr>
            <a:r>
              <a:rPr lang="en-US" sz="3600" dirty="0" smtClean="0">
                <a:solidFill>
                  <a:schemeClr val="tx1">
                    <a:lumMod val="50000"/>
                    <a:lumOff val="50000"/>
                  </a:schemeClr>
                </a:solidFill>
              </a:rPr>
              <a:t>Planting rate</a:t>
            </a:r>
          </a:p>
          <a:p>
            <a:pPr marL="857250" lvl="1" indent="-857250">
              <a:buFont typeface="+mj-lt"/>
              <a:buAutoNum type="romanUcPeriod"/>
            </a:pPr>
            <a:r>
              <a:rPr lang="en-US" sz="3600" dirty="0" smtClean="0">
                <a:solidFill>
                  <a:schemeClr val="tx1">
                    <a:lumMod val="50000"/>
                    <a:lumOff val="50000"/>
                  </a:schemeClr>
                </a:solidFill>
              </a:rPr>
              <a:t>Prevention</a:t>
            </a:r>
            <a:endParaRPr lang="en-US" sz="3600" dirty="0">
              <a:solidFill>
                <a:schemeClr val="tx1">
                  <a:lumMod val="50000"/>
                  <a:lumOff val="50000"/>
                </a:schemeClr>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1999" y="1676399"/>
            <a:ext cx="4318337" cy="4629649"/>
          </a:xfrm>
          <a:prstGeom prst="rect">
            <a:avLst/>
          </a:prstGeom>
        </p:spPr>
      </p:pic>
    </p:spTree>
    <p:custDataLst>
      <p:tags r:id="rId1"/>
    </p:custDataLst>
    <p:extLst>
      <p:ext uri="{BB962C8B-B14F-4D97-AF65-F5344CB8AC3E}">
        <p14:creationId xmlns:p14="http://schemas.microsoft.com/office/powerpoint/2010/main" val="29433474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999401_10201650411613175_475629337_n (1).jpg"/>
          <p:cNvPicPr>
            <a:picLocks noChangeAspect="1"/>
          </p:cNvPicPr>
          <p:nvPr/>
        </p:nvPicPr>
        <p:blipFill>
          <a:blip r:embed="rId6">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6" name="Title 1"/>
          <p:cNvSpPr>
            <a:spLocks noGrp="1"/>
          </p:cNvSpPr>
          <p:nvPr>
            <p:ph type="title"/>
            <p:custDataLst>
              <p:tags r:id="rId2"/>
            </p:custDataLst>
          </p:nvPr>
        </p:nvSpPr>
        <p:spPr>
          <a:xfrm>
            <a:off x="217004" y="282473"/>
            <a:ext cx="8709991" cy="2752794"/>
          </a:xfrm>
        </p:spPr>
        <p:txBody>
          <a:bodyPr>
            <a:normAutofit/>
          </a:bodyPr>
          <a:lstStyle/>
          <a:p>
            <a:r>
              <a:rPr lang="en-US" sz="2800" dirty="0" smtClean="0"/>
              <a:t>© 2017 Regents of the University of Minnesota. All rights reserved. </a:t>
            </a:r>
            <a:br>
              <a:rPr lang="en-US" sz="2800" dirty="0" smtClean="0"/>
            </a:br>
            <a:r>
              <a:rPr lang="en-US" sz="2800" dirty="0" smtClean="0"/>
              <a:t>The University of Minnesota is an equal opportunity educator and employer.</a:t>
            </a:r>
            <a:endParaRPr lang="en-US" sz="2800" dirty="0"/>
          </a:p>
        </p:txBody>
      </p:sp>
      <p:sp>
        <p:nvSpPr>
          <p:cNvPr id="3" name="Content Placeholder 2"/>
          <p:cNvSpPr>
            <a:spLocks noGrp="1"/>
          </p:cNvSpPr>
          <p:nvPr>
            <p:ph idx="1"/>
            <p:custDataLst>
              <p:tags r:id="rId3"/>
            </p:custDataLst>
          </p:nvPr>
        </p:nvSpPr>
        <p:spPr>
          <a:xfrm>
            <a:off x="457200" y="2614510"/>
            <a:ext cx="8229600" cy="4525963"/>
          </a:xfrm>
        </p:spPr>
        <p:txBody>
          <a:bodyPr>
            <a:normAutofit/>
          </a:bodyPr>
          <a:lstStyle/>
          <a:p>
            <a:pPr marL="0" indent="0" algn="ctr">
              <a:buNone/>
            </a:pPr>
            <a:r>
              <a:rPr lang="en-US" sz="2800" dirty="0"/>
              <a:t>This material is based upon work that is supported by the National Institute of Food and Agriculture, U.S. Department of Agriculture, under grant </a:t>
            </a:r>
            <a:r>
              <a:rPr lang="en-US" sz="2800" dirty="0" smtClean="0"/>
              <a:t>number </a:t>
            </a:r>
            <a:r>
              <a:rPr lang="en-US" sz="2800" dirty="0"/>
              <a:t>2013-51106-21005.</a:t>
            </a:r>
          </a:p>
          <a:p>
            <a:endParaRPr lang="en-US" sz="2400" dirty="0"/>
          </a:p>
        </p:txBody>
      </p:sp>
      <p:pic>
        <p:nvPicPr>
          <p:cNvPr id="4" name="Picture 2" descr="http://nifa.usda.gov/sites/default/files/resource/Powerpt_usda_nifa_centered_rgb_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7460" y="4626474"/>
            <a:ext cx="4069080" cy="16733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9445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35859"/>
            <a:ext cx="8229600" cy="868362"/>
          </a:xfrm>
        </p:spPr>
        <p:txBody>
          <a:bodyPr/>
          <a:lstStyle/>
          <a:p>
            <a:r>
              <a:rPr lang="en-US" dirty="0" smtClean="0"/>
              <a:t>References</a:t>
            </a:r>
            <a:endParaRPr lang="en-US" dirty="0"/>
          </a:p>
        </p:txBody>
      </p:sp>
      <p:sp>
        <p:nvSpPr>
          <p:cNvPr id="3" name="Content Placeholder 2"/>
          <p:cNvSpPr>
            <a:spLocks noGrp="1"/>
          </p:cNvSpPr>
          <p:nvPr>
            <p:ph idx="1"/>
            <p:custDataLst>
              <p:tags r:id="rId3"/>
            </p:custDataLst>
          </p:nvPr>
        </p:nvSpPr>
        <p:spPr>
          <a:xfrm>
            <a:off x="266700" y="1143000"/>
            <a:ext cx="8610600" cy="5486400"/>
          </a:xfrm>
        </p:spPr>
        <p:txBody>
          <a:bodyPr>
            <a:normAutofit fontScale="47500" lnSpcReduction="20000"/>
          </a:bodyPr>
          <a:lstStyle/>
          <a:p>
            <a:pPr marL="233363" indent="-233363">
              <a:buNone/>
            </a:pPr>
            <a:r>
              <a:rPr lang="en-US" dirty="0"/>
              <a:t>Canadian Organic Growers. 2001. Organic Field Crop Handbook, 2nd edition. Canadian Organic Growers</a:t>
            </a:r>
            <a:r>
              <a:rPr lang="en-US" dirty="0" smtClean="0"/>
              <a:t>.</a:t>
            </a:r>
            <a:endParaRPr lang="en-US" dirty="0"/>
          </a:p>
          <a:p>
            <a:pPr marL="233363" indent="-233363">
              <a:buNone/>
            </a:pPr>
            <a:r>
              <a:rPr lang="en-US" dirty="0"/>
              <a:t>Coulter, J. 2012. Planting Date Considerations for Corn.  University of Minnesota.  </a:t>
            </a:r>
            <a:r>
              <a:rPr lang="en-US" dirty="0">
                <a:hlinkClick r:id="rId5"/>
              </a:rPr>
              <a:t>http://</a:t>
            </a:r>
            <a:r>
              <a:rPr lang="en-US" dirty="0" smtClean="0">
                <a:hlinkClick r:id="rId5"/>
              </a:rPr>
              <a:t>blog-crop-news.extension.umn.edu/2012/03/planting-date-considerations-for-corn.html</a:t>
            </a:r>
            <a:r>
              <a:rPr lang="en-US" dirty="0" smtClean="0"/>
              <a:t> </a:t>
            </a:r>
            <a:endParaRPr lang="en-US" dirty="0"/>
          </a:p>
          <a:p>
            <a:pPr marL="233363" indent="-233363">
              <a:buNone/>
            </a:pPr>
            <a:r>
              <a:rPr lang="en-US" dirty="0"/>
              <a:t>Coulter, J. 2009. Optimum plant population for corn in Minnesota. M1244. University of Minnesota. </a:t>
            </a:r>
            <a:r>
              <a:rPr lang="en-US" dirty="0">
                <a:hlinkClick r:id="rId6"/>
              </a:rPr>
              <a:t>http://</a:t>
            </a:r>
            <a:r>
              <a:rPr lang="en-US" dirty="0" smtClean="0">
                <a:hlinkClick r:id="rId6"/>
              </a:rPr>
              <a:t>www.extension.umn.edu/distribution/cropsystems/M1244.html</a:t>
            </a:r>
            <a:r>
              <a:rPr lang="en-US" dirty="0" smtClean="0"/>
              <a:t> </a:t>
            </a:r>
            <a:endParaRPr lang="en-US" dirty="0"/>
          </a:p>
          <a:p>
            <a:pPr marL="233363" indent="-233363">
              <a:buNone/>
            </a:pPr>
            <a:r>
              <a:rPr lang="en-US" dirty="0"/>
              <a:t>Curran, W.  2004.  Weed Management in Organic Cropping Systems.  Pennsylvania State University</a:t>
            </a:r>
            <a:r>
              <a:rPr lang="en-US"/>
              <a:t>.  </a:t>
            </a:r>
            <a:r>
              <a:rPr lang="en-US" smtClean="0">
                <a:hlinkClick r:id="rId7"/>
              </a:rPr>
              <a:t>http</a:t>
            </a:r>
            <a:r>
              <a:rPr lang="en-US" dirty="0">
                <a:hlinkClick r:id="rId7"/>
              </a:rPr>
              <a:t>://</a:t>
            </a:r>
            <a:r>
              <a:rPr lang="en-US" dirty="0" smtClean="0">
                <a:hlinkClick r:id="rId7"/>
              </a:rPr>
              <a:t>extension.psu.edu/pests/weeds/organic/weed-management-in-organic-cropping-systems</a:t>
            </a:r>
            <a:r>
              <a:rPr lang="en-US" dirty="0" smtClean="0"/>
              <a:t> </a:t>
            </a:r>
            <a:endParaRPr lang="en-US" dirty="0"/>
          </a:p>
          <a:p>
            <a:pPr marL="233363" indent="-233363">
              <a:buNone/>
            </a:pPr>
            <a:r>
              <a:rPr lang="en-US" dirty="0" err="1"/>
              <a:t>Goplen</a:t>
            </a:r>
            <a:r>
              <a:rPr lang="en-US" dirty="0"/>
              <a:t>, J.J., C.C. </a:t>
            </a:r>
            <a:r>
              <a:rPr lang="en-US" dirty="0" err="1"/>
              <a:t>Sheaffer</a:t>
            </a:r>
            <a:r>
              <a:rPr lang="en-US" dirty="0"/>
              <a:t>, R.L. Becker, J.A. Coulter, F.R. </a:t>
            </a:r>
            <a:r>
              <a:rPr lang="en-US" dirty="0" err="1"/>
              <a:t>Breitenbach</a:t>
            </a:r>
            <a:r>
              <a:rPr lang="en-US" dirty="0"/>
              <a:t>, L.M. </a:t>
            </a:r>
            <a:r>
              <a:rPr lang="en-US" dirty="0" err="1"/>
              <a:t>Behnken</a:t>
            </a:r>
            <a:r>
              <a:rPr lang="en-US" dirty="0"/>
              <a:t>, G.A. Johnson, and J.L. </a:t>
            </a:r>
            <a:r>
              <a:rPr lang="en-US" dirty="0" err="1"/>
              <a:t>Gunsolus</a:t>
            </a:r>
            <a:r>
              <a:rPr lang="en-US" dirty="0"/>
              <a:t>. 2017. Seedbank Depletion and Emergence Patterns of Giant Ragweed (Ambrosia </a:t>
            </a:r>
            <a:r>
              <a:rPr lang="en-US" dirty="0" err="1"/>
              <a:t>trifida</a:t>
            </a:r>
            <a:r>
              <a:rPr lang="en-US" dirty="0"/>
              <a:t>) in Minnesota Cropping Systems. Weed Science </a:t>
            </a:r>
            <a:r>
              <a:rPr lang="en-US" dirty="0" smtClean="0"/>
              <a:t>65:52–60</a:t>
            </a:r>
            <a:endParaRPr lang="en-US" dirty="0"/>
          </a:p>
          <a:p>
            <a:pPr marL="233363" indent="-233363">
              <a:buNone/>
            </a:pPr>
            <a:r>
              <a:rPr lang="en-US" dirty="0" err="1"/>
              <a:t>Gunsolus</a:t>
            </a:r>
            <a:r>
              <a:rPr lang="en-US" dirty="0"/>
              <a:t>, J.  1990.  Mechanical and cultural weed control in corn and soybeans.  American Journal of Alternative Agriculture 5:114-119</a:t>
            </a:r>
            <a:r>
              <a:rPr lang="en-US" dirty="0" smtClean="0"/>
              <a:t>.</a:t>
            </a:r>
            <a:endParaRPr lang="en-US" dirty="0"/>
          </a:p>
          <a:p>
            <a:pPr marL="233363" indent="-233363">
              <a:buNone/>
            </a:pPr>
            <a:r>
              <a:rPr lang="en-US" dirty="0" err="1"/>
              <a:t>Katovich</a:t>
            </a:r>
            <a:r>
              <a:rPr lang="en-US" dirty="0"/>
              <a:t>, J., R. Becker, and J. Doll.  Weed Seed Survival in Livestock Systems.  University of Minnesota and University of Wisconsin. </a:t>
            </a:r>
            <a:r>
              <a:rPr lang="en-US" dirty="0">
                <a:hlinkClick r:id="rId8"/>
              </a:rPr>
              <a:t>https://</a:t>
            </a:r>
            <a:r>
              <a:rPr lang="en-US" dirty="0" smtClean="0">
                <a:hlinkClick r:id="rId8"/>
              </a:rPr>
              <a:t>www.extension.umn.edu/agriculture/forages/pest/docs/umn-uw-ext-weed-seed-survival-in-livestock-systems.pdf</a:t>
            </a:r>
            <a:r>
              <a:rPr lang="en-US" dirty="0" smtClean="0"/>
              <a:t> </a:t>
            </a:r>
            <a:endParaRPr lang="en-US" dirty="0"/>
          </a:p>
          <a:p>
            <a:pPr marL="233363" indent="-233363">
              <a:buNone/>
            </a:pPr>
            <a:r>
              <a:rPr lang="en-US" dirty="0" err="1"/>
              <a:t>Mohler</a:t>
            </a:r>
            <a:r>
              <a:rPr lang="en-US" dirty="0"/>
              <a:t>, C.L. 2001. Enhancing the competitive ability of crops. Pp. 269-321 in M. </a:t>
            </a:r>
            <a:r>
              <a:rPr lang="en-US" dirty="0" err="1"/>
              <a:t>Liebman</a:t>
            </a:r>
            <a:r>
              <a:rPr lang="en-US" dirty="0"/>
              <a:t>, C.L. </a:t>
            </a:r>
            <a:r>
              <a:rPr lang="en-US" dirty="0" err="1"/>
              <a:t>Mohler</a:t>
            </a:r>
            <a:r>
              <a:rPr lang="en-US" dirty="0"/>
              <a:t> and C.P. </a:t>
            </a:r>
            <a:r>
              <a:rPr lang="en-US" dirty="0" err="1"/>
              <a:t>Staver</a:t>
            </a:r>
            <a:r>
              <a:rPr lang="en-US" dirty="0"/>
              <a:t> (eds.) Ecological Management of Agricultural Weeds. Cambridge, U.K.: Cambridge University Press.</a:t>
            </a:r>
          </a:p>
          <a:p>
            <a:pPr marL="233363" indent="-233363">
              <a:buNone/>
            </a:pPr>
            <a:r>
              <a:rPr lang="en-US" dirty="0" err="1"/>
              <a:t>Sheley</a:t>
            </a:r>
            <a:r>
              <a:rPr lang="en-US" dirty="0"/>
              <a:t>, M., M. </a:t>
            </a:r>
            <a:r>
              <a:rPr lang="en-US" dirty="0" err="1"/>
              <a:t>Manoukian</a:t>
            </a:r>
            <a:r>
              <a:rPr lang="en-US" dirty="0"/>
              <a:t>, and G. Marks.  2011.  Preventing Noxious Weed Invasions.  Montana State University Extension. </a:t>
            </a:r>
            <a:r>
              <a:rPr lang="en-US" dirty="0">
                <a:hlinkClick r:id="rId9"/>
              </a:rPr>
              <a:t>http://</a:t>
            </a:r>
            <a:r>
              <a:rPr lang="en-US" dirty="0" smtClean="0">
                <a:hlinkClick r:id="rId9"/>
              </a:rPr>
              <a:t>store.msuextension.org/publications/AgandNaturalResources/MT199517AG.pdf</a:t>
            </a:r>
            <a:r>
              <a:rPr lang="en-US" dirty="0" smtClean="0"/>
              <a:t> </a:t>
            </a:r>
            <a:endParaRPr lang="en-US" dirty="0"/>
          </a:p>
        </p:txBody>
      </p:sp>
    </p:spTree>
    <p:custDataLst>
      <p:tags r:id="rId1"/>
    </p:custDataLst>
    <p:extLst>
      <p:ext uri="{BB962C8B-B14F-4D97-AF65-F5344CB8AC3E}">
        <p14:creationId xmlns:p14="http://schemas.microsoft.com/office/powerpoint/2010/main" val="4155739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Cultural Weed Management</a:t>
            </a:r>
            <a:endParaRPr lang="en-US" dirty="0"/>
          </a:p>
        </p:txBody>
      </p:sp>
      <p:sp>
        <p:nvSpPr>
          <p:cNvPr id="5" name="Content Placeholder 4"/>
          <p:cNvSpPr>
            <a:spLocks noGrp="1"/>
          </p:cNvSpPr>
          <p:nvPr>
            <p:ph idx="1"/>
            <p:custDataLst>
              <p:tags r:id="rId3"/>
            </p:custDataLst>
          </p:nvPr>
        </p:nvSpPr>
        <p:spPr>
          <a:xfrm>
            <a:off x="304800" y="1676400"/>
            <a:ext cx="4267200" cy="4629648"/>
          </a:xfrm>
          <a:solidFill>
            <a:srgbClr val="78A3E3">
              <a:alpha val="70000"/>
            </a:srgbClr>
          </a:solidFill>
        </p:spPr>
        <p:txBody>
          <a:bodyPr>
            <a:normAutofit/>
          </a:bodyPr>
          <a:lstStyle/>
          <a:p>
            <a:pPr marL="857250" lvl="1" indent="-857250">
              <a:buFont typeface="+mj-lt"/>
              <a:buAutoNum type="romanUcPeriod"/>
            </a:pPr>
            <a:r>
              <a:rPr lang="en-US" sz="3600" dirty="0" smtClean="0"/>
              <a:t>Rotation</a:t>
            </a:r>
            <a:endParaRPr lang="en-US" sz="3600" dirty="0"/>
          </a:p>
          <a:p>
            <a:pPr marL="857250" lvl="1" indent="-857250">
              <a:buFont typeface="+mj-lt"/>
              <a:buAutoNum type="romanUcPeriod"/>
            </a:pPr>
            <a:r>
              <a:rPr lang="en-US" sz="3600" dirty="0" smtClean="0"/>
              <a:t>Crop variety selection</a:t>
            </a:r>
          </a:p>
          <a:p>
            <a:pPr marL="857250" lvl="1" indent="-857250">
              <a:buFont typeface="+mj-lt"/>
              <a:buAutoNum type="romanUcPeriod"/>
            </a:pPr>
            <a:r>
              <a:rPr lang="en-US" sz="3600" dirty="0" smtClean="0"/>
              <a:t>Delayed planting</a:t>
            </a:r>
          </a:p>
          <a:p>
            <a:pPr marL="857250" lvl="1" indent="-857250">
              <a:buFont typeface="+mj-lt"/>
              <a:buAutoNum type="romanUcPeriod"/>
            </a:pPr>
            <a:r>
              <a:rPr lang="en-US" sz="3600" dirty="0" smtClean="0"/>
              <a:t>Planting rate</a:t>
            </a:r>
          </a:p>
          <a:p>
            <a:pPr marL="857250" lvl="1" indent="-857250">
              <a:buFont typeface="+mj-lt"/>
              <a:buAutoNum type="romanUcPeriod"/>
            </a:pPr>
            <a:r>
              <a:rPr lang="en-US" sz="3600" dirty="0" smtClean="0"/>
              <a:t>Prevention</a:t>
            </a:r>
            <a:endParaRPr lang="en-US" sz="360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1999" y="1676399"/>
            <a:ext cx="4318337" cy="4629649"/>
          </a:xfrm>
          <a:prstGeom prst="rect">
            <a:avLst/>
          </a:prstGeom>
        </p:spPr>
      </p:pic>
    </p:spTree>
    <p:custDataLst>
      <p:tags r:id="rId1"/>
    </p:custDataLst>
    <p:extLst>
      <p:ext uri="{BB962C8B-B14F-4D97-AF65-F5344CB8AC3E}">
        <p14:creationId xmlns:p14="http://schemas.microsoft.com/office/powerpoint/2010/main" val="1316409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Rotation</a:t>
            </a:r>
            <a:endParaRPr lang="en-US" dirty="0"/>
          </a:p>
        </p:txBody>
      </p:sp>
      <p:sp>
        <p:nvSpPr>
          <p:cNvPr id="3" name="Content Placeholder 2"/>
          <p:cNvSpPr>
            <a:spLocks noGrp="1"/>
          </p:cNvSpPr>
          <p:nvPr>
            <p:ph idx="1"/>
            <p:custDataLst>
              <p:tags r:id="rId3"/>
            </p:custDataLst>
          </p:nvPr>
        </p:nvSpPr>
        <p:spPr>
          <a:xfrm>
            <a:off x="4962827" y="1767840"/>
            <a:ext cx="4028773" cy="4529329"/>
          </a:xfrm>
        </p:spPr>
        <p:txBody>
          <a:bodyPr/>
          <a:lstStyle/>
          <a:p>
            <a:r>
              <a:rPr lang="en-US" sz="3600" dirty="0" smtClean="0"/>
              <a:t>Diversify with:</a:t>
            </a:r>
          </a:p>
          <a:p>
            <a:pPr lvl="1"/>
            <a:r>
              <a:rPr lang="en-US" sz="3200" dirty="0"/>
              <a:t>P</a:t>
            </a:r>
            <a:r>
              <a:rPr lang="en-US" sz="3200" dirty="0" smtClean="0"/>
              <a:t>erennials such as alfalfa</a:t>
            </a:r>
          </a:p>
          <a:p>
            <a:pPr lvl="1"/>
            <a:r>
              <a:rPr lang="en-US" sz="3200" dirty="0"/>
              <a:t>S</a:t>
            </a:r>
            <a:r>
              <a:rPr lang="en-US" sz="3200" dirty="0" smtClean="0"/>
              <a:t>mall grains</a:t>
            </a:r>
          </a:p>
          <a:p>
            <a:pPr lvl="1"/>
            <a:r>
              <a:rPr lang="en-US" sz="3200" dirty="0"/>
              <a:t>C</a:t>
            </a:r>
            <a:r>
              <a:rPr lang="en-US" sz="3200" dirty="0" smtClean="0"/>
              <a:t>over crops</a:t>
            </a:r>
          </a:p>
          <a:p>
            <a:endParaRPr lang="en-US" dirty="0"/>
          </a:p>
        </p:txBody>
      </p:sp>
      <p:graphicFrame>
        <p:nvGraphicFramePr>
          <p:cNvPr id="5" name="Diagram 4"/>
          <p:cNvGraphicFramePr/>
          <p:nvPr>
            <p:custDataLst>
              <p:tags r:id="rId4"/>
            </p:custDataLst>
            <p:extLst>
              <p:ext uri="{D42A27DB-BD31-4B8C-83A1-F6EECF244321}">
                <p14:modId xmlns:p14="http://schemas.microsoft.com/office/powerpoint/2010/main" val="3146502555"/>
              </p:ext>
            </p:extLst>
          </p:nvPr>
        </p:nvGraphicFramePr>
        <p:xfrm>
          <a:off x="228600" y="1295400"/>
          <a:ext cx="4724400" cy="4876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custDataLst>
              <p:tags r:id="rId5"/>
            </p:custDataLst>
          </p:nvPr>
        </p:nvSpPr>
        <p:spPr>
          <a:xfrm>
            <a:off x="1378970" y="6035559"/>
            <a:ext cx="2433487" cy="523220"/>
          </a:xfrm>
          <a:prstGeom prst="rect">
            <a:avLst/>
          </a:prstGeom>
          <a:noFill/>
        </p:spPr>
        <p:txBody>
          <a:bodyPr wrap="none" rtlCol="0">
            <a:spAutoFit/>
          </a:bodyPr>
          <a:lstStyle/>
          <a:p>
            <a:r>
              <a:rPr lang="en-US" sz="2800" dirty="0" smtClean="0">
                <a:solidFill>
                  <a:srgbClr val="800000"/>
                </a:solidFill>
              </a:rPr>
              <a:t>5-year Rotation</a:t>
            </a:r>
            <a:endParaRPr lang="en-US" sz="2800" dirty="0">
              <a:solidFill>
                <a:srgbClr val="800000"/>
              </a:solidFill>
            </a:endParaRPr>
          </a:p>
        </p:txBody>
      </p:sp>
    </p:spTree>
    <p:custDataLst>
      <p:tags r:id="rId1"/>
    </p:custDataLst>
    <p:extLst>
      <p:ext uri="{BB962C8B-B14F-4D97-AF65-F5344CB8AC3E}">
        <p14:creationId xmlns:p14="http://schemas.microsoft.com/office/powerpoint/2010/main" val="38944856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64667" y="0"/>
            <a:ext cx="8229600" cy="1143000"/>
          </a:xfrm>
        </p:spPr>
        <p:txBody>
          <a:bodyPr/>
          <a:lstStyle/>
          <a:p>
            <a:r>
              <a:rPr lang="en-US" dirty="0" smtClean="0"/>
              <a:t>Benefits of Small Grains</a:t>
            </a:r>
            <a:endParaRPr lang="en-US" dirty="0"/>
          </a:p>
        </p:txBody>
      </p:sp>
      <p:sp>
        <p:nvSpPr>
          <p:cNvPr id="4" name="Content Placeholder 3"/>
          <p:cNvSpPr>
            <a:spLocks noGrp="1"/>
          </p:cNvSpPr>
          <p:nvPr>
            <p:ph sz="half" idx="1"/>
            <p:custDataLst>
              <p:tags r:id="rId3"/>
            </p:custDataLst>
          </p:nvPr>
        </p:nvSpPr>
        <p:spPr>
          <a:xfrm>
            <a:off x="152400" y="1600200"/>
            <a:ext cx="3429000" cy="4922838"/>
          </a:xfrm>
        </p:spPr>
        <p:txBody>
          <a:bodyPr>
            <a:normAutofit lnSpcReduction="10000"/>
          </a:bodyPr>
          <a:lstStyle/>
          <a:p>
            <a:r>
              <a:rPr lang="en-US" sz="3200" dirty="0" smtClean="0"/>
              <a:t>Early competitive growth suppresses early weeds</a:t>
            </a:r>
          </a:p>
          <a:p>
            <a:r>
              <a:rPr lang="en-US" sz="3200" dirty="0" smtClean="0"/>
              <a:t>Can be </a:t>
            </a:r>
            <a:r>
              <a:rPr lang="en-US" sz="3200" dirty="0" err="1" smtClean="0"/>
              <a:t>underseeded</a:t>
            </a:r>
            <a:r>
              <a:rPr lang="en-US" sz="3200" dirty="0" smtClean="0"/>
              <a:t> with red clover for even more weed control</a:t>
            </a:r>
          </a:p>
          <a:p>
            <a:endParaRPr lang="en-US" dirty="0"/>
          </a:p>
          <a:p>
            <a:endParaRPr lang="en-US" dirty="0"/>
          </a:p>
        </p:txBody>
      </p:sp>
      <p:pic>
        <p:nvPicPr>
          <p:cNvPr id="7"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6138" t="8553" r="4664" b="16979"/>
          <a:stretch/>
        </p:blipFill>
        <p:spPr bwMode="auto">
          <a:xfrm>
            <a:off x="3733800" y="1417638"/>
            <a:ext cx="54102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custDataLst>
              <p:tags r:id="rId4"/>
            </p:custDataLst>
          </p:nvPr>
        </p:nvSpPr>
        <p:spPr>
          <a:xfrm>
            <a:off x="3886200" y="4999038"/>
            <a:ext cx="1661032" cy="523220"/>
          </a:xfrm>
          <a:prstGeom prst="rect">
            <a:avLst/>
          </a:prstGeom>
          <a:solidFill>
            <a:schemeClr val="bg1">
              <a:lumMod val="50000"/>
              <a:alpha val="76000"/>
            </a:schemeClr>
          </a:solidFill>
        </p:spPr>
        <p:txBody>
          <a:bodyPr wrap="none" rtlCol="0">
            <a:spAutoFit/>
          </a:bodyPr>
          <a:lstStyle/>
          <a:p>
            <a:r>
              <a:rPr lang="en-US" sz="2800" dirty="0" smtClean="0">
                <a:solidFill>
                  <a:srgbClr val="800000"/>
                </a:solidFill>
              </a:rPr>
              <a:t>Legume→</a:t>
            </a:r>
            <a:endParaRPr lang="en-US" sz="2800" dirty="0">
              <a:solidFill>
                <a:srgbClr val="800000"/>
              </a:solidFill>
            </a:endParaRPr>
          </a:p>
        </p:txBody>
      </p:sp>
      <p:sp>
        <p:nvSpPr>
          <p:cNvPr id="9" name="TextBox 8"/>
          <p:cNvSpPr txBox="1"/>
          <p:nvPr>
            <p:custDataLst>
              <p:tags r:id="rId5"/>
            </p:custDataLst>
          </p:nvPr>
        </p:nvSpPr>
        <p:spPr>
          <a:xfrm>
            <a:off x="6553200" y="3478963"/>
            <a:ext cx="2165016" cy="523220"/>
          </a:xfrm>
          <a:prstGeom prst="rect">
            <a:avLst/>
          </a:prstGeom>
          <a:solidFill>
            <a:schemeClr val="bg1">
              <a:lumMod val="50000"/>
              <a:alpha val="76000"/>
            </a:schemeClr>
          </a:solidFill>
        </p:spPr>
        <p:txBody>
          <a:bodyPr wrap="none" rtlCol="0">
            <a:spAutoFit/>
          </a:bodyPr>
          <a:lstStyle/>
          <a:p>
            <a:r>
              <a:rPr lang="en-US" sz="2800" dirty="0" smtClean="0">
                <a:solidFill>
                  <a:srgbClr val="800000"/>
                </a:solidFill>
              </a:rPr>
              <a:t>←Small Grain</a:t>
            </a:r>
            <a:endParaRPr lang="en-US" sz="2800" dirty="0">
              <a:solidFill>
                <a:srgbClr val="800000"/>
              </a:solidFill>
            </a:endParaRPr>
          </a:p>
        </p:txBody>
      </p:sp>
    </p:spTree>
    <p:custDataLst>
      <p:tags r:id="rId1"/>
    </p:custDataLst>
    <p:extLst>
      <p:ext uri="{BB962C8B-B14F-4D97-AF65-F5344CB8AC3E}">
        <p14:creationId xmlns:p14="http://schemas.microsoft.com/office/powerpoint/2010/main" val="21885246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0"/>
            <a:ext cx="8229600" cy="1143000"/>
          </a:xfrm>
        </p:spPr>
        <p:txBody>
          <a:bodyPr/>
          <a:lstStyle/>
          <a:p>
            <a:r>
              <a:rPr lang="en-US" dirty="0" smtClean="0"/>
              <a:t>Benefits of Alfalfa</a:t>
            </a:r>
            <a:endParaRPr lang="en-US" dirty="0"/>
          </a:p>
        </p:txBody>
      </p:sp>
      <p:sp>
        <p:nvSpPr>
          <p:cNvPr id="5" name="Content Placeholder 4"/>
          <p:cNvSpPr>
            <a:spLocks noGrp="1"/>
          </p:cNvSpPr>
          <p:nvPr>
            <p:ph sz="half" idx="2"/>
            <p:custDataLst>
              <p:tags r:id="rId3"/>
            </p:custDataLst>
          </p:nvPr>
        </p:nvSpPr>
        <p:spPr>
          <a:xfrm>
            <a:off x="5105400" y="1524000"/>
            <a:ext cx="3886200" cy="4525963"/>
          </a:xfrm>
        </p:spPr>
        <p:txBody>
          <a:bodyPr>
            <a:normAutofit/>
          </a:bodyPr>
          <a:lstStyle/>
          <a:p>
            <a:r>
              <a:rPr lang="en-US" sz="3200" dirty="0" smtClean="0"/>
              <a:t>Weeds are suppressed by continuous cover</a:t>
            </a:r>
          </a:p>
          <a:p>
            <a:r>
              <a:rPr lang="en-US" sz="3200" dirty="0" smtClean="0"/>
              <a:t>Repeated mowing:</a:t>
            </a:r>
          </a:p>
          <a:p>
            <a:pPr lvl="1"/>
            <a:r>
              <a:rPr lang="en-US" sz="2800" dirty="0" smtClean="0"/>
              <a:t>Depletes energy reserves of weeds </a:t>
            </a:r>
          </a:p>
          <a:p>
            <a:pPr lvl="1"/>
            <a:r>
              <a:rPr lang="en-US" sz="2800" dirty="0"/>
              <a:t>C</a:t>
            </a:r>
            <a:r>
              <a:rPr lang="en-US" sz="2800" dirty="0" smtClean="0"/>
              <a:t>an prevent them from setting seed</a:t>
            </a:r>
            <a:endParaRPr lang="en-US" sz="2800" dirty="0"/>
          </a:p>
        </p:txBody>
      </p:sp>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0738" t="5454" r="34620" b="8030"/>
          <a:stretch/>
        </p:blipFill>
        <p:spPr>
          <a:xfrm>
            <a:off x="0" y="1295401"/>
            <a:ext cx="4862287" cy="5181600"/>
          </a:xfrm>
          <a:prstGeom prst="rect">
            <a:avLst/>
          </a:prstGeom>
        </p:spPr>
      </p:pic>
    </p:spTree>
    <p:custDataLst>
      <p:tags r:id="rId1"/>
    </p:custDataLst>
    <p:extLst>
      <p:ext uri="{BB962C8B-B14F-4D97-AF65-F5344CB8AC3E}">
        <p14:creationId xmlns:p14="http://schemas.microsoft.com/office/powerpoint/2010/main" val="39313340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custDataLst>
              <p:tags r:id="rId2"/>
            </p:custDataLst>
          </p:nvPr>
        </p:nvSpPr>
        <p:spPr>
          <a:xfrm>
            <a:off x="0" y="914400"/>
            <a:ext cx="9144000" cy="563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19396" y="33332"/>
            <a:ext cx="9094124" cy="828459"/>
          </a:xfrm>
        </p:spPr>
        <p:txBody>
          <a:bodyPr>
            <a:noAutofit/>
          </a:bodyPr>
          <a:lstStyle/>
          <a:p>
            <a:r>
              <a:rPr lang="en-US" sz="3600" dirty="0"/>
              <a:t>Weed Seed </a:t>
            </a:r>
            <a:r>
              <a:rPr lang="en-US" sz="3600" dirty="0" smtClean="0"/>
              <a:t>Depletion in Diverse Rotations</a:t>
            </a:r>
            <a:endParaRPr lang="en-US" sz="3600" dirty="0"/>
          </a:p>
        </p:txBody>
      </p:sp>
      <p:pic>
        <p:nvPicPr>
          <p:cNvPr id="4" name="Picture 3"/>
          <p:cNvPicPr>
            <a:picLocks noChangeAspect="1"/>
          </p:cNvPicPr>
          <p:nvPr/>
        </p:nvPicPr>
        <p:blipFill rotWithShape="1">
          <a:blip r:embed="rId16"/>
          <a:srcRect l="2583" t="3122" r="1831" b="3844"/>
          <a:stretch/>
        </p:blipFill>
        <p:spPr>
          <a:xfrm>
            <a:off x="19396" y="1219200"/>
            <a:ext cx="7308418" cy="5036871"/>
          </a:xfrm>
          <a:prstGeom prst="rect">
            <a:avLst/>
          </a:prstGeom>
        </p:spPr>
      </p:pic>
      <p:grpSp>
        <p:nvGrpSpPr>
          <p:cNvPr id="6" name="Group 5"/>
          <p:cNvGrpSpPr/>
          <p:nvPr>
            <p:custDataLst>
              <p:tags r:id="rId4"/>
            </p:custDataLst>
          </p:nvPr>
        </p:nvGrpSpPr>
        <p:grpSpPr>
          <a:xfrm>
            <a:off x="7188183" y="3333420"/>
            <a:ext cx="1925337" cy="800759"/>
            <a:chOff x="7599041" y="2937895"/>
            <a:chExt cx="3247098" cy="1067678"/>
          </a:xfrm>
        </p:grpSpPr>
        <p:sp>
          <p:nvSpPr>
            <p:cNvPr id="7" name="TextBox 6"/>
            <p:cNvSpPr txBox="1"/>
            <p:nvPr>
              <p:custDataLst>
                <p:tags r:id="rId9"/>
              </p:custDataLst>
            </p:nvPr>
          </p:nvSpPr>
          <p:spPr>
            <a:xfrm>
              <a:off x="7931976" y="3513130"/>
              <a:ext cx="2914163" cy="492443"/>
            </a:xfrm>
            <a:prstGeom prst="rect">
              <a:avLst/>
            </a:prstGeom>
            <a:noFill/>
            <a:ln/>
          </p:spPr>
          <p:txBody>
            <a:bodyPr wrap="square" rtlCol="0">
              <a:spAutoFit/>
            </a:bodyPr>
            <a:lstStyle/>
            <a:p>
              <a:r>
                <a:rPr lang="en-US" dirty="0">
                  <a:solidFill>
                    <a:srgbClr val="000000"/>
                  </a:solidFill>
                </a:rPr>
                <a:t>% Emerged </a:t>
              </a:r>
            </a:p>
          </p:txBody>
        </p:sp>
        <p:sp>
          <p:nvSpPr>
            <p:cNvPr id="8" name="TextBox 7"/>
            <p:cNvSpPr txBox="1"/>
            <p:nvPr>
              <p:custDataLst>
                <p:tags r:id="rId10"/>
              </p:custDataLst>
            </p:nvPr>
          </p:nvSpPr>
          <p:spPr>
            <a:xfrm>
              <a:off x="7912600" y="3017266"/>
              <a:ext cx="2914162" cy="492442"/>
            </a:xfrm>
            <a:prstGeom prst="rect">
              <a:avLst/>
            </a:prstGeom>
            <a:noFill/>
            <a:ln/>
          </p:spPr>
          <p:txBody>
            <a:bodyPr wrap="square" rtlCol="0">
              <a:spAutoFit/>
            </a:bodyPr>
            <a:lstStyle/>
            <a:p>
              <a:r>
                <a:rPr lang="en-US" dirty="0">
                  <a:solidFill>
                    <a:srgbClr val="000000"/>
                  </a:solidFill>
                </a:rPr>
                <a:t>% Depleted</a:t>
              </a:r>
            </a:p>
          </p:txBody>
        </p:sp>
        <p:sp>
          <p:nvSpPr>
            <p:cNvPr id="9" name="Rectangle 8"/>
            <p:cNvSpPr/>
            <p:nvPr>
              <p:custDataLst>
                <p:tags r:id="rId11"/>
              </p:custDataLst>
            </p:nvPr>
          </p:nvSpPr>
          <p:spPr bwMode="auto">
            <a:xfrm>
              <a:off x="7655738" y="3011406"/>
              <a:ext cx="317228" cy="278672"/>
            </a:xfrm>
            <a:prstGeom prst="rect">
              <a:avLst/>
            </a:prstGeom>
            <a:solidFill>
              <a:srgbClr val="5476C6"/>
            </a:solidFill>
            <a:ln w="9525" cap="flat" cmpd="sng" algn="ctr">
              <a:no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4400">
                <a:solidFill>
                  <a:srgbClr val="000000"/>
                </a:solidFill>
              </a:endParaRPr>
            </a:p>
          </p:txBody>
        </p:sp>
        <p:sp>
          <p:nvSpPr>
            <p:cNvPr id="10" name="Rectangle 9"/>
            <p:cNvSpPr/>
            <p:nvPr>
              <p:custDataLst>
                <p:tags r:id="rId12"/>
              </p:custDataLst>
            </p:nvPr>
          </p:nvSpPr>
          <p:spPr bwMode="auto">
            <a:xfrm>
              <a:off x="7653121" y="3513352"/>
              <a:ext cx="317228" cy="278672"/>
            </a:xfrm>
            <a:prstGeom prst="rect">
              <a:avLst/>
            </a:prstGeom>
            <a:solidFill>
              <a:srgbClr val="08C5F7"/>
            </a:solidFill>
            <a:ln w="9525" cap="flat" cmpd="sng" algn="ctr">
              <a:no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4400">
                <a:solidFill>
                  <a:srgbClr val="000000"/>
                </a:solidFill>
              </a:endParaRPr>
            </a:p>
          </p:txBody>
        </p:sp>
        <p:sp>
          <p:nvSpPr>
            <p:cNvPr id="11" name="Rectangle 10"/>
            <p:cNvSpPr/>
            <p:nvPr>
              <p:custDataLst>
                <p:tags r:id="rId13"/>
              </p:custDataLst>
            </p:nvPr>
          </p:nvSpPr>
          <p:spPr bwMode="auto">
            <a:xfrm>
              <a:off x="7599041" y="2937895"/>
              <a:ext cx="3110794" cy="1067678"/>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4400">
                <a:solidFill>
                  <a:srgbClr val="000000"/>
                </a:solidFill>
              </a:endParaRPr>
            </a:p>
          </p:txBody>
        </p:sp>
      </p:grpSp>
      <p:sp>
        <p:nvSpPr>
          <p:cNvPr id="12" name="TextBox 11"/>
          <p:cNvSpPr txBox="1"/>
          <p:nvPr>
            <p:custDataLst>
              <p:tags r:id="rId5"/>
            </p:custDataLst>
          </p:nvPr>
        </p:nvSpPr>
        <p:spPr>
          <a:xfrm>
            <a:off x="4248475" y="1392497"/>
            <a:ext cx="2971774" cy="415498"/>
          </a:xfrm>
          <a:prstGeom prst="rect">
            <a:avLst/>
          </a:prstGeom>
          <a:noFill/>
        </p:spPr>
        <p:txBody>
          <a:bodyPr wrap="square" rtlCol="0">
            <a:spAutoFit/>
          </a:bodyPr>
          <a:lstStyle/>
          <a:p>
            <a:r>
              <a:rPr lang="en-US" sz="2100" b="1" dirty="0">
                <a:solidFill>
                  <a:srgbClr val="000000"/>
                </a:solidFill>
              </a:rPr>
              <a:t>Predation/Degradation?</a:t>
            </a:r>
          </a:p>
        </p:txBody>
      </p:sp>
      <p:sp>
        <p:nvSpPr>
          <p:cNvPr id="13" name="TextBox 12"/>
          <p:cNvSpPr txBox="1"/>
          <p:nvPr>
            <p:custDataLst>
              <p:tags r:id="rId6"/>
            </p:custDataLst>
          </p:nvPr>
        </p:nvSpPr>
        <p:spPr>
          <a:xfrm>
            <a:off x="19396" y="6470932"/>
            <a:ext cx="4726479" cy="461665"/>
          </a:xfrm>
          <a:prstGeom prst="rect">
            <a:avLst/>
          </a:prstGeom>
          <a:noFill/>
        </p:spPr>
        <p:txBody>
          <a:bodyPr wrap="square" rtlCol="0">
            <a:spAutoFit/>
          </a:bodyPr>
          <a:lstStyle/>
          <a:p>
            <a:r>
              <a:rPr lang="en-US" sz="2400" b="1" dirty="0" err="1" smtClean="0">
                <a:solidFill>
                  <a:srgbClr val="800000"/>
                </a:solidFill>
              </a:rPr>
              <a:t>Goplen</a:t>
            </a:r>
            <a:r>
              <a:rPr lang="en-US" sz="2400" b="1" dirty="0" smtClean="0">
                <a:solidFill>
                  <a:srgbClr val="800000"/>
                </a:solidFill>
              </a:rPr>
              <a:t> et al, 2017</a:t>
            </a:r>
            <a:endParaRPr lang="en-US" sz="2400" b="1" dirty="0">
              <a:solidFill>
                <a:srgbClr val="800000"/>
              </a:solidFill>
            </a:endParaRPr>
          </a:p>
        </p:txBody>
      </p:sp>
      <p:sp>
        <p:nvSpPr>
          <p:cNvPr id="14" name="TextBox 13"/>
          <p:cNvSpPr txBox="1"/>
          <p:nvPr>
            <p:custDataLst>
              <p:tags r:id="rId7"/>
            </p:custDataLst>
          </p:nvPr>
        </p:nvSpPr>
        <p:spPr>
          <a:xfrm>
            <a:off x="1600200" y="3077557"/>
            <a:ext cx="2378778" cy="415498"/>
          </a:xfrm>
          <a:prstGeom prst="rect">
            <a:avLst/>
          </a:prstGeom>
          <a:noFill/>
        </p:spPr>
        <p:txBody>
          <a:bodyPr wrap="square" rtlCol="0">
            <a:spAutoFit/>
          </a:bodyPr>
          <a:lstStyle/>
          <a:p>
            <a:r>
              <a:rPr lang="en-US" sz="2100" b="1" dirty="0">
                <a:solidFill>
                  <a:srgbClr val="000000"/>
                </a:solidFill>
              </a:rPr>
              <a:t>Emergence</a:t>
            </a:r>
          </a:p>
        </p:txBody>
      </p:sp>
      <p:sp>
        <p:nvSpPr>
          <p:cNvPr id="15" name="Rounded Rectangle 14"/>
          <p:cNvSpPr/>
          <p:nvPr>
            <p:custDataLst>
              <p:tags r:id="rId8"/>
            </p:custDataLst>
          </p:nvPr>
        </p:nvSpPr>
        <p:spPr>
          <a:xfrm>
            <a:off x="3978978" y="1167644"/>
            <a:ext cx="3209205" cy="51892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026045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Winter Cover Crops in Rotations</a:t>
            </a:r>
            <a:endParaRPr lang="en-US" dirty="0"/>
          </a:p>
        </p:txBody>
      </p:sp>
      <p:pic>
        <p:nvPicPr>
          <p:cNvPr id="7" name="Content Placeholder 6"/>
          <p:cNvPicPr>
            <a:picLocks noGrp="1" noChangeAspect="1"/>
          </p:cNvPicPr>
          <p:nvPr>
            <p:ph sz="half" idx="1"/>
          </p:nvPr>
        </p:nvPicPr>
        <p:blipFill rotWithShape="1">
          <a:blip r:embed="rId7" cstate="print">
            <a:extLst>
              <a:ext uri="{28A0092B-C50C-407E-A947-70E740481C1C}">
                <a14:useLocalDpi xmlns:a14="http://schemas.microsoft.com/office/drawing/2010/main" val="0"/>
              </a:ext>
            </a:extLst>
          </a:blip>
          <a:srcRect l="7893" t="513" r="423" b="-513"/>
          <a:stretch/>
        </p:blipFill>
        <p:spPr>
          <a:xfrm>
            <a:off x="131405" y="1417632"/>
            <a:ext cx="4592996" cy="4757042"/>
          </a:xfrm>
        </p:spPr>
      </p:pic>
      <p:sp>
        <p:nvSpPr>
          <p:cNvPr id="5" name="Content Placeholder 4"/>
          <p:cNvSpPr>
            <a:spLocks noGrp="1"/>
          </p:cNvSpPr>
          <p:nvPr>
            <p:ph sz="half" idx="2"/>
            <p:custDataLst>
              <p:tags r:id="rId3"/>
            </p:custDataLst>
          </p:nvPr>
        </p:nvSpPr>
        <p:spPr>
          <a:xfrm>
            <a:off x="4953000" y="1600200"/>
            <a:ext cx="3733800" cy="4525963"/>
          </a:xfrm>
        </p:spPr>
        <p:txBody>
          <a:bodyPr/>
          <a:lstStyle/>
          <a:p>
            <a:r>
              <a:rPr lang="en-US" dirty="0" smtClean="0"/>
              <a:t>Inhibit fall and early spring germinating weeds</a:t>
            </a:r>
          </a:p>
          <a:p>
            <a:r>
              <a:rPr lang="en-US" dirty="0" smtClean="0"/>
              <a:t>Residue can have some short-term </a:t>
            </a:r>
            <a:r>
              <a:rPr lang="en-US" dirty="0" err="1" smtClean="0"/>
              <a:t>allelopathic</a:t>
            </a:r>
            <a:r>
              <a:rPr lang="en-US" dirty="0" smtClean="0"/>
              <a:t> effects that impede germination of some small-seeded weeds</a:t>
            </a:r>
            <a:endParaRPr lang="en-US" dirty="0"/>
          </a:p>
        </p:txBody>
      </p:sp>
      <p:sp>
        <p:nvSpPr>
          <p:cNvPr id="8" name="TextBox 7"/>
          <p:cNvSpPr txBox="1"/>
          <p:nvPr>
            <p:custDataLst>
              <p:tags r:id="rId4"/>
            </p:custDataLst>
          </p:nvPr>
        </p:nvSpPr>
        <p:spPr>
          <a:xfrm>
            <a:off x="3055751" y="5693415"/>
            <a:ext cx="1516249" cy="461665"/>
          </a:xfrm>
          <a:prstGeom prst="rect">
            <a:avLst/>
          </a:prstGeom>
          <a:solidFill>
            <a:srgbClr val="FBEFBB">
              <a:alpha val="85000"/>
            </a:srgbClr>
          </a:solidFill>
        </p:spPr>
        <p:txBody>
          <a:bodyPr wrap="none" rtlCol="0">
            <a:spAutoFit/>
          </a:bodyPr>
          <a:lstStyle/>
          <a:p>
            <a:r>
              <a:rPr lang="en-US" sz="2400" dirty="0" smtClean="0">
                <a:solidFill>
                  <a:srgbClr val="800000"/>
                </a:solidFill>
              </a:rPr>
              <a:t>Winter rye</a:t>
            </a:r>
            <a:endParaRPr lang="en-US" sz="2400" dirty="0">
              <a:solidFill>
                <a:srgbClr val="800000"/>
              </a:solidFill>
            </a:endParaRPr>
          </a:p>
        </p:txBody>
      </p:sp>
    </p:spTree>
    <p:custDataLst>
      <p:tags r:id="rId1"/>
    </p:custDataLst>
    <p:extLst>
      <p:ext uri="{BB962C8B-B14F-4D97-AF65-F5344CB8AC3E}">
        <p14:creationId xmlns:p14="http://schemas.microsoft.com/office/powerpoint/2010/main" val="22218576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Cultural Weed Management</a:t>
            </a:r>
            <a:endParaRPr lang="en-US" dirty="0"/>
          </a:p>
        </p:txBody>
      </p:sp>
      <p:sp>
        <p:nvSpPr>
          <p:cNvPr id="5" name="Content Placeholder 4"/>
          <p:cNvSpPr>
            <a:spLocks noGrp="1"/>
          </p:cNvSpPr>
          <p:nvPr>
            <p:ph idx="1"/>
            <p:custDataLst>
              <p:tags r:id="rId3"/>
            </p:custDataLst>
          </p:nvPr>
        </p:nvSpPr>
        <p:spPr>
          <a:xfrm>
            <a:off x="304800" y="1676400"/>
            <a:ext cx="4267200" cy="4629648"/>
          </a:xfrm>
          <a:solidFill>
            <a:srgbClr val="78A3E3">
              <a:alpha val="70000"/>
            </a:srgbClr>
          </a:solidFill>
        </p:spPr>
        <p:txBody>
          <a:bodyPr>
            <a:normAutofit/>
          </a:bodyPr>
          <a:lstStyle/>
          <a:p>
            <a:pPr marL="857250" lvl="1" indent="-857250">
              <a:buFont typeface="+mj-lt"/>
              <a:buAutoNum type="romanUcPeriod"/>
            </a:pPr>
            <a:r>
              <a:rPr lang="en-US" sz="3600" dirty="0" smtClean="0">
                <a:solidFill>
                  <a:schemeClr val="tx1">
                    <a:lumMod val="50000"/>
                    <a:lumOff val="50000"/>
                  </a:schemeClr>
                </a:solidFill>
              </a:rPr>
              <a:t>Rotation</a:t>
            </a:r>
            <a:endParaRPr lang="en-US" sz="3600" dirty="0">
              <a:solidFill>
                <a:schemeClr val="tx1">
                  <a:lumMod val="50000"/>
                  <a:lumOff val="50000"/>
                </a:schemeClr>
              </a:solidFill>
            </a:endParaRPr>
          </a:p>
          <a:p>
            <a:pPr marL="857250" lvl="1" indent="-857250">
              <a:buFont typeface="+mj-lt"/>
              <a:buAutoNum type="romanUcPeriod"/>
            </a:pPr>
            <a:r>
              <a:rPr lang="en-US" sz="3600" dirty="0" smtClean="0"/>
              <a:t>Crop variety selection</a:t>
            </a:r>
          </a:p>
          <a:p>
            <a:pPr marL="857250" lvl="1" indent="-857250">
              <a:buFont typeface="+mj-lt"/>
              <a:buAutoNum type="romanUcPeriod"/>
            </a:pPr>
            <a:r>
              <a:rPr lang="en-US" sz="3600" dirty="0" smtClean="0"/>
              <a:t>Delayed planting</a:t>
            </a:r>
          </a:p>
          <a:p>
            <a:pPr marL="857250" lvl="1" indent="-857250">
              <a:buFont typeface="+mj-lt"/>
              <a:buAutoNum type="romanUcPeriod"/>
            </a:pPr>
            <a:r>
              <a:rPr lang="en-US" sz="3600" dirty="0" smtClean="0"/>
              <a:t>Planting rate</a:t>
            </a:r>
          </a:p>
          <a:p>
            <a:pPr marL="857250" lvl="1" indent="-857250">
              <a:buFont typeface="+mj-lt"/>
              <a:buAutoNum type="romanUcPeriod"/>
            </a:pPr>
            <a:r>
              <a:rPr lang="en-US" sz="3600" dirty="0" smtClean="0"/>
              <a:t>Prevention</a:t>
            </a:r>
            <a:endParaRPr lang="en-US" sz="360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1999" y="1676399"/>
            <a:ext cx="4318337" cy="4629649"/>
          </a:xfrm>
          <a:prstGeom prst="rect">
            <a:avLst/>
          </a:prstGeom>
        </p:spPr>
      </p:pic>
    </p:spTree>
    <p:custDataLst>
      <p:tags r:id="rId1"/>
    </p:custDataLst>
    <p:extLst>
      <p:ext uri="{BB962C8B-B14F-4D97-AF65-F5344CB8AC3E}">
        <p14:creationId xmlns:p14="http://schemas.microsoft.com/office/powerpoint/2010/main" val="304727841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UIDATA" val="&lt;database version=&quot;10.0&quot;&gt;&lt;object type=&quot;1&quot; unique_id=&quot;10001&quot;&gt;&lt;property id=&quot;20141&quot; value=&quot;Design test 3&quot;/&gt;&lt;property id=&quot;20148&quot; value=&quot;5&quot;/&gt;&lt;property id=&quot;20184&quot; value=&quot;7&quot;/&gt;&lt;property id=&quot;20224&quot; value=&quot;C:\Users\monc0003\Desktop\Cultural WM&quot;/&gt;&lt;property id=&quot;20250&quot; value=&quot;0&quot;/&gt;&lt;property id=&quot;20251&quot; value=&quot;0&quot;/&gt;&lt;property id=&quot;20259&quot; value=&quot;0&quot;/&gt;&lt;property id=&quot;20263&quot; value=&quot;2&quot;/&gt;&lt;property id=&quot;20264&quot; value=&quot;1&quot;/&gt;&lt;property id=&quot;20600&quot; value=&quot;0&quot;/&gt;&lt;object type=&quot;2&quot; unique_id=&quot;521276&quot;&gt;&lt;object type=&quot;3&quot; unique_id=&quot;521277&quot;&gt;&lt;property id=&quot;20148&quot; value=&quot;5&quot;/&gt;&lt;property id=&quot;20300&quot; value=&quot;Slide 1 - &amp;quot;Cultural Weed Management&amp;quot;&quot;/&gt;&lt;property id=&quot;20307&quot; value=&quot;256&quot;/&gt;&lt;property id=&quot;20309&quot; value=&quot;-1&quot;/&gt;&lt;/object&gt;&lt;object type=&quot;3&quot; unique_id=&quot;638797&quot;&gt;&lt;property id=&quot;20148&quot; value=&quot;5&quot;/&gt;&lt;property id=&quot;20300&quot; value=&quot;Slide 25 - &amp;quot;Resources&amp;quot;&quot;/&gt;&lt;property id=&quot;20307&quot; value=&quot;269&quot;/&gt;&lt;property id=&quot;20309&quot; value=&quot;-1&quot;/&gt;&lt;/object&gt;&lt;object type=&quot;3&quot; unique_id=&quot;642106&quot;&gt;&lt;property id=&quot;20148&quot; value=&quot;5&quot;/&gt;&lt;property id=&quot;20300&quot; value=&quot;Slide 3 - &amp;quot;Cultural Weed Management&amp;quot;&quot;/&gt;&lt;property id=&quot;20307&quot; value=&quot;293&quot;/&gt;&lt;property id=&quot;20309&quot; value=&quot;-1&quot;/&gt;&lt;/object&gt;&lt;object type=&quot;3&quot; unique_id=&quot;642373&quot;&gt;&lt;property id=&quot;20148&quot; value=&quot;5&quot;/&gt;&lt;property id=&quot;20300&quot; value=&quot;Slide 4 - &amp;quot;Rotation&amp;quot;&quot;/&gt;&lt;property id=&quot;20307&quot; value=&quot;296&quot;/&gt;&lt;property id=&quot;20309&quot; value=&quot;-1&quot;/&gt;&lt;/object&gt;&lt;object type=&quot;3&quot; unique_id=&quot;642374&quot;&gt;&lt;property id=&quot;20148&quot; value=&quot;5&quot;/&gt;&lt;property id=&quot;20300&quot; value=&quot;Slide 12 - &amp;quot;Delayed Planting&amp;quot;&quot;/&gt;&lt;property id=&quot;20307&quot; value=&quot;297&quot;/&gt;&lt;property id=&quot;20309&quot; value=&quot;-1&quot;/&gt;&lt;/object&gt;&lt;object type=&quot;3&quot; unique_id=&quot;642375&quot;&gt;&lt;property id=&quot;20148&quot; value=&quot;5&quot;/&gt;&lt;property id=&quot;20300&quot; value=&quot;Slide 16 - &amp;quot;Mechanical Weed Control&amp;quot;&quot;/&gt;&lt;property id=&quot;20307&quot; value=&quot;298&quot;/&gt;&lt;property id=&quot;20309&quot; value=&quot;-1&quot;/&gt;&lt;/object&gt;&lt;object type=&quot;3&quot; unique_id=&quot;653113&quot;&gt;&lt;property id=&quot;20148&quot; value=&quot;5&quot;/&gt;&lt;property id=&quot;20300&quot; value=&quot;Slide 8 - &amp;quot;Winter Cover Crops in Rotations&amp;quot;&quot;/&gt;&lt;property id=&quot;20307&quot; value=&quot;355&quot;/&gt;&lt;property id=&quot;20309&quot; value=&quot;-1&quot;/&gt;&lt;/object&gt;&lt;object type=&quot;3&quot; unique_id=&quot;653931&quot;&gt;&lt;property id=&quot;20148&quot; value=&quot;5&quot;/&gt;&lt;property id=&quot;20300&quot; value=&quot;Slide 5 - &amp;quot;Benefits of Small Grains&amp;quot;&quot;/&gt;&lt;property id=&quot;20307&quot; value=&quot;369&quot;/&gt;&lt;property id=&quot;20309&quot; value=&quot;-1&quot;/&gt;&lt;/object&gt;&lt;object type=&quot;3&quot; unique_id=&quot;653932&quot;&gt;&lt;property id=&quot;20148&quot; value=&quot;5&quot;/&gt;&lt;property id=&quot;20300&quot; value=&quot;Slide 6 - &amp;quot;Benefits of Alfalfa&amp;quot;&quot;/&gt;&lt;property id=&quot;20307&quot; value=&quot;370&quot;/&gt;&lt;property id=&quot;20309&quot; value=&quot;-1&quot;/&gt;&lt;/object&gt;&lt;object type=&quot;3&quot; unique_id=&quot;657175&quot;&gt;&lt;property id=&quot;20148&quot; value=&quot;5&quot;/&gt;&lt;property id=&quot;20300&quot; value=&quot;Slide 10 - &amp;quot;Crop Variety Selection&amp;quot;&quot;/&gt;&lt;property id=&quot;20307&quot; value=&quot;374&quot;/&gt;&lt;property id=&quot;20309&quot; value=&quot;-1&quot;/&gt;&lt;/object&gt;&lt;object type=&quot;3&quot; unique_id=&quot;657176&quot;&gt;&lt;property id=&quot;20148&quot; value=&quot;5&quot;/&gt;&lt;property id=&quot;20300&quot; value=&quot;Slide 13 - &amp;quot;Delayed Planting&amp;quot;&quot;/&gt;&lt;property id=&quot;20307&quot; value=&quot;376&quot;/&gt;&lt;property id=&quot;20309&quot; value=&quot;-1&quot;/&gt;&lt;/object&gt;&lt;object type=&quot;3&quot; unique_id=&quot;657178&quot;&gt;&lt;property id=&quot;20148&quot; value=&quot;5&quot;/&gt;&lt;property id=&quot;20300&quot; value=&quot;Slide 19 - &amp;quot;Prevention&amp;quot;&quot;/&gt;&lt;property id=&quot;20307&quot; value=&quot;378&quot;/&gt;&lt;property id=&quot;20309&quot; value=&quot;-1&quot;/&gt;&lt;/object&gt;&lt;object type=&quot;3&quot; unique_id=&quot;657179&quot;&gt;&lt;property id=&quot;20148&quot; value=&quot;5&quot;/&gt;&lt;property id=&quot;20300&quot; value=&quot;Slide 21 - &amp;quot;Weeds in Manure&amp;quot;&quot;/&gt;&lt;property id=&quot;20307&quot; value=&quot;379&quot;/&gt;&lt;property id=&quot;20309&quot; value=&quot;-1&quot;/&gt;&lt;/object&gt;&lt;object type=&quot;3&quot; unique_id=&quot;657180&quot;&gt;&lt;property id=&quot;20148&quot; value=&quot;5&quot;/&gt;&lt;property id=&quot;20300&quot; value=&quot;Slide 22 - &amp;quot;Scouting&amp;quot;&quot;/&gt;&lt;property id=&quot;20307&quot; value=&quot;380&quot;/&gt;&lt;property id=&quot;20309&quot; value=&quot;-1&quot;/&gt;&lt;/object&gt;&lt;object type=&quot;3&quot; unique_id=&quot;657181&quot;&gt;&lt;property id=&quot;20148&quot; value=&quot;5&quot;/&gt;&lt;property id=&quot;20300&quot; value=&quot;Slide 23 - &amp;quot;Scouting Schedule&amp;quot;&quot;/&gt;&lt;property id=&quot;20307&quot; value=&quot;381&quot;/&gt;&lt;property id=&quot;20309&quot; value=&quot;-1&quot;/&gt;&lt;/object&gt;&lt;object type=&quot;3&quot; unique_id=&quot;659144&quot;&gt;&lt;property id=&quot;20148&quot; value=&quot;5&quot;/&gt;&lt;property id=&quot;20300&quot; value=&quot;Slide 9 - &amp;quot;Cultural Weed Management&amp;quot;&quot;/&gt;&lt;property id=&quot;20307&quot; value=&quot;384&quot;/&gt;&lt;property id=&quot;20309&quot; value=&quot;-1&quot;/&gt;&lt;/object&gt;&lt;object type=&quot;3&quot; unique_id=&quot;659145&quot;&gt;&lt;property id=&quot;20148&quot; value=&quot;5&quot;/&gt;&lt;property id=&quot;20300&quot; value=&quot;Slide 11 - &amp;quot;Cultural Weed Management&amp;quot;&quot;/&gt;&lt;property id=&quot;20307&quot; value=&quot;385&quot;/&gt;&lt;property id=&quot;20309&quot; value=&quot;-1&quot;/&gt;&lt;/object&gt;&lt;object type=&quot;3&quot; unique_id=&quot;659146&quot;&gt;&lt;property id=&quot;20148&quot; value=&quot;5&quot;/&gt;&lt;property id=&quot;20300&quot; value=&quot;Slide 15 - &amp;quot;Cultural Weed Management&amp;quot;&quot;/&gt;&lt;property id=&quot;20307&quot; value=&quot;386&quot;/&gt;&lt;property id=&quot;20309&quot; value=&quot;-1&quot;/&gt;&lt;/object&gt;&lt;object type=&quot;3&quot; unique_id=&quot;659147&quot;&gt;&lt;property id=&quot;20148&quot; value=&quot;5&quot;/&gt;&lt;property id=&quot;20300&quot; value=&quot;Slide 18 - &amp;quot;Cultural Weed Management&amp;quot;&quot;/&gt;&lt;property id=&quot;20307&quot; value=&quot;387&quot;/&gt;&lt;property id=&quot;20309&quot; value=&quot;-1&quot;/&gt;&lt;/object&gt;&lt;object type=&quot;3&quot; unique_id=&quot;659148&quot;&gt;&lt;property id=&quot;20148&quot; value=&quot;5&quot;/&gt;&lt;property id=&quot;20300&quot; value=&quot;Slide 26 - &amp;quot;Cultural Weed Management&amp;quot;&quot;/&gt;&lt;property id=&quot;20307&quot; value=&quot;388&quot;/&gt;&lt;property id=&quot;20309&quot; value=&quot;-1&quot;/&gt;&lt;/object&gt;&lt;object type=&quot;3&quot; unique_id=&quot;659303&quot;&gt;&lt;property id=&quot;20148&quot; value=&quot;5&quot;/&gt;&lt;property id=&quot;20300&quot; value=&quot;Slide 14 - &amp;quot;Drawback – Reduced Yields&amp;quot;&quot;/&gt;&lt;property id=&quot;20307&quot; value=&quot;389&quot;/&gt;&lt;property id=&quot;20309&quot; value=&quot;-1&quot;/&gt;&lt;/object&gt;&lt;object type=&quot;3&quot; unique_id=&quot;670406&quot;&gt;&lt;property id=&quot;20148&quot; value=&quot;5&quot;/&gt;&lt;property id=&quot;20300&quot; value=&quot;Slide 17 - &amp;quot;Planting Rate&amp;quot;&quot;/&gt;&lt;property id=&quot;20307&quot; value=&quot;390&quot;/&gt;&lt;property id=&quot;20309&quot; value=&quot;-1&quot;/&gt;&lt;/object&gt;&lt;object type=&quot;3&quot; unique_id=&quot;670552&quot;&gt;&lt;property id=&quot;20148&quot; value=&quot;5&quot;/&gt;&lt;property id=&quot;20300&quot; value=&quot;Slide 24 - &amp;quot;Conclusion&amp;quot;&quot;/&gt;&lt;property id=&quot;20307&quot; value=&quot;391&quot;/&gt;&lt;property id=&quot;20309&quot; value=&quot;-1&quot;/&gt;&lt;/object&gt;&lt;object type=&quot;3&quot; unique_id=&quot;670769&quot;&gt;&lt;property id=&quot;20148&quot; value=&quot;5&quot;/&gt;&lt;property id=&quot;20300&quot; value=&quot;Slide 2&quot;/&gt;&lt;property id=&quot;20307&quot; value=&quot;393&quot;/&gt;&lt;property id=&quot;20309&quot; value=&quot;-1&quot;/&gt;&lt;/object&gt;&lt;object type=&quot;3&quot; unique_id=&quot;671878&quot;&gt;&lt;property id=&quot;20148&quot; value=&quot;5&quot;/&gt;&lt;property id=&quot;20300&quot; value=&quot;Slide 7 - &amp;quot;Weed Seed Depletion in Diverse Rotations&amp;quot;&quot;/&gt;&lt;property id=&quot;20307&quot; value=&quot;396&quot;/&gt;&lt;property id=&quot;20309&quot; value=&quot;-1&quot;/&gt;&lt;/object&gt;&lt;object type=&quot;3&quot; unique_id=&quot;672073&quot;&gt;&lt;property id=&quot;20148&quot; value=&quot;5&quot;/&gt;&lt;property id=&quot;20300&quot; value=&quot;Slide 27 - &amp;quot;© 2017 Regents of the University of Minnesota. All rights reserved.  The University of Minnesota is an equal oppor&quot;/&gt;&lt;property id=&quot;20307&quot; value=&quot;397&quot;/&gt;&lt;property id=&quot;20309&quot; value=&quot;-1&quot;/&gt;&lt;/object&gt;&lt;object type=&quot;3&quot; unique_id=&quot;672171&quot;&gt;&lt;property id=&quot;20148&quot; value=&quot;5&quot;/&gt;&lt;property id=&quot;20300&quot; value=&quot;Slide 28 - &amp;quot;References&amp;quot;&quot;/&gt;&lt;property id=&quot;20307&quot; value=&quot;398&quot;/&gt;&lt;property id=&quot;20309&quot; value=&quot;-1&quot;/&gt;&lt;/object&gt;&lt;object type=&quot;3&quot; unique_id=&quot;672881&quot;&gt;&lt;property id=&quot;20148&quot; value=&quot;5&quot;/&gt;&lt;property id=&quot;20300&quot; value=&quot;Slide 20&quot;/&gt;&lt;property id=&quot;20307&quot; value=&quot;399&quot;/&gt;&lt;property id=&quot;20309&quot; value=&quot;-1&quot;/&gt;&lt;/object&gt;&lt;/object&gt;&lt;object type=&quot;8&quot; unique_id=&quot;521280&quot;&gt;&lt;/object&gt;&lt;object type=&quot;4&quot; unique_id=&quot;521998&quot;&gt;&lt;/object&gt;&lt;object type=&quot;10&quot; unique_id=&quot;521999&quot;&gt;&lt;object type=&quot;11&quot; unique_id=&quot;522000&quot;&gt;&lt;/object&gt;&lt;/object&gt;&lt;/object&gt;&lt;/database&gt;"/>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9&quot;/&gt;&lt;lineCharCount val=&quot;13&quot;/&gt;&lt;lineCharCount val=&quot;10&quot;/&gt;&lt;lineCharCount val=&quot;8&quot;/&gt;&lt;lineCharCount val=&quot;9&quot;/&gt;&lt;lineCharCount val=&quot;14&quot;/&gt;&lt;lineCharCount val=&quot;10&quot;/&gt;&lt;/TableIndex&gt;&lt;/ShapeTextInfo&gt;"/>
  <p:tag name="HTML_SHAPEINFO" val="&lt;TextEffect&gt;&lt;Image&gt;&lt;filename val=&quot;C:\Users\monc0003\Desktop\Cultural WM\data\asimages\{E821C519-A438-425A-B65F-592D27B39832}_1.png_crop.png&quot;/&gt;&lt;left val=&quot;34&quot;/&gt;&lt;top val=&quot;144&quot;/&gt;&lt;width val=&quot;195&quot;/&gt;&lt;height val=&quot;26&quot;/&gt;&lt;hasText val=&quot;1&quot;/&gt;&lt;paraId val=&quot;1&quot;/&gt;&lt;/Image&gt;&lt;Image&gt;&lt;filename val=&quot;C:\Users\monc0003\Desktop\Cultural WM\data\asimages\{BDF116EF-BA80-4545-9F1C-7FE0D2D95CFC}_1.png_crop.png&quot;/&gt;&lt;left val=&quot;34&quot;/&gt;&lt;top val=&quot;195&quot;/&gt;&lt;width val=&quot;257&quot;/&gt;&lt;height val=&quot;69&quot;/&gt;&lt;hasText val=&quot;1&quot;/&gt;&lt;paraId val=&quot;2&quot;/&gt;&lt;/Image&gt;&lt;Image&gt;&lt;filename val=&quot;C:\Users\monc0003\Desktop\Cultural WM\data\asimages\{F1250C13-BE6A-4119-AE88-6E5469E870B3}_1.png_crop.png&quot;/&gt;&lt;left val=&quot;34&quot;/&gt;&lt;top val=&quot;291&quot;/&gt;&lt;width val=&quot;194&quot;/&gt;&lt;height val=&quot;76&quot;/&gt;&lt;hasText val=&quot;1&quot;/&gt;&lt;paraId val=&quot;3&quot;/&gt;&lt;/Image&gt;&lt;Image&gt;&lt;filename val=&quot;C:\Users\monc0003\Desktop\Cultural WM\data\asimages\{F62124BF-5F4F-46C8-8753-B60903379A89}_1.png_crop.png&quot;/&gt;&lt;left val=&quot;34&quot;/&gt;&lt;top val=&quot;386&quot;/&gt;&lt;width val=&quot;264&quot;/&gt;&lt;height val=&quot;33&quot;/&gt;&lt;hasText val=&quot;1&quot;/&gt;&lt;paraId val=&quot;4&quot;/&gt;&lt;/Image&gt;&lt;Image&gt;&lt;filename val=&quot;C:\Users\monc0003\Desktop\Cultural WM\data\asimages\{BEF785BE-97EF-4D02-9D41-AD1450D05D4C}_1.png_crop.png&quot;/&gt;&lt;left val=&quot;30&quot;/&gt;&lt;top val=&quot;438&quot;/&gt;&lt;width val=&quot;237&quot;/&gt;&lt;height val=&quot;26&quot;/&gt;&lt;hasText val=&quot;1&quot;/&gt;&lt;paraId val=&quot;5&quot;/&gt;&lt;/Image&gt;&lt;/TextEffect&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Desktop\Cultural WM\data\asimages\{1888B8D7-DBA9-472E-88B5-424EBD23156F}_19.png&quot;/&gt;&lt;left val=&quot;35&quot;/&gt;&lt;top val=&quot;21&quot;/&gt;&lt;width val=&quot;648&quot;/&gt;&lt;height val=&quot;98&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6&quot;/&gt;&lt;lineCharCount val=&quot;5&quot;/&gt;&lt;lineCharCount val=&quot;16&quot;/&gt;&lt;lineCharCount val=&quot;21&quot;/&gt;&lt;lineCharCount val=&quot;9&quot;/&gt;&lt;lineCharCount val=&quot;14&quot;/&gt;&lt;lineCharCount val=&quot;16&quot;/&gt;&lt;lineCharCount val=&quot;18&quot;/&gt;&lt;lineCharCount val=&quot;13&quot;/&gt;&lt;/TableIndex&gt;&lt;/ShapeTextInfo&gt;"/>
  <p:tag name="HTML_SHAPEINFO" val="&lt;TextEffect&gt;&lt;Image&gt;&lt;filename val=&quot;C:\Users\monc0003\Desktop\Cultural WM\data\asimages\{7C68030D-C277-4C37-AF81-EDEB1F732D9F}_1.png_crop.png&quot;/&gt;&lt;left val=&quot;27&quot;/&gt;&lt;top val=&quot;131&quot;/&gt;&lt;width val=&quot;260&quot;/&gt;&lt;height val=&quot;61&quot;/&gt;&lt;hasText val=&quot;1&quot;/&gt;&lt;paraId val=&quot;1&quot;/&gt;&lt;/Image&gt;&lt;Image&gt;&lt;filename val=&quot;C:\Users\monc0003\Desktop\Cultural WM\data\asimages\{A3FCE41A-21DF-4A0C-8422-F78D61F6AF27}_1.png_crop.png&quot;/&gt;&lt;left val=&quot;25&quot;/&gt;&lt;top val=&quot;215&quot;/&gt;&lt;width val=&quot;315&quot;/&gt;&lt;height val=&quot;100&quot;/&gt;&lt;hasText val=&quot;1&quot;/&gt;&lt;paraId val=&quot;2&quot;/&gt;&lt;/Image&gt;&lt;Image&gt;&lt;filename val=&quot;C:\Users\monc0003\Desktop\Cultural WM\data\asimages\{9F22FFE3-0794-4B94-B1C0-EF4CF9AEDFD9}_1.png_crop.png&quot;/&gt;&lt;left val=&quot;26&quot;/&gt;&lt;top val=&quot;338&quot;/&gt;&lt;width val=&quot;286&quot;/&gt;&lt;height val=&quot;61&quot;/&gt;&lt;hasText val=&quot;1&quot;/&gt;&lt;paraId val=&quot;3&quot;/&gt;&lt;/Image&gt;&lt;Image&gt;&lt;filename val=&quot;C:\Users\monc0003\Desktop\Cultural WM\data\asimages\{19B4A7B1-DE42-4181-8A85-A93D20B4DC6F}_1.png_crop.png&quot;/&gt;&lt;left val=&quot;25&quot;/&gt;&lt;top val=&quot;423&quot;/&gt;&lt;width val=&quot;296&quot;/&gt;&lt;height val=&quot;67&quot;/&gt;&lt;hasText val=&quot;1&quot;/&gt;&lt;paraId val=&quot;4&quot;/&gt;&lt;/Image&gt;&lt;/TextEffect&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Cultural WM\data\asimages\{BA925537-EE3C-4241-9791-F0482CCD1F2E}_19.png&quot;/&gt;&lt;left val=&quot;435&quot;/&gt;&lt;top val=&quot;443&quot;/&gt;&lt;width val=&quot;197&quot;/&gt;&lt;height val=&quot;60&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30&quot;/&gt;&lt;/TableIndex&gt;&lt;/ShapeTextInfo&gt;"/>
  <p:tag name="HTML_SHAPEINFO" val="&lt;ThreeDShapeInfo&gt;&lt;uuid val=&quot;&quot;/&gt;&lt;isInvalidForFieldText val=&quot;0&quot;/&gt;&lt;Image&gt;&lt;filename val=&quot;C:\Users\monc0003\Desktop\Cultural WM\data\asimages\{03B585FB-8765-4DD7-B506-C46D8E25481A}_20.png&quot;/&gt;&lt;left val=&quot;-13&quot;/&gt;&lt;top val=&quot;6&quot;/&gt;&lt;width val=&quot;758&quot;/&gt;&lt;height val=&quot;138&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SlideThumbPath val=&quot;Slide21.PNG&quot;/&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Desktop\Cultural WM\data\asimages\{69A607BB-9440-4A26-876A-B4183DB0E7EF}_21.png&quot;/&gt;&lt;left val=&quot;35&quot;/&gt;&lt;top val=&quot;21&quot;/&gt;&lt;width val=&quot;648&quot;/&gt;&lt;height val=&quot;98&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7&quot;/&gt;&lt;lineCharCount val=&quot;22&quot;/&gt;&lt;lineCharCount val=&quot;16&quot;/&gt;&lt;lineCharCount val=&quot;17&quot;/&gt;&lt;lineCharCount val=&quot;19&quot;/&gt;&lt;lineCharCount val=&quot;19&quot;/&gt;&lt;lineCharCount val=&quot;17&quot;/&gt;&lt;lineCharCount val=&quot;21&quot;/&gt;&lt;lineCharCount val=&quot;18&quot;/&gt;&lt;lineCharCount val=&quot;14&quot;/&gt;&lt;lineCharCount val=&quot;1&quot;/&gt;&lt;/TableIndex&gt;&lt;/ShapeTextInfo&gt;"/>
  <p:tag name="HTML_SHAPEINFO" val="&lt;TextEffect&gt;&lt;Image&gt;&lt;filename val=&quot;C:\Users\monc0003\Desktop\Cultural WM\data\asimages\{8D587AFA-5759-4D3E-9B60-D07FEEE2FB32}_1.png_crop.png&quot;/&gt;&lt;left val=&quot;392&quot;/&gt;&lt;top val=&quot;139&quot;/&gt;&lt;width val=&quot;303&quot;/&gt;&lt;height val=&quot;60&quot;/&gt;&lt;hasText val=&quot;1&quot;/&gt;&lt;paraId val=&quot;1&quot;/&gt;&lt;/Image&gt;&lt;Image&gt;&lt;filename val=&quot;C:\Users\monc0003\Desktop\Cultural WM\data\asimages\{D8192C15-E4C8-4354-A27A-EE853B374605}_1.png_crop.png&quot;/&gt;&lt;left val=&quot;392&quot;/&gt;&lt;top val=&quot;211&quot;/&gt;&lt;width val=&quot;276&quot;/&gt;&lt;height val=&quot;157&quot;/&gt;&lt;hasText val=&quot;1&quot;/&gt;&lt;paraId val=&quot;2&quot;/&gt;&lt;/Image&gt;&lt;Image&gt;&lt;filename val=&quot;C:\Users\monc0003\Desktop\Cultural WM\data\asimages\{56851547-8489-432C-A069-9730F537C702}_1.png_crop.png&quot;/&gt;&lt;left val=&quot;392&quot;/&gt;&lt;top val=&quot;380&quot;/&gt;&lt;width val=&quot;305&quot;/&gt;&lt;height val=&quot;93&quot;/&gt;&lt;hasText val=&quot;1&quot;/&gt;&lt;paraId val=&quot;3&quot;/&gt;&lt;/Image&gt;&lt;Image&gt;&lt;filename val=&quot;C:\Users\monc0003\Desktop\Cultural WM\data\asimages\{6CE2FE02-18FA-4D26-8305-B667833C4E67}_1.png_crop.png&quot;/&gt;&lt;left val=&quot;707&quot;/&gt;&lt;top val=&quot;488&quot;/&gt;&lt;width val=&quot;0&quot;/&gt;&lt;height val=&quot;0&quot;/&gt;&lt;hasText val=&quot;1&quot;/&gt;&lt;paraId val=&quot;4&quot;/&gt;&lt;/Image&gt;&lt;/TextEffect&gt;"/>
</p:tagLst>
</file>

<file path=ppt/tags/tag112.xml><?xml version="1.0" encoding="utf-8"?>
<p:tagLst xmlns:a="http://schemas.openxmlformats.org/drawingml/2006/main" xmlns:r="http://schemas.openxmlformats.org/officeDocument/2006/relationships" xmlns:p="http://schemas.openxmlformats.org/presentationml/2006/main">
  <p:tag name="HTML_SHAPEINFO" val="&lt;SlideThumbPath val=&quot;Slide22.PNG&quot;/&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monc0003\Desktop\Cultural WM\data\asimages\{4283EFED-3A51-4088-8421-99A262C5E5E8}_22.png&quot;/&gt;&lt;left val=&quot;6&quot;/&gt;&lt;top val=&quot;23&quot;/&gt;&lt;width val=&quot;317&quot;/&gt;&lt;height val=&quot;98&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3&quot;/&gt;&lt;lineCharCount val=&quot;18&quot;/&gt;&lt;lineCharCount val=&quot;5&quot;/&gt;&lt;lineCharCount val=&quot;8&quot;/&gt;&lt;lineCharCount val=&quot;10&quot;/&gt;&lt;lineCharCount val=&quot;9&quot;/&gt;&lt;lineCharCount val=&quot;15&quot;/&gt;&lt;lineCharCount val=&quot;15&quot;/&gt;&lt;lineCharCount val=&quot;10&quot;/&gt;&lt;lineCharCount val=&quot;13&quot;/&gt;&lt;/TableIndex&gt;&lt;/ShapeTextInfo&gt;"/>
  <p:tag name="HTML_SHAPEINFO" val="&lt;TextEffect&gt;&lt;Image&gt;&lt;filename val=&quot;C:\Users\monc0003\Desktop\Cultural WM\data\asimages\{E45C6309-1C95-43BF-9A82-A0FA032CECE0}_1.png_crop.png&quot;/&gt;&lt;left val=&quot;21&quot;/&gt;&lt;top val=&quot;121&quot;/&gt;&lt;width val=&quot;247&quot;/&gt;&lt;height val=&quot;58&quot;/&gt;&lt;hasText val=&quot;1&quot;/&gt;&lt;paraId val=&quot;1&quot;/&gt;&lt;/Image&gt;&lt;Image&gt;&lt;filename val=&quot;C:\Users\monc0003\Desktop\Cultural WM\data\asimages\{930A8730-CD65-4528-9A42-88E2B9C1992F}_1.png_crop.png&quot;/&gt;&lt;left val=&quot;21&quot;/&gt;&lt;top val=&quot;198&quot;/&gt;&lt;width val=&quot;91&quot;/&gt;&lt;height val=&quot;23&quot;/&gt;&lt;hasText val=&quot;1&quot;/&gt;&lt;paraId val=&quot;2&quot;/&gt;&lt;/Image&gt;&lt;Image&gt;&lt;filename val=&quot;C:\Users\monc0003\Desktop\Cultural WM\data\asimages\{1BAF3C29-F6EE-40B8-841C-59C3EE1D3C41}_1.png_crop.png&quot;/&gt;&lt;left val=&quot;55&quot;/&gt;&lt;top val=&quot;239&quot;/&gt;&lt;width val=&quot;121&quot;/&gt;&lt;height val=&quot;25&quot;/&gt;&lt;hasText val=&quot;1&quot;/&gt;&lt;paraId val=&quot;3&quot;/&gt;&lt;/Image&gt;&lt;Image&gt;&lt;filename val=&quot;C:\Users\monc0003\Desktop\Cultural WM\data\asimages\{47D57ECE-3672-4F65-9CE7-E6F02120BDCC}_1.png_crop.png&quot;/&gt;&lt;left val=&quot;55&quot;/&gt;&lt;top val=&quot;276&quot;/&gt;&lt;width val=&quot;164&quot;/&gt;&lt;height val=&quot;55&quot;/&gt;&lt;hasText val=&quot;1&quot;/&gt;&lt;paraId val=&quot;4&quot;/&gt;&lt;/Image&gt;&lt;Image&gt;&lt;filename val=&quot;C:\Users\monc0003\Desktop\Cultural WM\data\asimages\{88FE49AB-6A5D-4D77-BFE9-BFA9793D792C}_1.png_crop.png&quot;/&gt;&lt;left val=&quot;21&quot;/&gt;&lt;top val=&quot;344&quot;/&gt;&lt;width val=&quot;271&quot;/&gt;&lt;height val=&quot;127&quot;/&gt;&lt;hasText val=&quot;1&quot;/&gt;&lt;paraId val=&quot;5&quot;/&gt;&lt;/Image&gt;&lt;/TextEffect&gt;"/>
</p:tagLst>
</file>

<file path=ppt/tags/tag115.xml><?xml version="1.0" encoding="utf-8"?>
<p:tagLst xmlns:a="http://schemas.openxmlformats.org/drawingml/2006/main" xmlns:r="http://schemas.openxmlformats.org/officeDocument/2006/relationships" xmlns:p="http://schemas.openxmlformats.org/presentationml/2006/main">
  <p:tag name="HTML_SHAPEINFO" val="&lt;SlideThumbPath val=&quot;Slide23.PNG&quot;/&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Desktop\Cultural WM\data\asimages\{A0FD25DE-CBD7-4813-A10C-21E9C757C515}_23.png&quot;/&gt;&lt;left val=&quot;35&quot;/&gt;&lt;top val=&quot;21&quot;/&gt;&lt;width val=&quot;648&quot;/&gt;&lt;height val=&quot;103&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874DC9FA-17BF-4B39-8313-0D64075652F0}&quot;/&gt;&lt;isInvalidForFieldText val=&quot;0&quot;/&gt;&lt;Image&gt;&lt;filename val=&quot;C:\Users\monc0003\Desktop\Cultural WM\data\asimages\{874DC9FA-17BF-4B39-8313-0D64075652F0}_23.png&quot;/&gt;&lt;left val=&quot;10&quot;/&gt;&lt;top val=&quot;111&quot;/&gt;&lt;width val=&quot;710&quot;/&gt;&lt;height val=&quot;381&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HTML_SHAPEINFO" val="&lt;SlideThumbPath val=&quot;Slide24.PNG&quot;/&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Desktop\Cultural WM\data\asimages\{FC4FCE22-9F40-434A-BD7A-1ED46CCADF17}_24.png&quot;/&gt;&lt;left val=&quot;35&quot;/&gt;&lt;top val=&quot;0&quot;/&gt;&lt;width val=&quot;648&quot;/&gt;&lt;height val=&quot;98&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Desktop\Cultural WM\data\asimages\{8920756D-DF76-4CEB-85E4-9BD3A62A74E4}_25.png&quot;/&gt;&lt;left val=&quot;35&quot;/&gt;&lt;top val=&quot;21&quot;/&gt;&lt;width val=&quot;648&quot;/&gt;&lt;height val=&quot;98&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35&quot;/&gt;&lt;lineCharCount val=&quot;17&quot;/&gt;&lt;lineCharCount val=&quot;28&quot;/&gt;&lt;lineCharCount val=&quot;40&quot;/&gt;&lt;lineCharCount val=&quot;17&quot;/&gt;&lt;lineCharCount val=&quot;34&quot;/&gt;&lt;lineCharCount val=&quot;11&quot;/&gt;&lt;lineCharCount val=&quot;34&quot;/&gt;&lt;lineCharCount val=&quot;10&quot;/&gt;&lt;/TableIndex&gt;&lt;/ShapeTextInfo&gt;"/>
  <p:tag name="HTML_SHAPEINFO" val="&lt;ThreeDShapeInfo&gt;&lt;uuid val=&quot;&quot;/&gt;&lt;isInvalidForFieldText val=&quot;0&quot;/&gt;&lt;Image&gt;&lt;filename val=&quot;C:\Users\monc0003\Desktop\Cultural WM\data\asimages\{953F0865-33BE-4801-B1C5-848F678EEB32}_25.png&quot;/&gt;&lt;left val=&quot;24&quot;/&gt;&lt;top val=&quot;115&quot;/&gt;&lt;width val=&quot;663&quot;/&gt;&lt;height val=&quot;375&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HTML_SHAPEINFO" val="&lt;SlideThumbPath val=&quot;Slide26.PNG&quot;/&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Cultural WM\data\asimages\{2A4CB793-7F0A-4403-A587-27FCB2429D8E}_26.png&quot;/&gt;&lt;left val=&quot;35&quot;/&gt;&lt;top val=&quot;21&quot;/&gt;&lt;width val=&quot;648&quot;/&gt;&lt;height val=&quot;98&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9&quot;/&gt;&lt;lineCharCount val=&quot;13&quot;/&gt;&lt;lineCharCount val=&quot;10&quot;/&gt;&lt;lineCharCount val=&quot;8&quot;/&gt;&lt;lineCharCount val=&quot;9&quot;/&gt;&lt;lineCharCount val=&quot;14&quot;/&gt;&lt;lineCharCount val=&quot;10&quot;/&gt;&lt;/TableIndex&gt;&lt;/ShapeTextInfo&gt;"/>
  <p:tag name="HTML_SHAPEINFO" val="&lt;ThreeDShapeInfo&gt;&lt;uuid val=&quot;&quot;/&gt;&lt;isInvalidForFieldText val=&quot;0&quot;/&gt;&lt;Image&gt;&lt;filename val=&quot;C:\Users\monc0003\Desktop\Cultural WM\data\asimages\{8926E824-B21C-4C81-9FB0-15CE84C0EB46}_26.png&quot;/&gt;&lt;left val=&quot;10&quot;/&gt;&lt;top val=&quot;124&quot;/&gt;&lt;width val=&quot;349&quot;/&gt;&lt;height val=&quot;372&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HTML_SHAPEINFO" val="&lt;SlideThumbPath val=&quot;Slide27.PNG&quot;/&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 name="HTML_SHAPEINFO" val="&lt;ThreeDShapeInfo&gt;&lt;uuid val=&quot;&quot;/&gt;&lt;isInvalidForFieldText val=&quot;0&quot;/&gt;&lt;Image&gt;&lt;filename val=&quot;C:\Users\monc0003\Desktop\Cultural WM\data\asimages\{7082F241-10BD-45DD-ABCB-3B18BE535027}_27.png&quot;/&gt;&lt;left val=&quot;17&quot;/&gt;&lt;top val=&quot;65&quot;/&gt;&lt;width val=&quot;690&quot;/&gt;&lt;height val=&quot;217&quot;/&gt;&lt;hasText val=&quot;1&quot;/&gt;&lt;/Image&gt;&lt;/ThreeDShape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 name="HTML_SHAPEINFO" val="&lt;TextEffect&gt;&lt;Image&gt;&lt;filename val=&quot;C:\Users\monc0003\Desktop\Cultural WM\data\asimages\{79712951-3A45-4BEE-8F7D-AD555368E66E}_1.png_crop.png&quot;/&gt;&lt;left val=&quot;44&quot;/&gt;&lt;top val=&quot;71&quot;/&gt;&lt;width val=&quot;630&quot;/&gt;&lt;height val=&quot;199&quot;/&gt;&lt;hasText val=&quot;1&quot;/&gt;&lt;paraId val=&quot;1&quot;/&gt;&lt;/Image&gt;&lt;/TextEffect&gt;"/>
</p:tagLst>
</file>

<file path=ppt/tags/tag129.xml><?xml version="1.0" encoding="utf-8"?>
<p:tagLst xmlns:a="http://schemas.openxmlformats.org/drawingml/2006/main" xmlns:r="http://schemas.openxmlformats.org/officeDocument/2006/relationships" xmlns:p="http://schemas.openxmlformats.org/presentationml/2006/main">
  <p:tag name="HTML_SHAPEINFO" val="&lt;SlideThumbPath val=&quot;Slide28.PNG&quot;/&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Desktop\Cultural WM\data\asimages\{082E6EA8-1D41-44F9-8575-D96EFBD824D1}_28.png&quot;/&gt;&lt;left val=&quot;35&quot;/&gt;&lt;top val=&quot;-3&quot;/&gt;&lt;width val=&quot;648&quot;/&gt;&lt;height val=&quot;93&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4&quot;/&gt;&lt;lineCharCount val=&quot;91&quot;/&gt;&lt;lineCharCount val=&quot;9&quot;/&gt;&lt;lineCharCount val=&quot;101&quot;/&gt;&lt;lineCharCount val=&quot;75&quot;/&gt;&lt;lineCharCount val=&quot;98&quot;/&gt;&lt;lineCharCount val=&quot;66&quot;/&gt;&lt;lineCharCount val=&quot;84&quot;/&gt;&lt;lineCharCount val=&quot;85&quot;/&gt;&lt;lineCharCount val=&quot;18&quot;/&gt;&lt;lineCharCount val=&quot;93&quot;/&gt;&lt;lineCharCount val=&quot;85&quot;/&gt;&lt;lineCharCount val=&quot;80&quot;/&gt;&lt;lineCharCount val=&quot;98&quot;/&gt;&lt;lineCharCount val=&quot;38&quot;/&gt;&lt;lineCharCount val=&quot;95&quot;/&gt;&lt;lineCharCount val=&quot;39&quot;/&gt;&lt;lineCharCount val=&quot;93&quot;/&gt;&lt;lineCharCount val=&quot;23&quot;/&gt;&lt;lineCharCount val=&quot;95&quot;/&gt;&lt;lineCharCount val=&quot;92&quot;/&gt;&lt;lineCharCount val=&quot;28&quot;/&gt;&lt;lineCharCount val=&quot;92&quot;/&gt;&lt;lineCharCount val=&quot;28&quot;/&gt;&lt;lineCharCount val=&quot;80&quot;/&gt;&lt;/TableIndex&gt;&lt;/ShapeTextInfo&gt;"/>
  <p:tag name="HTML_SHAPEINFO" val="&lt;ThreeDShapeInfo&gt;&lt;uuid val=&quot;&quot;/&gt;&lt;isInvalidForFieldText val=&quot;0&quot;/&gt;&lt;Image&gt;&lt;filename val=&quot;C:\Users\monc0003\Desktop\Cultural WM\data\asimages\{D43BC95C-946C-44AA-ABBC-88A7DD33AB84}_28.png&quot;/&gt;&lt;left val=&quot;18&quot;/&gt;&lt;top val=&quot;84&quot;/&gt;&lt;width val=&quot;683&quot;/&gt;&lt;height val=&quot;437&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Cultural WM\data\asimages\{586C416D-CC6D-4108-8A0C-7C52D2ECFCF1}_1.png&quot;/&gt;&lt;left val=&quot;52&quot;/&gt;&lt;top val=&quot;0&quot;/&gt;&lt;width val=&quot;612&quot;/&gt;&lt;height val=&quot;116&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 name="HTML_SHAPEINFO" val="&lt;ThreeDShapeInfo&gt;&lt;uuid val=&quot;&quot;/&gt;&lt;isInvalidForFieldText val=&quot;0&quot;/&gt;&lt;Image&gt;&lt;filename val=&quot;C:\Users\monc0003\Desktop\Cultural WM\data\asimages\{9F6F3D20-913B-46E5-9DD0-A4DBB9EFA1F3}_1.png&quot;/&gt;&lt;left val=&quot;162&quot;/&gt;&lt;top val=&quot;135&quot;/&gt;&lt;width val=&quot;401&quot;/&gt;&lt;height val=&quot;298&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 name="HTML_SHAPEINFO" val="&lt;ThreeDShapeInfo&gt;&lt;uuid val=&quot;&quot;/&gt;&lt;isInvalidForFieldText val=&quot;0&quot;/&gt;&lt;Image&gt;&lt;filename val=&quot;C:\Users\monc0003\Desktop\Cultural WM\data\asimages\{3AFC03DF-C21D-4428-BB06-E8CED5F2A74D}_1.png&quot;/&gt;&lt;left val=&quot;203&quot;/&gt;&lt;top val=&quot;161&quot;/&gt;&lt;width val=&quot;313&quot;/&gt;&lt;height val=&quot;249&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8&quot;/&gt;&lt;lineCharCount val=&quot;31&quot;/&gt;&lt;lineCharCount val=&quot;12&quot;/&gt;&lt;/TableIndex&gt;&lt;/ShapeTextInfo&gt;"/>
  <p:tag name="HTML_SHAPEINFO" val="&lt;TextEffect&gt;&lt;Image&gt;&lt;filename val=&quot;C:\Users\monc0003\Desktop\Cultural WM\data\asimages\{E8E15E5B-F8E3-42CE-A9C4-2054CA985952}_1.png_crop.png&quot;/&gt;&lt;left val=&quot;100&quot;/&gt;&lt;top val=&quot;169&quot;/&gt;&lt;width val=&quot;519&quot;/&gt;&lt;height val=&quot;37&quot;/&gt;&lt;hasText val=&quot;1&quot;/&gt;&lt;paraId val=&quot;1&quot;/&gt;&lt;/Image&gt;&lt;Image&gt;&lt;filename val=&quot;C:\Users\monc0003\Desktop\Cultural WM\data\asimages\{539F29A8-304D-4826-9885-80B2A12FEC9C}_1.png_crop.png&quot;/&gt;&lt;left val=&quot;101&quot;/&gt;&lt;top val=&quot;227&quot;/&gt;&lt;width val=&quot;518&quot;/&gt;&lt;height val=&quot;85&quot;/&gt;&lt;hasText val=&quot;1&quot;/&gt;&lt;paraId val=&quot;2&quot;/&gt;&lt;/Image&gt;&lt;/TextEffect&gt;"/>
</p:tagLst>
</file>

<file path=ppt/tags/tag29.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Cultural WM\data\asimages\{1790764A-AC8E-478A-A82B-CF71F2F57530}_3.png&quot;/&gt;&lt;left val=&quot;35&quot;/&gt;&lt;top val=&quot;21&quot;/&gt;&lt;width val=&quot;648&quot;/&gt;&lt;height val=&quot;98&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9&quot;/&gt;&lt;lineCharCount val=&quot;13&quot;/&gt;&lt;lineCharCount val=&quot;10&quot;/&gt;&lt;lineCharCount val=&quot;8&quot;/&gt;&lt;lineCharCount val=&quot;9&quot;/&gt;&lt;lineCharCount val=&quot;14&quot;/&gt;&lt;lineCharCount val=&quot;10&quot;/&gt;&lt;/TableIndex&gt;&lt;/ShapeTextInfo&gt;"/>
  <p:tag name="HTML_SHAPEINFO" val="&lt;TextEffect&gt;&lt;Image&gt;&lt;filename val=&quot;C:\Users\monc0003\Desktop\Cultural WM\data\asimages\{93EBB834-8B59-479D-A8B6-A437EB707F59}_1.png_crop.png&quot;/&gt;&lt;left val=&quot;34&quot;/&gt;&lt;top val=&quot;144&quot;/&gt;&lt;width val=&quot;195&quot;/&gt;&lt;height val=&quot;26&quot;/&gt;&lt;hasText val=&quot;1&quot;/&gt;&lt;paraId val=&quot;1&quot;/&gt;&lt;/Image&gt;&lt;Image&gt;&lt;filename val=&quot;C:\Users\monc0003\Desktop\Cultural WM\data\asimages\{F1675116-1338-4E22-8D11-58B5D603E560}_1.png_crop.png&quot;/&gt;&lt;left val=&quot;34&quot;/&gt;&lt;top val=&quot;195&quot;/&gt;&lt;width val=&quot;257&quot;/&gt;&lt;height val=&quot;69&quot;/&gt;&lt;hasText val=&quot;1&quot;/&gt;&lt;paraId val=&quot;2&quot;/&gt;&lt;/Image&gt;&lt;Image&gt;&lt;filename val=&quot;C:\Users\monc0003\Desktop\Cultural WM\data\asimages\{AB6BB8DA-AFC6-42F4-9257-B6FFEE3D2B30}_1.png_crop.png&quot;/&gt;&lt;left val=&quot;34&quot;/&gt;&lt;top val=&quot;291&quot;/&gt;&lt;width val=&quot;194&quot;/&gt;&lt;height val=&quot;76&quot;/&gt;&lt;hasText val=&quot;1&quot;/&gt;&lt;paraId val=&quot;3&quot;/&gt;&lt;/Image&gt;&lt;Image&gt;&lt;filename val=&quot;C:\Users\monc0003\Desktop\Cultural WM\data\asimages\{1C827FD1-BA93-4AF0-A338-61DBAC902AC4}_1.png_crop.png&quot;/&gt;&lt;left val=&quot;34&quot;/&gt;&lt;top val=&quot;386&quot;/&gt;&lt;width val=&quot;264&quot;/&gt;&lt;height val=&quot;33&quot;/&gt;&lt;hasText val=&quot;1&quot;/&gt;&lt;paraId val=&quot;4&quot;/&gt;&lt;/Image&gt;&lt;Image&gt;&lt;filename val=&quot;C:\Users\monc0003\Desktop\Cultural WM\data\asimages\{7EA3DD69-5BE1-41D1-B421-1266C8C1E0B4}_1.png_crop.png&quot;/&gt;&lt;left val=&quot;30&quot;/&gt;&lt;top val=&quot;438&quot;/&gt;&lt;width val=&quot;237&quot;/&gt;&lt;height val=&quot;26&quot;/&gt;&lt;hasText val=&quot;1&quot;/&gt;&lt;paraId val=&quot;5&quot;/&gt;&lt;/Image&gt;&lt;/TextEffect&gt;"/>
</p:tagLst>
</file>

<file path=ppt/tags/tag32.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monc0003\Desktop\Cultural WM\data\asimages\{1FF73DC9-F38B-42A3-9A9E-D6ABE01D7271}_4.png&quot;/&gt;&lt;left val=&quot;35&quot;/&gt;&lt;top val=&quot;21&quot;/&gt;&lt;width val=&quot;648&quot;/&gt;&lt;height val=&quot;98&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16&quot;/&gt;&lt;lineCharCount val=&quot;11&quot;/&gt;&lt;lineCharCount val=&quot;13&quot;/&gt;&lt;lineCharCount val=&quot;12&quot;/&gt;&lt;/TableIndex&gt;&lt;/ShapeTextInfo&gt;"/>
  <p:tag name="HTML_SHAPEINFO" val="&lt;TextEffect&gt;&lt;Image&gt;&lt;filename val=&quot;C:\Users\monc0003\Desktop\Cultural WM\data\asimages\{8E1F05A9-E394-44F5-A107-AF027CF92BB1}_1.png_crop.png&quot;/&gt;&lt;left val=&quot;399&quot;/&gt;&lt;top val=&quot;151&quot;/&gt;&lt;width val=&quot;244&quot;/&gt;&lt;height val=&quot;33&quot;/&gt;&lt;hasText val=&quot;1&quot;/&gt;&lt;paraId val=&quot;1&quot;/&gt;&lt;/Image&gt;&lt;Image&gt;&lt;filename val=&quot;C:\Users\monc0003\Desktop\Cultural WM\data\asimages\{BE224934-C9FF-4E31-953A-A002CB79D71C}_1.png_crop.png&quot;/&gt;&lt;left val=&quot;433&quot;/&gt;&lt;top val=&quot;201&quot;/&gt;&lt;width val=&quot;248&quot;/&gt;&lt;height val=&quot;61&quot;/&gt;&lt;hasText val=&quot;1&quot;/&gt;&lt;paraId val=&quot;2&quot;/&gt;&lt;/Image&gt;&lt;Image&gt;&lt;filename val=&quot;C:\Users\monc0003\Desktop\Cultural WM\data\asimages\{546540B7-54D5-4919-A5C2-CD6869DE37AF}_1.png_crop.png&quot;/&gt;&lt;left val=&quot;433&quot;/&gt;&lt;top val=&quot;285&quot;/&gt;&lt;width val=&quot;197&quot;/&gt;&lt;height val=&quot;29&quot;/&gt;&lt;hasText val=&quot;1&quot;/&gt;&lt;paraId val=&quot;3&quot;/&gt;&lt;/Image&gt;&lt;Image&gt;&lt;filename val=&quot;C:\Users\monc0003\Desktop\Cultural WM\data\asimages\{FDB0D8F0-059E-4D0D-B16A-3278A753BF95}_1.png_crop.png&quot;/&gt;&lt;left val=&quot;433&quot;/&gt;&lt;top val=&quot;331&quot;/&gt;&lt;width val=&quot;194&quot;/&gt;&lt;height val=&quot;29&quot;/&gt;&lt;hasText val=&quot;1&quot;/&gt;&lt;paraId val=&quot;4&quot;/&gt;&lt;/Image&gt;&lt;/TextEffect&gt;"/>
</p:tagLst>
</file>

<file path=ppt/tags/tag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60FBF39-EB05-42F3-99EA-43444E784D5F}&quot;/&gt;&lt;isInvalidForFieldText val=&quot;0&quot;/&gt;&lt;Image&gt;&lt;filename val=&quot;C:\Users\monc0003\Desktop\Cultural WM\data\asimages\{260FBF39-EB05-42F3-99EA-43444E784D5F}_4.png&quot;/&gt;&lt;left val=&quot;17&quot;/&gt;&lt;top val=&quot;101&quot;/&gt;&lt;width val=&quot;372&quot;/&gt;&lt;height val=&quot;384&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Desktop\Cultural WM\data\asimages\{1C497E84-D87E-4ABE-8245-8BBD45B5AA4E}_4.png&quot;/&gt;&lt;left val=&quot;98&quot;/&gt;&lt;top val=&quot;469&quot;/&gt;&lt;width val=&quot;210&quot;/&gt;&lt;height val=&quot;60&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Cultural WM\data\asimages\{30141CCE-355A-4CC8-BE3B-D92254E5D0C0}_5.png&quot;/&gt;&lt;left val=&quot;36&quot;/&gt;&lt;top val=&quot;0&quot;/&gt;&lt;width val=&quot;648&quot;/&gt;&lt;height val=&quot;98&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6&quot;/&gt;&lt;lineCharCount val=&quot;12&quot;/&gt;&lt;lineCharCount val=&quot;7&quot;/&gt;&lt;lineCharCount val=&quot;11&quot;/&gt;&lt;lineCharCount val=&quot;12&quot;/&gt;&lt;lineCharCount val=&quot;7&quot;/&gt;&lt;lineCharCount val=&quot;12&quot;/&gt;&lt;lineCharCount val=&quot;16&quot;/&gt;&lt;lineCharCount val=&quot;14&quot;/&gt;&lt;lineCharCount val=&quot;13&quot;/&gt;&lt;lineCharCount val=&quot;1&quot;/&gt;&lt;/TableIndex&gt;&lt;/ShapeTextInfo&gt;"/>
  <p:tag name="HTML_SHAPEINFO" val="&lt;TextEffect&gt;&lt;Image&gt;&lt;filename val=&quot;C:\Users\monc0003\Desktop\Cultural WM\data\asimages\{D51A2740-B656-4BB3-9E52-6FDD7D19F77C}_1.png_crop.png&quot;/&gt;&lt;left val=&quot;20&quot;/&gt;&lt;top val=&quot;133&quot;/&gt;&lt;width val=&quot;194&quot;/&gt;&lt;height val=&quot;167&quot;/&gt;&lt;hasText val=&quot;1&quot;/&gt;&lt;paraId val=&quot;1&quot;/&gt;&lt;/Image&gt;&lt;Image&gt;&lt;filename val=&quot;C:\Users\monc0003\Desktop\Cultural WM\data\asimages\{342DE443-4A4A-4EF1-8F06-7E0D4AE8BCC0}_1.png_crop.png&quot;/&gt;&lt;left val=&quot;20&quot;/&gt;&lt;top val=&quot;313&quot;/&gt;&lt;width val=&quot;232&quot;/&gt;&lt;height val=&quot;161&quot;/&gt;&lt;hasText val=&quot;1&quot;/&gt;&lt;paraId val=&quot;2&quot;/&gt;&lt;/Image&gt;&lt;Image&gt;&lt;filename val=&quot;C:\Users\monc0003\Desktop\Cultural WM\data\asimages\{A3CB05CC-0B11-42AB-8CD7-99812ED3EC3A}_1.png_crop.png&quot;/&gt;&lt;left val=&quot;281&quot;/&gt;&lt;top val=&quot;513&quot;/&gt;&lt;width val=&quot;0&quot;/&gt;&lt;height val=&quot;0&quot;/&gt;&lt;hasText val=&quot;1&quot;/&gt;&lt;paraId val=&quot;3&quot;/&gt;&lt;/Image&gt;&lt;/TextEffect&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Cultural WM\data\asimages\{6E6457DC-A3BC-400D-BCBC-8059918E7FA5}_5.png&quot;/&gt;&lt;left val=&quot;295&quot;/&gt;&lt;top val=&quot;388&quot;/&gt;&lt;width val=&quot;149&quot;/&gt;&lt;height val=&quot;60&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Cultural WM\data\asimages\{5DFADE6D-58EE-4CA0-96B0-C1AE5FBC044A}_5.png&quot;/&gt;&lt;left val=&quot;505&quot;/&gt;&lt;top val=&quot;268&quot;/&gt;&lt;width val=&quot;189&quot;/&gt;&lt;height val=&quot;59&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SlideThumbPath val=&quot;Slide6.PNG&quot;/&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monc0003\Desktop\Cultural WM\data\asimages\{990C2E8C-7D05-4248-B830-1EDAACAF7C46}_6.png&quot;/&gt;&lt;left val=&quot;35&quot;/&gt;&lt;top val=&quot;0&quot;/&gt;&lt;width val=&quot;648&quot;/&gt;&lt;height val=&quot;98&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0&quot;/&gt;&lt;lineCharCount val=&quot;14&quot;/&gt;&lt;lineCharCount val=&quot;17&quot;/&gt;&lt;lineCharCount val=&quot;9&quot;/&gt;&lt;lineCharCount val=&quot;8&quot;/&gt;&lt;lineCharCount val=&quot;16&quot;/&gt;&lt;lineCharCount val=&quot;19&quot;/&gt;&lt;lineCharCount val=&quot;17&quot;/&gt;&lt;lineCharCount val=&quot;17&quot;/&gt;&lt;/TableIndex&gt;&lt;/ShapeTextInfo&gt;"/>
  <p:tag name="HTML_SHAPEINFO" val="&lt;TextEffect&gt;&lt;Image&gt;&lt;filename val=&quot;C:\Users\monc0003\Desktop\Cultural WM\data\asimages\{22F75838-1B7C-4DCD-B372-260D9F4E23D8}_1.png_crop.png&quot;/&gt;&lt;left val=&quot;410&quot;/&gt;&lt;top val=&quot;131&quot;/&gt;&lt;width val=&quot;267&quot;/&gt;&lt;height val=&quot;100&quot;/&gt;&lt;hasText val=&quot;1&quot;/&gt;&lt;paraId val=&quot;1&quot;/&gt;&lt;/Image&gt;&lt;Image&gt;&lt;filename val=&quot;C:\Users\monc0003\Desktop\Cultural WM\data\asimages\{A62B29A3-F3DD-4478-B2BE-B6B03D8AF7D7}_1.png_crop.png&quot;/&gt;&lt;left val=&quot;410&quot;/&gt;&lt;top val=&quot;254&quot;/&gt;&lt;width val=&quot;161&quot;/&gt;&lt;height val=&quot;68&quot;/&gt;&lt;hasText val=&quot;1&quot;/&gt;&lt;paraId val=&quot;2&quot;/&gt;&lt;/Image&gt;&lt;Image&gt;&lt;filename val=&quot;C:\Users\monc0003\Desktop\Cultural WM\data\asimages\{B1629269-A7D5-4948-ABA7-2222CE5EA5A5}_1.png_crop.png&quot;/&gt;&lt;left val=&quot;444&quot;/&gt;&lt;top val=&quot;337&quot;/&gt;&lt;width val=&quot;249&quot;/&gt;&lt;height val=&quot;54&quot;/&gt;&lt;hasText val=&quot;1&quot;/&gt;&lt;paraId val=&quot;3&quot;/&gt;&lt;/Image&gt;&lt;Image&gt;&lt;filename val=&quot;C:\Users\monc0003\Desktop\Cultural WM\data\asimages\{AB1265A4-598F-46F2-908D-33563FF40BFE}_1.png_crop.png&quot;/&gt;&lt;left val=&quot;444&quot;/&gt;&lt;top val=&quot;410&quot;/&gt;&lt;width val=&quot;244&quot;/&gt;&lt;height val=&quot;59&quot;/&gt;&lt;hasText val=&quot;1&quot;/&gt;&lt;paraId val=&quot;4&quot;/&gt;&lt;/Image&gt;&lt;/TextEffect&gt;"/>
</p:tagLst>
</file>

<file path=ppt/tags/tag45.xml><?xml version="1.0" encoding="utf-8"?>
<p:tagLst xmlns:a="http://schemas.openxmlformats.org/drawingml/2006/main" xmlns:r="http://schemas.openxmlformats.org/officeDocument/2006/relationships" xmlns:p="http://schemas.openxmlformats.org/presentationml/2006/main">
  <p:tag name="HTML_SHAPEINFO" val="&lt;SlideThumbPath val=&quot;Slide7.PNG&quot;/&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0&quot;/&gt;&lt;/TableIndex&gt;&lt;/ShapeTextInfo&gt;"/>
  <p:tag name="HTML_SHAPEINFO" val="&lt;ThreeDShapeInfo&gt;&lt;uuid val=&quot;&quot;/&gt;&lt;isInvalidForFieldText val=&quot;0&quot;/&gt;&lt;Image&gt;&lt;filename val=&quot;C:\Users\monc0003\Desktop\Cultural WM\data\asimages\{1204ECD8-C3B6-469E-AEEB-FA937091857A}_7.png&quot;/&gt;&lt;left val=&quot;-3&quot;/&gt;&lt;top val=&quot;2&quot;/&gt;&lt;width val=&quot;725&quot;/&gt;&lt;height val=&quot;76&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monc0003\Desktop\Cultural WM\data\asimages\{C58E9830-B099-4818-B040-EC95155A4AD9}_7.png&quot;/&gt;&lt;left val=&quot;565&quot;/&gt;&lt;top val=&quot;261&quot;/&gt;&lt;width val=&quot;152&quot;/&gt;&lt;height val=&quot;71&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Desktop\Cultural WM\data\asimages\{B5F81727-09BC-4599-B91F-A2D0C30E3C2E}_7.png&quot;/&gt;&lt;left val=&quot;328&quot;/&gt;&lt;top val=&quot;106&quot;/&gt;&lt;width val=&quot;240&quot;/&gt;&lt;height val=&quot;4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monc0003\Desktop\Cultural WM\data\asimages\{7438DA2B-F734-4E16-8166-A7248F9353D8}_7.png&quot;/&gt;&lt;left val=&quot;-6&quot;/&gt;&lt;top val=&quot;505&quot;/&gt;&lt;width val=&quot;380&quot;/&gt;&lt;height val=&quot;51&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Desktop\Cultural WM\data\asimages\{D6DDCC87-47D7-4AA5-A2E2-9B1321A041A0}_7.png&quot;/&gt;&lt;left val=&quot;120&quot;/&gt;&lt;top val=&quot;238&quot;/&gt;&lt;width val=&quot;193&quot;/&gt;&lt;height val=&quot;45&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SlideThumbPath val=&quot;Slide8.PNG&quot;/&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hreeDShapeInfo&gt;&lt;uuid val=&quot;&quot;/&gt;&lt;isInvalidForFieldText val=&quot;0&quot;/&gt;&lt;Image&gt;&lt;filename val=&quot;C:\Users\monc0003\Desktop\Cultural WM\data\asimages\{E72B7BBC-5977-43E2-9449-03A748407F93}_8.png&quot;/&gt;&lt;left val=&quot;17&quot;/&gt;&lt;top val=&quot;21&quot;/&gt;&lt;width val=&quot;684&quot;/&gt;&lt;height val=&quot;98&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3&quot;/&gt;&lt;lineCharCount val=&quot;19&quot;/&gt;&lt;lineCharCount val=&quot;6&quot;/&gt;&lt;lineCharCount val=&quot;17&quot;/&gt;&lt;lineCharCount val=&quot;16&quot;/&gt;&lt;lineCharCount val=&quot;21&quot;/&gt;&lt;lineCharCount val=&quot;12&quot;/&gt;&lt;lineCharCount val=&quot;15&quot;/&gt;&lt;lineCharCount val=&quot;18&quot;/&gt;&lt;lineCharCount val=&quot;5&quot;/&gt;&lt;/TableIndex&gt;&lt;/ShapeTextInfo&gt;"/>
  <p:tag name="HTML_SHAPEINFO" val="&lt;TextEffect&gt;&lt;Image&gt;&lt;filename val=&quot;C:\Users\monc0003\Desktop\Cultural WM\data\asimages\{7C22A83C-536B-40FE-A526-3AB00F7DC3E9}_1.png_crop.png&quot;/&gt;&lt;left val=&quot;398&quot;/&gt;&lt;top val=&quot;136&quot;/&gt;&lt;width val=&quot;267&quot;/&gt;&lt;height val=&quot;87&quot;/&gt;&lt;hasText val=&quot;1&quot;/&gt;&lt;paraId val=&quot;1&quot;/&gt;&lt;/Image&gt;&lt;Image&gt;&lt;filename val=&quot;C:\Users\monc0003\Desktop\Cultural WM\data\asimages\{A90AD25F-6E65-440C-A3C6-D056C73AC62F}_1.png_crop.png&quot;/&gt;&lt;left val=&quot;398&quot;/&gt;&lt;top val=&quot;244&quot;/&gt;&lt;width val=&quot;266&quot;/&gt;&lt;height val=&quot;222&quot;/&gt;&lt;hasText val=&quot;1&quot;/&gt;&lt;paraId val=&quot;2&quot;/&gt;&lt;/Image&gt;&lt;/TextEffect&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Desktop\Cultural WM\data\asimages\{23C3E198-97AF-467B-894B-CA6405CD7CFF}_8.png&quot;/&gt;&lt;left val=&quot;232&quot;/&gt;&lt;top val=&quot;444&quot;/&gt;&lt;width val=&quot;133&quot;/&gt;&lt;height val=&quot;51&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SlideThumbPath val=&quot;Slide9.PNG&quot;/&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Cultural WM\data\asimages\{5FECBBEF-448D-4147-B9DA-B9C36DDDCB36}_9.png&quot;/&gt;&lt;left val=&quot;35&quot;/&gt;&lt;top val=&quot;21&quot;/&gt;&lt;width val=&quot;648&quot;/&gt;&lt;height val=&quot;98&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9&quot;/&gt;&lt;lineCharCount val=&quot;13&quot;/&gt;&lt;lineCharCount val=&quot;10&quot;/&gt;&lt;lineCharCount val=&quot;8&quot;/&gt;&lt;lineCharCount val=&quot;9&quot;/&gt;&lt;lineCharCount val=&quot;14&quot;/&gt;&lt;lineCharCount val=&quot;10&quot;/&gt;&lt;/TableIndex&gt;&lt;/ShapeTextInfo&gt;"/>
  <p:tag name="HTML_SHAPEINFO" val="&lt;TextEffect&gt;&lt;Image&gt;&lt;filename val=&quot;C:\Users\monc0003\Desktop\Cultural WM\data\asimages\{D52E226A-082E-4ECE-918B-FA9C67D07721}_1.png_crop.png&quot;/&gt;&lt;left val=&quot;34&quot;/&gt;&lt;top val=&quot;144&quot;/&gt;&lt;width val=&quot;195&quot;/&gt;&lt;height val=&quot;26&quot;/&gt;&lt;hasText val=&quot;1&quot;/&gt;&lt;paraId val=&quot;1&quot;/&gt;&lt;/Image&gt;&lt;Image&gt;&lt;filename val=&quot;C:\Users\monc0003\Desktop\Cultural WM\data\asimages\{8435EC69-36EC-43FD-873E-2A658E813B0A}_1.png_crop.png&quot;/&gt;&lt;left val=&quot;34&quot;/&gt;&lt;top val=&quot;195&quot;/&gt;&lt;width val=&quot;257&quot;/&gt;&lt;height val=&quot;69&quot;/&gt;&lt;hasText val=&quot;1&quot;/&gt;&lt;paraId val=&quot;2&quot;/&gt;&lt;/Image&gt;&lt;Image&gt;&lt;filename val=&quot;C:\Users\monc0003\Desktop\Cultural WM\data\asimages\{DC379A97-D69A-4B0E-966C-B44FA34EB4E5}_1.png_crop.png&quot;/&gt;&lt;left val=&quot;34&quot;/&gt;&lt;top val=&quot;291&quot;/&gt;&lt;width val=&quot;194&quot;/&gt;&lt;height val=&quot;76&quot;/&gt;&lt;hasText val=&quot;1&quot;/&gt;&lt;paraId val=&quot;3&quot;/&gt;&lt;/Image&gt;&lt;Image&gt;&lt;filename val=&quot;C:\Users\monc0003\Desktop\Cultural WM\data\asimages\{3D075C71-CE65-4B71-B6B8-3AB70C5EFC7E}_1.png_crop.png&quot;/&gt;&lt;left val=&quot;34&quot;/&gt;&lt;top val=&quot;386&quot;/&gt;&lt;width val=&quot;264&quot;/&gt;&lt;height val=&quot;33&quot;/&gt;&lt;hasText val=&quot;1&quot;/&gt;&lt;paraId val=&quot;4&quot;/&gt;&lt;/Image&gt;&lt;Image&gt;&lt;filename val=&quot;C:\Users\monc0003\Desktop\Cultural WM\data\asimages\{4497FA97-3789-447C-B4F0-683A0BCC3718}_1.png_crop.png&quot;/&gt;&lt;left val=&quot;30&quot;/&gt;&lt;top val=&quot;438&quot;/&gt;&lt;width val=&quot;237&quot;/&gt;&lt;height val=&quot;26&quot;/&gt;&lt;hasText val=&quot;1&quot;/&gt;&lt;paraId val=&quot;5&quot;/&gt;&lt;/Image&gt;&lt;/TextEffect&gt;"/>
</p:tagLst>
</file>

<file path=ppt/tags/tag65.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Desktop\Cultural WM\data\asimages\{91E8AA4C-92BF-4E45-B3E7-4712619CEDED}_10.png&quot;/&gt;&lt;left val=&quot;35&quot;/&gt;&lt;top val=&quot;21&quot;/&gt;&lt;width val=&quot;648&quot;/&gt;&lt;height val=&quot;98&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23&quot;/&gt;&lt;lineCharCount val=&quot;22&quot;/&gt;&lt;lineCharCount val=&quot;11&quot;/&gt;&lt;lineCharCount val=&quot;17&quot;/&gt;&lt;lineCharCount val=&quot;20&quot;/&gt;&lt;lineCharCount val=&quot;18&quot;/&gt;&lt;lineCharCount val=&quot;8&quot;/&gt;&lt;lineCharCount val=&quot;20&quot;/&gt;&lt;lineCharCount val=&quot;6&quot;/&gt;&lt;lineCharCount val=&quot;1&quot;/&gt;&lt;/TableIndex&gt;&lt;/ShapeTextInfo&gt;"/>
  <p:tag name="HTML_SHAPEINFO" val="&lt;TextEffect&gt;&lt;Image&gt;&lt;filename val=&quot;C:\Users\monc0003\Desktop\Cultural WM\data\asimages\{66821402-1F47-4525-A0F6-BABF46E83504}_1.png_crop.png&quot;/&gt;&lt;left val=&quot;20&quot;/&gt;&lt;top val=&quot;134&quot;/&gt;&lt;width val=&quot;324&quot;/&gt;&lt;height val=&quot;64&quot;/&gt;&lt;hasText val=&quot;1&quot;/&gt;&lt;paraId val=&quot;1&quot;/&gt;&lt;/Image&gt;&lt;Image&gt;&lt;filename val=&quot;C:\Users\monc0003\Desktop\Cultural WM\data\asimages\{D38ED4A8-ACB4-47E2-AEF3-F0DACCBBC305}_1.png_crop.png&quot;/&gt;&lt;left val=&quot;20&quot;/&gt;&lt;top val=&quot;211&quot;/&gt;&lt;width val=&quot;192&quot;/&gt;&lt;height val=&quot;23&quot;/&gt;&lt;hasText val=&quot;1&quot;/&gt;&lt;paraId val=&quot;2&quot;/&gt;&lt;/Image&gt;&lt;Image&gt;&lt;filename val=&quot;C:\Users\monc0003\Desktop\Cultural WM\data\asimages\{A2D15982-4D64-42FB-89AB-A5651A0FE591}_1.png_crop.png&quot;/&gt;&lt;left val=&quot;54&quot;/&gt;&lt;top val=&quot;252&quot;/&gt;&lt;width val=&quot;248&quot;/&gt;&lt;height val=&quot;25&quot;/&gt;&lt;hasText val=&quot;1&quot;/&gt;&lt;paraId val=&quot;3&quot;/&gt;&lt;/Image&gt;&lt;Image&gt;&lt;filename val=&quot;C:\Users\monc0003\Desktop\Cultural WM\data\asimages\{8DA9EEA2-8D75-4C22-9B60-50D46C6AF727}_1.png_crop.png&quot;/&gt;&lt;left val=&quot;54&quot;/&gt;&lt;top val=&quot;289&quot;/&gt;&lt;width val=&quot;264&quot;/&gt;&lt;height val=&quot;26&quot;/&gt;&lt;hasText val=&quot;1&quot;/&gt;&lt;paraId val=&quot;4&quot;/&gt;&lt;/Image&gt;&lt;Image&gt;&lt;filename val=&quot;C:\Users\monc0003\Desktop\Cultural WM\data\asimages\{DEBA20EE-D508-4CD6-A5FD-48E5EDED9A46}_1.png_crop.png&quot;/&gt;&lt;left val=&quot;54&quot;/&gt;&lt;top val=&quot;326&quot;/&gt;&lt;width val=&quot;254&quot;/&gt;&lt;height val=&quot;50&quot;/&gt;&lt;hasText val=&quot;1&quot;/&gt;&lt;paraId val=&quot;5&quot;/&gt;&lt;/Image&gt;&lt;Image&gt;&lt;filename val=&quot;C:\Users\monc0003\Desktop\Cultural WM\data\asimages\{736A57E0-80FF-4747-BE98-5AC63530CD43}_1.png_crop.png&quot;/&gt;&lt;left val=&quot;54&quot;/&gt;&lt;top val=&quot;393&quot;/&gt;&lt;width val=&quot;250&quot;/&gt;&lt;height val=&quot;50&quot;/&gt;&lt;hasText val=&quot;1&quot;/&gt;&lt;paraId val=&quot;6&quot;/&gt;&lt;/Image&gt;&lt;Image&gt;&lt;filename val=&quot;C:\Users\monc0003\Desktop\Cultural WM\data\asimages\{25B8D298-D469-4C67-8D7D-D5F992E59FDF}_1.png_crop.png&quot;/&gt;&lt;left val=&quot;377&quot;/&gt;&lt;top val=&quot;483&quot;/&gt;&lt;width val=&quot;0&quot;/&gt;&lt;height val=&quot;0&quot;/&gt;&lt;hasText val=&quot;1&quot;/&gt;&lt;paraId val=&quot;7&quot;/&gt;&lt;/Image&gt;&lt;/TextEffect&gt;"/>
</p:tagLst>
</file>

<file path=ppt/tags/tag68.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Cultural WM\data\asimages\{50D4EF12-D7E3-4720-865E-3E9ABB4DCEDA}_11.png&quot;/&gt;&lt;left val=&quot;35&quot;/&gt;&lt;top val=&quot;21&quot;/&gt;&lt;width val=&quot;648&quot;/&gt;&lt;height val=&quot;9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9&quot;/&gt;&lt;lineCharCount val=&quot;13&quot;/&gt;&lt;lineCharCount val=&quot;10&quot;/&gt;&lt;lineCharCount val=&quot;8&quot;/&gt;&lt;lineCharCount val=&quot;9&quot;/&gt;&lt;lineCharCount val=&quot;14&quot;/&gt;&lt;lineCharCount val=&quot;10&quot;/&gt;&lt;/TableIndex&gt;&lt;/ShapeTextInfo&gt;"/>
  <p:tag name="HTML_SHAPEINFO" val="&lt;TextEffect&gt;&lt;Image&gt;&lt;filename val=&quot;C:\Users\monc0003\Desktop\Cultural WM\data\asimages\{B4BAD3A6-1A37-4642-90EC-E8A53E6C09FB}_1.png_crop.png&quot;/&gt;&lt;left val=&quot;34&quot;/&gt;&lt;top val=&quot;144&quot;/&gt;&lt;width val=&quot;195&quot;/&gt;&lt;height val=&quot;26&quot;/&gt;&lt;hasText val=&quot;1&quot;/&gt;&lt;paraId val=&quot;1&quot;/&gt;&lt;/Image&gt;&lt;Image&gt;&lt;filename val=&quot;C:\Users\monc0003\Desktop\Cultural WM\data\asimages\{64DF335C-C039-45E9-B14B-2C81985E4192}_1.png_crop.png&quot;/&gt;&lt;left val=&quot;34&quot;/&gt;&lt;top val=&quot;195&quot;/&gt;&lt;width val=&quot;257&quot;/&gt;&lt;height val=&quot;69&quot;/&gt;&lt;hasText val=&quot;1&quot;/&gt;&lt;paraId val=&quot;2&quot;/&gt;&lt;/Image&gt;&lt;Image&gt;&lt;filename val=&quot;C:\Users\monc0003\Desktop\Cultural WM\data\asimages\{6380B085-6BD3-4616-8CB8-546406E48E18}_1.png_crop.png&quot;/&gt;&lt;left val=&quot;34&quot;/&gt;&lt;top val=&quot;291&quot;/&gt;&lt;width val=&quot;194&quot;/&gt;&lt;height val=&quot;76&quot;/&gt;&lt;hasText val=&quot;1&quot;/&gt;&lt;paraId val=&quot;3&quot;/&gt;&lt;/Image&gt;&lt;Image&gt;&lt;filename val=&quot;C:\Users\monc0003\Desktop\Cultural WM\data\asimages\{7EAEFE7D-333F-4B99-8C5C-A753A0A40C09}_1.png_crop.png&quot;/&gt;&lt;left val=&quot;34&quot;/&gt;&lt;top val=&quot;386&quot;/&gt;&lt;width val=&quot;264&quot;/&gt;&lt;height val=&quot;33&quot;/&gt;&lt;hasText val=&quot;1&quot;/&gt;&lt;paraId val=&quot;4&quot;/&gt;&lt;/Image&gt;&lt;Image&gt;&lt;filename val=&quot;C:\Users\monc0003\Desktop\Cultural WM\data\asimages\{9D77EABA-887B-4BAA-82E1-15CC0DE4D70C}_1.png_crop.png&quot;/&gt;&lt;left val=&quot;30&quot;/&gt;&lt;top val=&quot;438&quot;/&gt;&lt;width val=&quot;237&quot;/&gt;&lt;height val=&quot;26&quot;/&gt;&lt;hasText val=&quot;1&quot;/&gt;&lt;paraId val=&quot;5&quot;/&gt;&lt;/Image&gt;&lt;/TextEffect&gt;"/>
</p:tagLst>
</file>

<file path=ppt/tags/tag71.xml><?xml version="1.0" encoding="utf-8"?>
<p:tagLst xmlns:a="http://schemas.openxmlformats.org/drawingml/2006/main" xmlns:r="http://schemas.openxmlformats.org/officeDocument/2006/relationships" xmlns:p="http://schemas.openxmlformats.org/presentationml/2006/main">
  <p:tag name="HTML_SHAPEINFO" val="&lt;SlideThumbPath val=&quot;Slide12.PNG&quot;/&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Desktop\Cultural WM\data\asimages\{A362C3A8-E1C4-4C4B-8D17-40059E2AFB8C}_12.png&quot;/&gt;&lt;left val=&quot;35&quot;/&gt;&lt;top val=&quot;21&quot;/&gt;&lt;width val=&quot;648&quot;/&gt;&lt;height val=&quot;98&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6&quot;/&gt;&lt;lineCharCount val=&quot;19&quot;/&gt;&lt;lineCharCount val=&quot;22&quot;/&gt;&lt;lineCharCount val=&quot;16&quot;/&gt;&lt;lineCharCount val=&quot;8&quot;/&gt;&lt;lineCharCount val=&quot;21&quot;/&gt;&lt;lineCharCount val=&quot;19&quot;/&gt;&lt;lineCharCount val=&quot;18&quot;/&gt;&lt;lineCharCount val=&quot;20&quot;/&gt;&lt;/TableIndex&gt;&lt;/ShapeTextInfo&gt;"/>
  <p:tag name="HTML_SHAPEINFO" val="&lt;TextEffect&gt;&lt;Image&gt;&lt;filename val=&quot;C:\Users\monc0003\Desktop\Cultural WM\data\asimages\{3847C1F6-37E5-4CE7-AB97-8A685E822F21}_1.png_crop.png&quot;/&gt;&lt;left val=&quot;22&quot;/&gt;&lt;top val=&quot;139&quot;/&gt;&lt;width val=&quot;307&quot;/&gt;&lt;height val=&quot;162&quot;/&gt;&lt;hasText val=&quot;1&quot;/&gt;&lt;paraId val=&quot;1&quot;/&gt;&lt;/Image&gt;&lt;Image&gt;&lt;filename val=&quot;C:\Users\monc0003\Desktop\Cultural WM\data\asimages\{9DDF6726-71D8-498F-B6FB-9711CA600C15}_1.png_crop.png&quot;/&gt;&lt;left val=&quot;22&quot;/&gt;&lt;top val=&quot;319&quot;/&gt;&lt;width val=&quot;319&quot;/&gt;&lt;height val=&quot;64&quot;/&gt;&lt;hasText val=&quot;1&quot;/&gt;&lt;paraId val=&quot;2&quot;/&gt;&lt;/Image&gt;&lt;Image&gt;&lt;filename val=&quot;C:\Users\monc0003\Desktop\Cultural WM\data\asimages\{E13AD3F0-5A53-4C4C-ABC0-85DEEE72B5BA}_1.png_crop.png&quot;/&gt;&lt;left val=&quot;22&quot;/&gt;&lt;top val=&quot;396&quot;/&gt;&lt;width val=&quot;304&quot;/&gt;&lt;height val=&quot;58&quot;/&gt;&lt;hasText val=&quot;1&quot;/&gt;&lt;paraId val=&quot;3&quot;/&gt;&lt;/Image&gt;&lt;/TextEffect&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SlideThumbPath val=&quot;Slide13.PNG&quot;/&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Desktop\Cultural WM\data\asimages\{82B1CC9E-F6E5-40EF-B542-C2A87D637A92}_13.png&quot;/&gt;&lt;left val=&quot;35&quot;/&gt;&lt;top val=&quot;21&quot;/&gt;&lt;width val=&quot;648&quot;/&gt;&lt;height val=&quot;98&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9&quot;/&gt;&lt;lineCharCount val=&quot;15&quot;/&gt;&lt;lineCharCount val=&quot;17&quot;/&gt;&lt;lineCharCount val=&quot;15&quot;/&gt;&lt;lineCharCount val=&quot;18&quot;/&gt;&lt;lineCharCount val=&quot;10&quot;/&gt;&lt;lineCharCount val=&quot;15&quot;/&gt;&lt;/TableIndex&gt;&lt;/ShapeTextInfo&gt;"/>
  <p:tag name="HTML_SHAPEINFO" val="&lt;TextEffect&gt;&lt;Image&gt;&lt;filename val=&quot;C:\Users\monc0003\Desktop\Cultural WM\data\asimages\{C79A3C84-7C2E-4815-A958-5A03496548C9}_1.png_crop.png&quot;/&gt;&lt;left val=&quot;404&quot;/&gt;&lt;top val=&quot;147&quot;/&gt;&lt;width val=&quot;279&quot;/&gt;&lt;height val=&quot;68&quot;/&gt;&lt;hasText val=&quot;1&quot;/&gt;&lt;paraId val=&quot;1&quot;/&gt;&lt;/Image&gt;&lt;Image&gt;&lt;filename val=&quot;C:\Users\monc0003\Desktop\Cultural WM\data\asimages\{9AF538EE-4BD3-4421-9DF3-0598F2B662F6}_1.png_crop.png&quot;/&gt;&lt;left val=&quot;404&quot;/&gt;&lt;top val=&quot;231&quot;/&gt;&lt;width val=&quot;273&quot;/&gt;&lt;height val=&quot;183&quot;/&gt;&lt;hasText val=&quot;1&quot;/&gt;&lt;paraId val=&quot;2&quot;/&gt;&lt;/Image&gt;&lt;/TextEffect&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Desktop\Cultural WM\data\asimages\{38B2EC19-0DEF-48C7-BD17-9DAE7CF43272}_13.png&quot;/&gt;&lt;left val=&quot;89&quot;/&gt;&lt;top val=&quot;486&quot;/&gt;&lt;width val=&quot;203&quot;/&gt;&lt;height val=&quot;60&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SlideThumbPath val=&quot;Slide14.PNG&quot;/&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monc0003\Desktop\Cultural WM\data\asimages\{86C288F9-9961-4C45-80BF-90023F1DE648}_14.png&quot;/&gt;&lt;left val=&quot;34&quot;/&gt;&lt;top val=&quot;0&quot;/&gt;&lt;width val=&quot;648&quot;/&gt;&lt;height val=&quot;98&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4&quot;/&gt;&lt;lineCharCount val=&quot;53&quot;/&gt;&lt;/TableIndex&gt;&lt;/ShapeTextInfo&gt;"/>
  <p:tag name="HTML_SHAPEINFO" val="&lt;ThreeDShapeInfo&gt;&lt;uuid val=&quot;&quot;/&gt;&lt;isInvalidForFieldText val=&quot;0&quot;/&gt;&lt;Image&gt;&lt;filename val=&quot;C:\Users\monc0003\Desktop\Cultural WM\data\asimages\{B6E1F8D7-2383-46EE-B71C-1770DD3458BE}_14.png&quot;/&gt;&lt;left val=&quot;28&quot;/&gt;&lt;top val=&quot;464&quot;/&gt;&lt;width val=&quot;529&quot;/&gt;&lt;height val=&quot;67&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SlideThumbPath val=&quot;Slide15.PNG&quot;/&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Cultural WM\data\asimages\{B321298C-875F-41EF-AC00-ED68CEB01A7B}_15.png&quot;/&gt;&lt;left val=&quot;35&quot;/&gt;&lt;top val=&quot;21&quot;/&gt;&lt;width val=&quot;648&quot;/&gt;&lt;height val=&quot;98&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9&quot;/&gt;&lt;lineCharCount val=&quot;13&quot;/&gt;&lt;lineCharCount val=&quot;10&quot;/&gt;&lt;lineCharCount val=&quot;8&quot;/&gt;&lt;lineCharCount val=&quot;9&quot;/&gt;&lt;lineCharCount val=&quot;14&quot;/&gt;&lt;lineCharCount val=&quot;10&quot;/&gt;&lt;/TableIndex&gt;&lt;/ShapeTextInfo&gt;"/>
  <p:tag name="HTML_SHAPEINFO" val="&lt;TextEffect&gt;&lt;Image&gt;&lt;filename val=&quot;C:\Users\monc0003\Desktop\Cultural WM\data\asimages\{CDEDDAE6-27AC-403D-91FA-3BF88FD22D39}_1.png_crop.png&quot;/&gt;&lt;left val=&quot;34&quot;/&gt;&lt;top val=&quot;144&quot;/&gt;&lt;width val=&quot;195&quot;/&gt;&lt;height val=&quot;26&quot;/&gt;&lt;hasText val=&quot;1&quot;/&gt;&lt;paraId val=&quot;1&quot;/&gt;&lt;/Image&gt;&lt;Image&gt;&lt;filename val=&quot;C:\Users\monc0003\Desktop\Cultural WM\data\asimages\{68D5D398-E456-4985-8AC7-2B2F3C5DF478}_1.png_crop.png&quot;/&gt;&lt;left val=&quot;34&quot;/&gt;&lt;top val=&quot;195&quot;/&gt;&lt;width val=&quot;257&quot;/&gt;&lt;height val=&quot;69&quot;/&gt;&lt;hasText val=&quot;1&quot;/&gt;&lt;paraId val=&quot;2&quot;/&gt;&lt;/Image&gt;&lt;Image&gt;&lt;filename val=&quot;C:\Users\monc0003\Desktop\Cultural WM\data\asimages\{A8421682-1966-4B3E-B079-046B5C4B4E1D}_1.png_crop.png&quot;/&gt;&lt;left val=&quot;34&quot;/&gt;&lt;top val=&quot;291&quot;/&gt;&lt;width val=&quot;194&quot;/&gt;&lt;height val=&quot;76&quot;/&gt;&lt;hasText val=&quot;1&quot;/&gt;&lt;paraId val=&quot;3&quot;/&gt;&lt;/Image&gt;&lt;Image&gt;&lt;filename val=&quot;C:\Users\monc0003\Desktop\Cultural WM\data\asimages\{5BF32A5E-3323-4FC4-A780-E384695B1CD7}_1.png_crop.png&quot;/&gt;&lt;left val=&quot;34&quot;/&gt;&lt;top val=&quot;386&quot;/&gt;&lt;width val=&quot;264&quot;/&gt;&lt;height val=&quot;33&quot;/&gt;&lt;hasText val=&quot;1&quot;/&gt;&lt;paraId val=&quot;4&quot;/&gt;&lt;/Image&gt;&lt;Image&gt;&lt;filename val=&quot;C:\Users\monc0003\Desktop\Cultural WM\data\asimages\{24E8DCDD-FCEF-44BA-ABFC-0825CB1A259B}_1.png_crop.png&quot;/&gt;&lt;left val=&quot;30&quot;/&gt;&lt;top val=&quot;438&quot;/&gt;&lt;width val=&quot;237&quot;/&gt;&lt;height val=&quot;26&quot;/&gt;&lt;hasText val=&quot;1&quot;/&gt;&lt;paraId val=&quot;5&quot;/&gt;&lt;/Image&gt;&lt;/TextEffect&gt;"/>
</p:tagLst>
</file>

<file path=ppt/tags/tag86.xml><?xml version="1.0" encoding="utf-8"?>
<p:tagLst xmlns:a="http://schemas.openxmlformats.org/drawingml/2006/main" xmlns:r="http://schemas.openxmlformats.org/officeDocument/2006/relationships" xmlns:p="http://schemas.openxmlformats.org/presentationml/2006/main">
  <p:tag name="HTML_SHAPEINFO" val="&lt;SlideThumbPath val=&quot;Slide16.PNG&quot;/&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Desktop\Cultural WM\data\asimages\{ABED5331-DEB9-483F-BDA2-80E0F69971D8}_16.png&quot;/&gt;&lt;left val=&quot;35&quot;/&gt;&lt;top val=&quot;21&quot;/&gt;&lt;width val=&quot;648&quot;/&gt;&lt;height val=&quot;98&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1&quot;/&gt;&lt;lineCharCount val=&quot;6&quot;/&gt;&lt;lineCharCount val=&quot;12&quot;/&gt;&lt;lineCharCount val=&quot;10&quot;/&gt;&lt;lineCharCount val=&quot;14&quot;/&gt;&lt;lineCharCount val=&quot;14&quot;/&gt;&lt;lineCharCount val=&quot;14&quot;/&gt;&lt;lineCharCount val=&quot;13&quot;/&gt;&lt;/TableIndex&gt;&lt;/ShapeTextInfo&gt;"/>
  <p:tag name="HTML_SHAPEINFO" val="&lt;TextEffect&gt;&lt;Image&gt;&lt;filename val=&quot;C:\Users\monc0003\Desktop\Cultural WM\data\asimages\{1A665150-41D2-482E-804B-5D93796EB1AA}_1.png_crop.png&quot;/&gt;&lt;left val=&quot;476&quot;/&gt;&lt;top val=&quot;143&quot;/&gt;&lt;width val=&quot;189&quot;/&gt;&lt;height val=&quot;106&quot;/&gt;&lt;hasText val=&quot;1&quot;/&gt;&lt;paraId val=&quot;1&quot;/&gt;&lt;/Image&gt;&lt;Image&gt;&lt;filename val=&quot;C:\Users\monc0003\Desktop\Cultural WM\data\asimages\{4D2BE552-28B2-478D-A6E8-6C972A6AB3D0}_1.png_crop.png&quot;/&gt;&lt;left val=&quot;476&quot;/&gt;&lt;top val=&quot;266&quot;/&gt;&lt;width val=&quot;227&quot;/&gt;&lt;height val=&quot;183&quot;/&gt;&lt;hasText val=&quot;1&quot;/&gt;&lt;paraId val=&quot;2&quot;/&gt;&lt;/Image&gt;&lt;/TextEffect&gt;"/>
</p:tagLst>
</file>

<file path=ppt/tags/tag89.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Desktop\Cultural WM\data\asimages\{E651B887-3344-4DA6-ABCC-4D9DA0223E4A}_17.png&quot;/&gt;&lt;left val=&quot;35&quot;/&gt;&lt;top val=&quot;21&quot;/&gt;&lt;width val=&quot;648&quot;/&gt;&lt;height val=&quot;98&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6&quot;/&gt;&lt;lineCharCount val=&quot;18&quot;/&gt;&lt;lineCharCount val=&quot;14&quot;/&gt;&lt;lineCharCount val=&quot;16&quot;/&gt;&lt;lineCharCount val=&quot;16&quot;/&gt;&lt;lineCharCount val=&quot;10&quot;/&gt;&lt;lineCharCount val=&quot;15&quot;/&gt;&lt;lineCharCount val=&quot;17&quot;/&gt;&lt;lineCharCount val=&quot;14&quot;/&gt;&lt;lineCharCount val=&quot;12&quot;/&gt;&lt;/TableIndex&gt;&lt;/ShapeTextInfo&gt;"/>
  <p:tag name="HTML_SHAPEINFO" val="&lt;ThreeDShapeInfo&gt;&lt;uuid val=&quot;&quot;/&gt;&lt;isInvalidForFieldText val=&quot;0&quot;/&gt;&lt;Image&gt;&lt;filename val=&quot;C:\Users\monc0003\Desktop\Cultural WM\data\asimages\{E18FC242-3182-4C4C-823A-0D325C3ED638}_17.png&quot;/&gt;&lt;left val=&quot;438&quot;/&gt;&lt;top val=&quot;122&quot;/&gt;&lt;width val=&quot;296&quot;/&gt;&lt;height val=&quot;366&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 name="HTML_SHAPEINFO" val="&lt;ThreeDShapeInfo&gt;&lt;uuid val=&quot;&quot;/&gt;&lt;isInvalidForFieldText val=&quot;0&quot;/&gt;&lt;Image&gt;&lt;filename val=&quot;C:\Users\monc0003\Desktop\Cultural WM\data\asimages\{2914E1D7-0643-473E-98AD-C224B6DF7A88}_17.png&quot;/&gt;&lt;left val=&quot;94&quot;/&gt;&lt;top val=&quot;397&quot;/&gt;&lt;width val=&quot;279&quot;/&gt;&lt;height val=&quot;39&quot;/&gt;&lt;hasText val=&quot;1&quot;/&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Desktop\Cultural WM\data\asimages\{A1D1E4E9-BE12-4F0A-BA39-4090E9C13E43}_17.png&quot;/&gt;&lt;left val=&quot;-72&quot;/&gt;&lt;top val=&quot;241&quot;/&gt;&lt;width val=&quot;185&quot;/&gt;&lt;height val=&quot;38&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Desktop\Cultural WM\data\asimages\{85AC8411-1989-454A-A99C-DE99B1FBEAC6}_17.png&quot;/&gt;&lt;left val=&quot;-7&quot;/&gt;&lt;top val=&quot;430&quot;/&gt;&lt;width val=&quot;178&quot;/&gt;&lt;height val=&quot;39&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Cultural WM\data\asimages\{9F6630EB-CC59-40B7-8ED5-1F64CA019286}_17.png&quot;/&gt;&lt;left val=&quot;229&quot;/&gt;&lt;top val=&quot;127&quot;/&gt;&lt;width val=&quot;92&quot;/&gt;&lt;height val=&quot;39&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SlideThumbPath val=&quot;Slide18.PNG&quot;/&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Cultural WM\data\asimages\{7503CAE9-68A3-445C-A935-4B77D70DFF1F}_18.png&quot;/&gt;&lt;left val=&quot;35&quot;/&gt;&lt;top val=&quot;21&quot;/&gt;&lt;width val=&quot;648&quot;/&gt;&lt;height val=&quot;98&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23507</TotalTime>
  <Words>2605</Words>
  <Application>Microsoft Office PowerPoint</Application>
  <PresentationFormat>On-screen Show (4:3)</PresentationFormat>
  <Paragraphs>221</Paragraphs>
  <Slides>28</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Cultural Weed Management</vt:lpstr>
      <vt:lpstr>PowerPoint Presentation</vt:lpstr>
      <vt:lpstr>Cultural Weed Management</vt:lpstr>
      <vt:lpstr>Rotation</vt:lpstr>
      <vt:lpstr>Benefits of Small Grains</vt:lpstr>
      <vt:lpstr>Benefits of Alfalfa</vt:lpstr>
      <vt:lpstr>Weed Seed Depletion in Diverse Rotations</vt:lpstr>
      <vt:lpstr>Winter Cover Crops in Rotations</vt:lpstr>
      <vt:lpstr>Cultural Weed Management</vt:lpstr>
      <vt:lpstr>Crop Variety Selection</vt:lpstr>
      <vt:lpstr>Cultural Weed Management</vt:lpstr>
      <vt:lpstr>Delayed Planting</vt:lpstr>
      <vt:lpstr>Delayed Planting</vt:lpstr>
      <vt:lpstr>Drawback – Reduced Yields</vt:lpstr>
      <vt:lpstr>Cultural Weed Management</vt:lpstr>
      <vt:lpstr>Mechanical Weed Control</vt:lpstr>
      <vt:lpstr>Planting Rate</vt:lpstr>
      <vt:lpstr>Cultural Weed Management</vt:lpstr>
      <vt:lpstr>Prevention</vt:lpstr>
      <vt:lpstr>PowerPoint Presentation</vt:lpstr>
      <vt:lpstr>Weeds in Manure</vt:lpstr>
      <vt:lpstr>Scouting</vt:lpstr>
      <vt:lpstr>Scouting Schedule</vt:lpstr>
      <vt:lpstr>Conclusion</vt:lpstr>
      <vt:lpstr>Resources</vt:lpstr>
      <vt:lpstr>Cultural Weed Management</vt:lpstr>
      <vt:lpstr>© 2017 Regents of the University of Minnesota. All rights reserved.  The University of Minnesota is an equal opportunity educator and employer.</vt:lpstr>
      <vt:lpstr>References</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 Moncada</dc:creator>
  <cp:lastModifiedBy>Kristine M Moncada</cp:lastModifiedBy>
  <cp:revision>1060</cp:revision>
  <cp:lastPrinted>2017-06-09T15:50:31Z</cp:lastPrinted>
  <dcterms:created xsi:type="dcterms:W3CDTF">2015-03-12T19:27:19Z</dcterms:created>
  <dcterms:modified xsi:type="dcterms:W3CDTF">2018-06-26T18:15:49Z</dcterms:modified>
</cp:coreProperties>
</file>