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1.xml" ContentType="application/vnd.openxmlformats-officedocument.presentationml.tags+xml"/>
  <Override PartName="/ppt/notesSlides/notesSlide9.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2.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13.xml" ContentType="application/vnd.openxmlformats-officedocument.presentationml.notesSlide+xml"/>
  <Override PartName="/ppt/tags/tag66.xml" ContentType="application/vnd.openxmlformats-officedocument.presentationml.tags+xml"/>
  <Override PartName="/ppt/notesSlides/notesSlide14.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5.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16.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17.xml" ContentType="application/vnd.openxmlformats-officedocument.presentationml.notesSlide+xml"/>
  <Override PartName="/ppt/tags/tag74.xml" ContentType="application/vnd.openxmlformats-officedocument.presentationml.tags+xml"/>
  <Override PartName="/ppt/notesSlides/notesSlide18.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19.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20.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21.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22.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23.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24.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25.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26.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27.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28.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29.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30.xml" ContentType="application/vnd.openxmlformats-officedocument.presentationml.notesSlide+xml"/>
  <Override PartName="/ppt/tags/tag108.xml" ContentType="application/vnd.openxmlformats-officedocument.presentationml.tags+xml"/>
  <Override PartName="/ppt/notesSlides/notesSlide31.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32.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33.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34.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35.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notesSlides/notesSlide36.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37.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38.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notesSlides/notesSlide39.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notesSlides/notesSlide4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41.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42.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43.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44.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45.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46.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4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notesSlides/notesSlide48.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49.xml" ContentType="application/vnd.openxmlformats-officedocument.presentationml.notesSlide+xml"/>
  <Override PartName="/ppt/tags/tag203.xml" ContentType="application/vnd.openxmlformats-officedocument.presentationml.tags+xml"/>
  <Override PartName="/ppt/notesSlides/notesSlide50.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notesSlides/notesSlide51.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5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5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5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55.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notesSlides/notesSlide56.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57.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notesSlides/notesSlide5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59.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notesSlides/notesSlide60.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notesSlides/notesSlide61.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notesSlides/notesSlide62.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notesSlides/notesSlide63.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notesSlides/notesSlide64.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notesSlides/notesSlide65.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notesSlides/notesSlide66.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683" r:id="rId2"/>
    <p:sldId id="639" r:id="rId3"/>
    <p:sldId id="684" r:id="rId4"/>
    <p:sldId id="731" r:id="rId5"/>
    <p:sldId id="685" r:id="rId6"/>
    <p:sldId id="730" r:id="rId7"/>
    <p:sldId id="822" r:id="rId8"/>
    <p:sldId id="594" r:id="rId9"/>
    <p:sldId id="627" r:id="rId10"/>
    <p:sldId id="602" r:id="rId11"/>
    <p:sldId id="604" r:id="rId12"/>
    <p:sldId id="702" r:id="rId13"/>
    <p:sldId id="605" r:id="rId14"/>
    <p:sldId id="603" r:id="rId15"/>
    <p:sldId id="686" r:id="rId16"/>
    <p:sldId id="786" r:id="rId17"/>
    <p:sldId id="823" r:id="rId18"/>
    <p:sldId id="735" r:id="rId19"/>
    <p:sldId id="737" r:id="rId20"/>
    <p:sldId id="763" r:id="rId21"/>
    <p:sldId id="766" r:id="rId22"/>
    <p:sldId id="767" r:id="rId23"/>
    <p:sldId id="768" r:id="rId24"/>
    <p:sldId id="779" r:id="rId25"/>
    <p:sldId id="780" r:id="rId26"/>
    <p:sldId id="769" r:id="rId27"/>
    <p:sldId id="770" r:id="rId28"/>
    <p:sldId id="824" r:id="rId29"/>
    <p:sldId id="744" r:id="rId30"/>
    <p:sldId id="736" r:id="rId31"/>
    <p:sldId id="738" r:id="rId32"/>
    <p:sldId id="739" r:id="rId33"/>
    <p:sldId id="745" r:id="rId34"/>
    <p:sldId id="746" r:id="rId35"/>
    <p:sldId id="747" r:id="rId36"/>
    <p:sldId id="748" r:id="rId37"/>
    <p:sldId id="749" r:id="rId38"/>
    <p:sldId id="808" r:id="rId39"/>
    <p:sldId id="825" r:id="rId40"/>
    <p:sldId id="689" r:id="rId41"/>
    <p:sldId id="595" r:id="rId42"/>
    <p:sldId id="787" r:id="rId43"/>
    <p:sldId id="619" r:id="rId44"/>
    <p:sldId id="645" r:id="rId45"/>
    <p:sldId id="810" r:id="rId46"/>
    <p:sldId id="784" r:id="rId47"/>
    <p:sldId id="691" r:id="rId48"/>
    <p:sldId id="596" r:id="rId49"/>
    <p:sldId id="797" r:id="rId50"/>
    <p:sldId id="778" r:id="rId51"/>
    <p:sldId id="826" r:id="rId52"/>
    <p:sldId id="777" r:id="rId53"/>
    <p:sldId id="783" r:id="rId54"/>
    <p:sldId id="693" r:id="rId55"/>
    <p:sldId id="788" r:id="rId56"/>
    <p:sldId id="827" r:id="rId57"/>
    <p:sldId id="804" r:id="rId58"/>
    <p:sldId id="805" r:id="rId59"/>
    <p:sldId id="806" r:id="rId60"/>
    <p:sldId id="807" r:id="rId61"/>
    <p:sldId id="828" r:id="rId62"/>
    <p:sldId id="811" r:id="rId63"/>
    <p:sldId id="631" r:id="rId64"/>
    <p:sldId id="775" r:id="rId65"/>
    <p:sldId id="607" r:id="rId66"/>
    <p:sldId id="829" r:id="rId67"/>
    <p:sldId id="649" r:id="rId68"/>
    <p:sldId id="830" r:id="rId69"/>
    <p:sldId id="831" r:id="rId70"/>
  </p:sldIdLst>
  <p:sldSz cx="9144000" cy="6858000" type="screen4x3"/>
  <p:notesSz cx="6858000" cy="9144000"/>
  <p:custDataLst>
    <p:tags r:id="rId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e M Moncada" initials="KMM" lastIdx="44" clrIdx="0">
    <p:extLst/>
  </p:cmAuthor>
  <p:cmAuthor id="2" name="Claire F Flavin" initials="CFF" lastIdx="3" clrIdx="1"/>
  <p:cmAuthor id="3" name="Adria Fernandez" initials="AF" lastIdx="9" clrIdx="2">
    <p:extLst>
      <p:ext uri="{19B8F6BF-5375-455C-9EA6-DF929625EA0E}">
        <p15:presenceInfo xmlns:p15="http://schemas.microsoft.com/office/powerpoint/2012/main" userId="8ea00ba421c2cce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D6E0EB"/>
    <a:srgbClr val="FBEFBB"/>
    <a:srgbClr val="ABDF58"/>
    <a:srgbClr val="719321"/>
    <a:srgbClr val="F9E695"/>
    <a:srgbClr val="E2E6BC"/>
    <a:srgbClr val="EAB809"/>
    <a:srgbClr val="F8E180"/>
    <a:srgbClr val="7FB9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8" autoAdjust="0"/>
    <p:restoredTop sz="76843" autoAdjust="0"/>
  </p:normalViewPr>
  <p:slideViewPr>
    <p:cSldViewPr>
      <p:cViewPr varScale="1">
        <p:scale>
          <a:sx n="57" d="100"/>
          <a:sy n="57" d="100"/>
        </p:scale>
        <p:origin x="1320" y="53"/>
      </p:cViewPr>
      <p:guideLst>
        <p:guide orient="horz" pos="2112"/>
        <p:guide pos="2880"/>
      </p:guideLst>
    </p:cSldViewPr>
  </p:slideViewPr>
  <p:outlineViewPr>
    <p:cViewPr>
      <p:scale>
        <a:sx n="33" d="100"/>
        <a:sy n="33" d="100"/>
      </p:scale>
      <p:origin x="0" y="-1779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61592684014323"/>
          <c:y val="5.7869840688518588E-2"/>
          <c:w val="0.85778702465169088"/>
          <c:h val="0.47717209302325586"/>
        </c:manualLayout>
      </c:layout>
      <c:barChart>
        <c:barDir val="col"/>
        <c:grouping val="clustered"/>
        <c:varyColors val="0"/>
        <c:ser>
          <c:idx val="0"/>
          <c:order val="0"/>
          <c:tx>
            <c:strRef>
              <c:f>'[Chapter 12 tables.xls]Fig 12-2'!$C$6</c:f>
              <c:strCache>
                <c:ptCount val="1"/>
                <c:pt idx="0">
                  <c:v>Lamberton</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'[Chapter 12 tables.xls]Fig 12-2'!$B$7:$B$12</c:f>
              <c:strCache>
                <c:ptCount val="6"/>
                <c:pt idx="0">
                  <c:v>SE MN</c:v>
                </c:pt>
                <c:pt idx="1">
                  <c:v>Central MN</c:v>
                </c:pt>
                <c:pt idx="2">
                  <c:v>Illinois</c:v>
                </c:pt>
                <c:pt idx="3">
                  <c:v>Michigan</c:v>
                </c:pt>
                <c:pt idx="4">
                  <c:v>Missouri</c:v>
                </c:pt>
                <c:pt idx="5">
                  <c:v>Ohio</c:v>
                </c:pt>
              </c:strCache>
            </c:strRef>
          </c:cat>
          <c:val>
            <c:numRef>
              <c:f>'[Chapter 12 tables.xls]Fig 12-2'!$C$7:$C$12</c:f>
              <c:numCache>
                <c:formatCode>0.00</c:formatCode>
                <c:ptCount val="6"/>
                <c:pt idx="0">
                  <c:v>0.41670000000000001</c:v>
                </c:pt>
                <c:pt idx="1">
                  <c:v>0.42020000000000002</c:v>
                </c:pt>
                <c:pt idx="2">
                  <c:v>8.8900000000000007E-2</c:v>
                </c:pt>
                <c:pt idx="3">
                  <c:v>0</c:v>
                </c:pt>
                <c:pt idx="4">
                  <c:v>4.1700000000000001E-2</c:v>
                </c:pt>
                <c:pt idx="5">
                  <c:v>5.5599999999999997E-2</c:v>
                </c:pt>
              </c:numCache>
            </c:numRef>
          </c:val>
        </c:ser>
        <c:ser>
          <c:idx val="1"/>
          <c:order val="1"/>
          <c:tx>
            <c:strRef>
              <c:f>'[Chapter 12 tables.xls]Fig 12-2'!$D$6</c:f>
              <c:strCache>
                <c:ptCount val="1"/>
                <c:pt idx="0">
                  <c:v>Rosemount</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'[Chapter 12 tables.xls]Fig 12-2'!$B$7:$B$12</c:f>
              <c:strCache>
                <c:ptCount val="6"/>
                <c:pt idx="0">
                  <c:v>SE MN</c:v>
                </c:pt>
                <c:pt idx="1">
                  <c:v>Central MN</c:v>
                </c:pt>
                <c:pt idx="2">
                  <c:v>Illinois</c:v>
                </c:pt>
                <c:pt idx="3">
                  <c:v>Michigan</c:v>
                </c:pt>
                <c:pt idx="4">
                  <c:v>Missouri</c:v>
                </c:pt>
                <c:pt idx="5">
                  <c:v>Ohio</c:v>
                </c:pt>
              </c:strCache>
            </c:strRef>
          </c:cat>
          <c:val>
            <c:numRef>
              <c:f>'[Chapter 12 tables.xls]Fig 12-2'!$D$7:$D$12</c:f>
              <c:numCache>
                <c:formatCode>0.00</c:formatCode>
                <c:ptCount val="6"/>
                <c:pt idx="0">
                  <c:v>0.57779999999999998</c:v>
                </c:pt>
                <c:pt idx="1">
                  <c:v>0.44009999999999999</c:v>
                </c:pt>
                <c:pt idx="2">
                  <c:v>1.6E-2</c:v>
                </c:pt>
                <c:pt idx="3">
                  <c:v>2.5499999999999998E-2</c:v>
                </c:pt>
                <c:pt idx="4">
                  <c:v>3.39E-2</c:v>
                </c:pt>
                <c:pt idx="5">
                  <c:v>0.1186</c:v>
                </c:pt>
              </c:numCache>
            </c:numRef>
          </c:val>
        </c:ser>
        <c:dLbls>
          <c:showLegendKey val="0"/>
          <c:showVal val="0"/>
          <c:showCatName val="0"/>
          <c:showSerName val="0"/>
          <c:showPercent val="0"/>
          <c:showBubbleSize val="0"/>
        </c:dLbls>
        <c:gapWidth val="100"/>
        <c:overlap val="-24"/>
        <c:axId val="270101000"/>
        <c:axId val="276619176"/>
      </c:barChart>
      <c:catAx>
        <c:axId val="270101000"/>
        <c:scaling>
          <c:orientation val="minMax"/>
        </c:scaling>
        <c:delete val="0"/>
        <c:axPos val="b"/>
        <c:title>
          <c:tx>
            <c:rich>
              <a:bodyPr rot="0" spcFirstLastPara="1" vertOverflow="ellipsis" vert="horz" wrap="square" anchor="ctr" anchorCtr="1"/>
              <a:lstStyle/>
              <a:p>
                <a:pPr>
                  <a:defRPr sz="2200" b="1" i="0" u="none" strike="noStrike" kern="1200" cap="all" baseline="0">
                    <a:solidFill>
                      <a:schemeClr val="lt1">
                        <a:lumMod val="85000"/>
                      </a:schemeClr>
                    </a:solidFill>
                    <a:latin typeface="+mn-lt"/>
                    <a:ea typeface="+mn-ea"/>
                    <a:cs typeface="+mn-cs"/>
                  </a:defRPr>
                </a:pPr>
                <a:r>
                  <a:rPr lang="en-US"/>
                  <a:t>Seed source</a:t>
                </a:r>
              </a:p>
            </c:rich>
          </c:tx>
          <c:layout>
            <c:manualLayout>
              <c:xMode val="edge"/>
              <c:yMode val="edge"/>
              <c:x val="0.40383892935573257"/>
              <c:y val="0.87721311115180378"/>
            </c:manualLayout>
          </c:layout>
          <c:overlay val="0"/>
          <c:spPr>
            <a:noFill/>
            <a:ln>
              <a:noFill/>
            </a:ln>
            <a:effectLst/>
          </c:spPr>
          <c:txPr>
            <a:bodyPr rot="0" spcFirstLastPara="1" vertOverflow="ellipsis" vert="horz" wrap="square" anchor="ctr" anchorCtr="1"/>
            <a:lstStyle/>
            <a:p>
              <a:pPr>
                <a:defRPr sz="22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5400000" spcFirstLastPara="1" vertOverflow="ellipsis" wrap="square" anchor="ctr" anchorCtr="1"/>
          <a:lstStyle/>
          <a:p>
            <a:pPr>
              <a:defRPr sz="2200" b="0" i="0" u="none" strike="noStrike" kern="1200" baseline="0">
                <a:solidFill>
                  <a:schemeClr val="lt1">
                    <a:lumMod val="85000"/>
                  </a:schemeClr>
                </a:solidFill>
                <a:latin typeface="+mn-lt"/>
                <a:ea typeface="+mn-ea"/>
                <a:cs typeface="+mn-cs"/>
              </a:defRPr>
            </a:pPr>
            <a:endParaRPr lang="en-US"/>
          </a:p>
        </c:txPr>
        <c:crossAx val="276619176"/>
        <c:crosses val="autoZero"/>
        <c:auto val="1"/>
        <c:lblAlgn val="ctr"/>
        <c:lblOffset val="100"/>
        <c:noMultiLvlLbl val="0"/>
      </c:catAx>
      <c:valAx>
        <c:axId val="276619176"/>
        <c:scaling>
          <c:orientation val="minMax"/>
          <c:max val="0.60000000000000009"/>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2200" b="1" i="0" u="none" strike="noStrike" kern="1200" cap="all" baseline="0">
                    <a:solidFill>
                      <a:schemeClr val="lt1">
                        <a:lumMod val="85000"/>
                      </a:schemeClr>
                    </a:solidFill>
                    <a:latin typeface="+mn-lt"/>
                    <a:ea typeface="+mn-ea"/>
                    <a:cs typeface="+mn-cs"/>
                  </a:defRPr>
                </a:pPr>
                <a:r>
                  <a:rPr lang="en-US"/>
                  <a:t>% survival</a:t>
                </a:r>
              </a:p>
            </c:rich>
          </c:tx>
          <c:overlay val="0"/>
          <c:spPr>
            <a:noFill/>
            <a:ln>
              <a:noFill/>
            </a:ln>
            <a:effectLst/>
          </c:spPr>
          <c:txPr>
            <a:bodyPr rot="-5400000" spcFirstLastPara="1" vertOverflow="ellipsis" vert="horz" wrap="square" anchor="ctr" anchorCtr="1"/>
            <a:lstStyle/>
            <a:p>
              <a:pPr>
                <a:defRPr sz="2200" b="1" i="0" u="none" strike="noStrike" kern="1200" cap="all" baseline="0">
                  <a:solidFill>
                    <a:schemeClr val="lt1">
                      <a:lumMod val="8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200" b="0" i="0" u="none" strike="noStrike" kern="1200" baseline="0">
                <a:solidFill>
                  <a:schemeClr val="lt1">
                    <a:lumMod val="85000"/>
                  </a:schemeClr>
                </a:solidFill>
                <a:latin typeface="+mn-lt"/>
                <a:ea typeface="+mn-ea"/>
                <a:cs typeface="+mn-cs"/>
              </a:defRPr>
            </a:pPr>
            <a:endParaRPr lang="en-US"/>
          </a:p>
        </c:txPr>
        <c:crossAx val="270101000"/>
        <c:crosses val="autoZero"/>
        <c:crossBetween val="between"/>
        <c:majorUnit val="0.2"/>
      </c:valAx>
      <c:spPr>
        <a:noFill/>
        <a:ln>
          <a:noFill/>
        </a:ln>
        <a:effectLst/>
      </c:spPr>
    </c:plotArea>
    <c:legend>
      <c:legendPos val="b"/>
      <c:layout>
        <c:manualLayout>
          <c:xMode val="edge"/>
          <c:yMode val="edge"/>
          <c:x val="0.49664732008332579"/>
          <c:y val="0.12095582379379356"/>
          <c:w val="0.44818655921702227"/>
          <c:h val="8.6461981834176138E-2"/>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Sheet1!$B$1</c:f>
              <c:strCache>
                <c:ptCount val="1"/>
                <c:pt idx="0">
                  <c:v>Termination Method</c:v>
                </c:pt>
              </c:strCache>
            </c:strRef>
          </c:tx>
          <c:dPt>
            <c:idx val="0"/>
            <c:bubble3D val="0"/>
            <c:spPr>
              <a:solidFill>
                <a:schemeClr val="accent4">
                  <a:shade val="58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9979-471B-A24A-CD055548E810}"/>
              </c:ext>
            </c:extLst>
          </c:dPt>
          <c:dPt>
            <c:idx val="1"/>
            <c:bubble3D val="0"/>
            <c:spPr>
              <a:solidFill>
                <a:schemeClr val="accent4">
                  <a:shade val="86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9979-471B-A24A-CD055548E810}"/>
              </c:ext>
            </c:extLst>
          </c:dPt>
          <c:dPt>
            <c:idx val="2"/>
            <c:bubble3D val="0"/>
            <c:spPr>
              <a:solidFill>
                <a:schemeClr val="accent4">
                  <a:tint val="86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9979-471B-A24A-CD055548E810}"/>
              </c:ext>
            </c:extLst>
          </c:dPt>
          <c:dPt>
            <c:idx val="3"/>
            <c:bubble3D val="0"/>
            <c:spPr>
              <a:solidFill>
                <a:schemeClr val="accent4">
                  <a:tint val="58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9979-471B-A24A-CD055548E810}"/>
              </c:ext>
            </c:extLst>
          </c:dPt>
          <c:dLbls>
            <c:dLbl>
              <c:idx val="0"/>
              <c:layout>
                <c:manualLayout>
                  <c:x val="-0.134963060173034"/>
                  <c:y val="9.1098844599480297E-3"/>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9979-471B-A24A-CD055548E810}"/>
                </c:ext>
                <c:ext xmlns:c15="http://schemas.microsoft.com/office/drawing/2012/chart" uri="{CE6537A1-D6FC-4f65-9D91-7224C49458BB}"/>
              </c:extLst>
            </c:dLbl>
            <c:dLbl>
              <c:idx val="1"/>
              <c:layout>
                <c:manualLayout>
                  <c:x val="9.9177845824827401E-2"/>
                  <c:y val="-0.15001779731738901"/>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9979-471B-A24A-CD055548E810}"/>
                </c:ext>
                <c:ext xmlns:c15="http://schemas.microsoft.com/office/drawing/2012/chart" uri="{CE6537A1-D6FC-4f65-9D91-7224C49458BB}"/>
              </c:extLst>
            </c:dLbl>
            <c:dLbl>
              <c:idx val="2"/>
              <c:layout>
                <c:manualLayout>
                  <c:x val="0.111696194225722"/>
                  <c:y val="7.1893429089013694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9979-471B-A24A-CD055548E810}"/>
                </c:ext>
                <c:ext xmlns:c15="http://schemas.microsoft.com/office/drawing/2012/chart" uri="{CE6537A1-D6FC-4f65-9D91-7224C49458BB}"/>
              </c:extLst>
            </c:dLbl>
            <c:dLbl>
              <c:idx val="3"/>
              <c:layout>
                <c:manualLayout>
                  <c:x val="7.25445951200544E-2"/>
                  <c:y val="0.15221688732320601"/>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9979-471B-A24A-CD055548E810}"/>
                </c:ext>
                <c:ext xmlns:c15="http://schemas.microsoft.com/office/drawing/2012/chart" uri="{CE6537A1-D6FC-4f65-9D91-7224C49458BB}"/>
              </c:extLst>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4"/>
                <c:pt idx="0">
                  <c:v>Tillage</c:v>
                </c:pt>
                <c:pt idx="1">
                  <c:v>Winter Kill</c:v>
                </c:pt>
                <c:pt idx="2">
                  <c:v>Mow</c:v>
                </c:pt>
                <c:pt idx="3">
                  <c:v>Other Methods</c:v>
                </c:pt>
              </c:strCache>
            </c:strRef>
          </c:cat>
          <c:val>
            <c:numRef>
              <c:f>Sheet1!$B$2:$B$5</c:f>
              <c:numCache>
                <c:formatCode>General</c:formatCode>
                <c:ptCount val="4"/>
                <c:pt idx="0">
                  <c:v>49</c:v>
                </c:pt>
                <c:pt idx="1">
                  <c:v>20</c:v>
                </c:pt>
                <c:pt idx="2">
                  <c:v>19</c:v>
                </c:pt>
                <c:pt idx="3">
                  <c:v>12</c:v>
                </c:pt>
              </c:numCache>
            </c:numRef>
          </c:val>
          <c:extLst xmlns:c16r2="http://schemas.microsoft.com/office/drawing/2015/06/chart">
            <c:ext xmlns:c16="http://schemas.microsoft.com/office/drawing/2014/chart" uri="{C3380CC4-5D6E-409C-BE32-E72D297353CC}">
              <c16:uniqueId val="{00000008-9979-471B-A24A-CD055548E81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4E531F-B9DF-4AA5-9F99-CA98E97412B5}" type="doc">
      <dgm:prSet loTypeId="urn:microsoft.com/office/officeart/2005/8/layout/chart3" loCatId="list" qsTypeId="urn:microsoft.com/office/officeart/2005/8/quickstyle/3D4" qsCatId="3D" csTypeId="urn:microsoft.com/office/officeart/2005/8/colors/colorful1" csCatId="colorful" phldr="1"/>
      <dgm:spPr/>
      <dgm:t>
        <a:bodyPr/>
        <a:lstStyle/>
        <a:p>
          <a:endParaRPr lang="en-US"/>
        </a:p>
      </dgm:t>
    </dgm:pt>
    <dgm:pt modelId="{13662071-C51F-4C80-8FFD-EEAFF10E3F93}">
      <dgm:prSet phldrT="[Text]" custT="1"/>
      <dgm:spPr/>
      <dgm:t>
        <a:bodyPr/>
        <a:lstStyle/>
        <a:p>
          <a:r>
            <a:rPr lang="en-US" sz="2000" dirty="0"/>
            <a:t>Soil Health</a:t>
          </a:r>
        </a:p>
      </dgm:t>
    </dgm:pt>
    <dgm:pt modelId="{30E212B1-2870-4BE8-B921-A54EC7F7722A}" type="parTrans" cxnId="{B1318A2E-3BEB-4352-B090-E1AC8C1A8259}">
      <dgm:prSet/>
      <dgm:spPr/>
      <dgm:t>
        <a:bodyPr/>
        <a:lstStyle/>
        <a:p>
          <a:endParaRPr lang="en-US" sz="2000"/>
        </a:p>
      </dgm:t>
    </dgm:pt>
    <dgm:pt modelId="{7FE09E09-CAA1-46D0-BB23-3774B6B37E45}" type="sibTrans" cxnId="{B1318A2E-3BEB-4352-B090-E1AC8C1A8259}">
      <dgm:prSet/>
      <dgm:spPr/>
      <dgm:t>
        <a:bodyPr/>
        <a:lstStyle/>
        <a:p>
          <a:endParaRPr lang="en-US" sz="2000"/>
        </a:p>
      </dgm:t>
    </dgm:pt>
    <dgm:pt modelId="{2CAE268C-B9CD-43FA-9C5B-2F4ADF77B54F}">
      <dgm:prSet phldrT="[Text]" custT="1"/>
      <dgm:spPr/>
      <dgm:t>
        <a:bodyPr/>
        <a:lstStyle/>
        <a:p>
          <a:r>
            <a:rPr lang="en-US" sz="2000" dirty="0"/>
            <a:t>Weed Control</a:t>
          </a:r>
        </a:p>
      </dgm:t>
    </dgm:pt>
    <dgm:pt modelId="{0838462C-1168-4D41-8D17-EF80EF9865E5}" type="parTrans" cxnId="{FAF235B2-1BDB-425D-8DA4-D29C83EBF066}">
      <dgm:prSet/>
      <dgm:spPr/>
      <dgm:t>
        <a:bodyPr/>
        <a:lstStyle/>
        <a:p>
          <a:endParaRPr lang="en-US" sz="2000"/>
        </a:p>
      </dgm:t>
    </dgm:pt>
    <dgm:pt modelId="{A1F1032E-DB78-4B1B-BE8D-26BF33CF9A44}" type="sibTrans" cxnId="{FAF235B2-1BDB-425D-8DA4-D29C83EBF066}">
      <dgm:prSet/>
      <dgm:spPr/>
      <dgm:t>
        <a:bodyPr/>
        <a:lstStyle/>
        <a:p>
          <a:endParaRPr lang="en-US" sz="2000"/>
        </a:p>
      </dgm:t>
    </dgm:pt>
    <dgm:pt modelId="{0F4E18D9-AF84-4CA3-AF4F-FAC4EC117AFE}">
      <dgm:prSet phldrT="[Text]" custT="1"/>
      <dgm:spPr/>
      <dgm:t>
        <a:bodyPr/>
        <a:lstStyle/>
        <a:p>
          <a:r>
            <a:rPr lang="en-US" sz="2000" dirty="0"/>
            <a:t>Improved Water Quality</a:t>
          </a:r>
        </a:p>
      </dgm:t>
    </dgm:pt>
    <dgm:pt modelId="{C0983577-C2FA-4726-97F4-BABD33E9E4D0}" type="parTrans" cxnId="{85F7498D-71A0-4FC5-9DF2-F5531613532D}">
      <dgm:prSet/>
      <dgm:spPr/>
      <dgm:t>
        <a:bodyPr/>
        <a:lstStyle/>
        <a:p>
          <a:endParaRPr lang="en-US" sz="2000"/>
        </a:p>
      </dgm:t>
    </dgm:pt>
    <dgm:pt modelId="{6DF0619F-7C84-4DF5-822A-329C9AA4B48D}" type="sibTrans" cxnId="{85F7498D-71A0-4FC5-9DF2-F5531613532D}">
      <dgm:prSet/>
      <dgm:spPr/>
      <dgm:t>
        <a:bodyPr/>
        <a:lstStyle/>
        <a:p>
          <a:endParaRPr lang="en-US" sz="2000"/>
        </a:p>
      </dgm:t>
    </dgm:pt>
    <dgm:pt modelId="{F896F8E0-D9D9-4641-8BC9-E2D91CE9075E}">
      <dgm:prSet phldrT="[Text]" custT="1"/>
      <dgm:spPr/>
      <dgm:t>
        <a:bodyPr/>
        <a:lstStyle/>
        <a:p>
          <a:r>
            <a:rPr lang="en-US" sz="2000" dirty="0"/>
            <a:t>Pest &amp; Disease Control</a:t>
          </a:r>
        </a:p>
      </dgm:t>
    </dgm:pt>
    <dgm:pt modelId="{6C7222CC-CFCE-4164-AF57-B6C5521C3584}" type="parTrans" cxnId="{50A5A135-EBAF-4AEC-B11D-09626F2006B7}">
      <dgm:prSet/>
      <dgm:spPr/>
      <dgm:t>
        <a:bodyPr/>
        <a:lstStyle/>
        <a:p>
          <a:endParaRPr lang="en-US" sz="2000"/>
        </a:p>
      </dgm:t>
    </dgm:pt>
    <dgm:pt modelId="{32AC20C2-0EA5-421C-A619-BF6E04F080D3}" type="sibTrans" cxnId="{50A5A135-EBAF-4AEC-B11D-09626F2006B7}">
      <dgm:prSet/>
      <dgm:spPr/>
      <dgm:t>
        <a:bodyPr/>
        <a:lstStyle/>
        <a:p>
          <a:endParaRPr lang="en-US" sz="2000"/>
        </a:p>
      </dgm:t>
    </dgm:pt>
    <dgm:pt modelId="{456516F2-430E-4044-8310-7E692C4137CD}">
      <dgm:prSet phldrT="[Text]" custT="1"/>
      <dgm:spPr/>
      <dgm:t>
        <a:bodyPr/>
        <a:lstStyle/>
        <a:p>
          <a:r>
            <a:rPr lang="en-US" sz="2000" dirty="0"/>
            <a:t>Enhanced Nutrient Cycling</a:t>
          </a:r>
        </a:p>
      </dgm:t>
    </dgm:pt>
    <dgm:pt modelId="{94156227-A6E6-4743-A1C0-39EE4B2DC2D0}" type="parTrans" cxnId="{01B53897-037C-484F-BF12-7E1A19EDD3FE}">
      <dgm:prSet/>
      <dgm:spPr/>
      <dgm:t>
        <a:bodyPr/>
        <a:lstStyle/>
        <a:p>
          <a:endParaRPr lang="en-US" sz="2000"/>
        </a:p>
      </dgm:t>
    </dgm:pt>
    <dgm:pt modelId="{82D5FD21-9AD6-B54B-9CBE-807652D25C0A}" type="sibTrans" cxnId="{01B53897-037C-484F-BF12-7E1A19EDD3FE}">
      <dgm:prSet/>
      <dgm:spPr/>
      <dgm:t>
        <a:bodyPr/>
        <a:lstStyle/>
        <a:p>
          <a:endParaRPr lang="en-US" sz="2000"/>
        </a:p>
      </dgm:t>
    </dgm:pt>
    <dgm:pt modelId="{C80CDCA1-3ED8-764C-A6FD-0C71B3B48B9A}" type="pres">
      <dgm:prSet presAssocID="{A94E531F-B9DF-4AA5-9F99-CA98E97412B5}" presName="compositeShape" presStyleCnt="0">
        <dgm:presLayoutVars>
          <dgm:chMax val="7"/>
          <dgm:dir/>
          <dgm:resizeHandles val="exact"/>
        </dgm:presLayoutVars>
      </dgm:prSet>
      <dgm:spPr/>
      <dgm:t>
        <a:bodyPr/>
        <a:lstStyle/>
        <a:p>
          <a:endParaRPr lang="en-US"/>
        </a:p>
      </dgm:t>
    </dgm:pt>
    <dgm:pt modelId="{6B1BABB2-BF36-5F45-9966-6F989D8E96EB}" type="pres">
      <dgm:prSet presAssocID="{A94E531F-B9DF-4AA5-9F99-CA98E97412B5}" presName="wedge1" presStyleLbl="node1" presStyleIdx="0" presStyleCnt="5"/>
      <dgm:spPr/>
      <dgm:t>
        <a:bodyPr/>
        <a:lstStyle/>
        <a:p>
          <a:endParaRPr lang="en-US"/>
        </a:p>
      </dgm:t>
    </dgm:pt>
    <dgm:pt modelId="{107ECCB6-B452-7644-83E3-32DD1E049BE5}" type="pres">
      <dgm:prSet presAssocID="{A94E531F-B9DF-4AA5-9F99-CA98E97412B5}" presName="wedge1Tx" presStyleLbl="node1" presStyleIdx="0" presStyleCnt="5">
        <dgm:presLayoutVars>
          <dgm:chMax val="0"/>
          <dgm:chPref val="0"/>
          <dgm:bulletEnabled val="1"/>
        </dgm:presLayoutVars>
      </dgm:prSet>
      <dgm:spPr/>
      <dgm:t>
        <a:bodyPr/>
        <a:lstStyle/>
        <a:p>
          <a:endParaRPr lang="en-US"/>
        </a:p>
      </dgm:t>
    </dgm:pt>
    <dgm:pt modelId="{4959100D-DB21-6743-9B52-C1AE8F229815}" type="pres">
      <dgm:prSet presAssocID="{A94E531F-B9DF-4AA5-9F99-CA98E97412B5}" presName="wedge2" presStyleLbl="node1" presStyleIdx="1" presStyleCnt="5"/>
      <dgm:spPr/>
      <dgm:t>
        <a:bodyPr/>
        <a:lstStyle/>
        <a:p>
          <a:endParaRPr lang="en-US"/>
        </a:p>
      </dgm:t>
    </dgm:pt>
    <dgm:pt modelId="{B05BFCCB-8580-A245-BBF9-F72ECB9A2B62}" type="pres">
      <dgm:prSet presAssocID="{A94E531F-B9DF-4AA5-9F99-CA98E97412B5}" presName="wedge2Tx" presStyleLbl="node1" presStyleIdx="1" presStyleCnt="5">
        <dgm:presLayoutVars>
          <dgm:chMax val="0"/>
          <dgm:chPref val="0"/>
          <dgm:bulletEnabled val="1"/>
        </dgm:presLayoutVars>
      </dgm:prSet>
      <dgm:spPr/>
      <dgm:t>
        <a:bodyPr/>
        <a:lstStyle/>
        <a:p>
          <a:endParaRPr lang="en-US"/>
        </a:p>
      </dgm:t>
    </dgm:pt>
    <dgm:pt modelId="{41967450-9B21-AA44-8E6A-70D3330EF64C}" type="pres">
      <dgm:prSet presAssocID="{A94E531F-B9DF-4AA5-9F99-CA98E97412B5}" presName="wedge3" presStyleLbl="node1" presStyleIdx="2" presStyleCnt="5"/>
      <dgm:spPr/>
      <dgm:t>
        <a:bodyPr/>
        <a:lstStyle/>
        <a:p>
          <a:endParaRPr lang="en-US"/>
        </a:p>
      </dgm:t>
    </dgm:pt>
    <dgm:pt modelId="{43FE57E6-A9DC-C94C-B073-4FF05C84B161}" type="pres">
      <dgm:prSet presAssocID="{A94E531F-B9DF-4AA5-9F99-CA98E97412B5}" presName="wedge3Tx" presStyleLbl="node1" presStyleIdx="2" presStyleCnt="5">
        <dgm:presLayoutVars>
          <dgm:chMax val="0"/>
          <dgm:chPref val="0"/>
          <dgm:bulletEnabled val="1"/>
        </dgm:presLayoutVars>
      </dgm:prSet>
      <dgm:spPr/>
      <dgm:t>
        <a:bodyPr/>
        <a:lstStyle/>
        <a:p>
          <a:endParaRPr lang="en-US"/>
        </a:p>
      </dgm:t>
    </dgm:pt>
    <dgm:pt modelId="{D9E6BD7B-59F0-E54F-8453-73718BC82AAC}" type="pres">
      <dgm:prSet presAssocID="{A94E531F-B9DF-4AA5-9F99-CA98E97412B5}" presName="wedge4" presStyleLbl="node1" presStyleIdx="3" presStyleCnt="5"/>
      <dgm:spPr/>
      <dgm:t>
        <a:bodyPr/>
        <a:lstStyle/>
        <a:p>
          <a:endParaRPr lang="en-US"/>
        </a:p>
      </dgm:t>
    </dgm:pt>
    <dgm:pt modelId="{CA4308F2-3D0B-C14E-9029-B0D3C8A07A99}" type="pres">
      <dgm:prSet presAssocID="{A94E531F-B9DF-4AA5-9F99-CA98E97412B5}" presName="wedge4Tx" presStyleLbl="node1" presStyleIdx="3" presStyleCnt="5">
        <dgm:presLayoutVars>
          <dgm:chMax val="0"/>
          <dgm:chPref val="0"/>
          <dgm:bulletEnabled val="1"/>
        </dgm:presLayoutVars>
      </dgm:prSet>
      <dgm:spPr/>
      <dgm:t>
        <a:bodyPr/>
        <a:lstStyle/>
        <a:p>
          <a:endParaRPr lang="en-US"/>
        </a:p>
      </dgm:t>
    </dgm:pt>
    <dgm:pt modelId="{B2C0EFD6-40C1-3149-B9CE-547469253508}" type="pres">
      <dgm:prSet presAssocID="{A94E531F-B9DF-4AA5-9F99-CA98E97412B5}" presName="wedge5" presStyleLbl="node1" presStyleIdx="4" presStyleCnt="5"/>
      <dgm:spPr/>
      <dgm:t>
        <a:bodyPr/>
        <a:lstStyle/>
        <a:p>
          <a:endParaRPr lang="en-US"/>
        </a:p>
      </dgm:t>
    </dgm:pt>
    <dgm:pt modelId="{4AAF6A60-8F17-CC45-B240-8AF9338DD6E9}" type="pres">
      <dgm:prSet presAssocID="{A94E531F-B9DF-4AA5-9F99-CA98E97412B5}" presName="wedge5Tx" presStyleLbl="node1" presStyleIdx="4" presStyleCnt="5">
        <dgm:presLayoutVars>
          <dgm:chMax val="0"/>
          <dgm:chPref val="0"/>
          <dgm:bulletEnabled val="1"/>
        </dgm:presLayoutVars>
      </dgm:prSet>
      <dgm:spPr/>
      <dgm:t>
        <a:bodyPr/>
        <a:lstStyle/>
        <a:p>
          <a:endParaRPr lang="en-US"/>
        </a:p>
      </dgm:t>
    </dgm:pt>
  </dgm:ptLst>
  <dgm:cxnLst>
    <dgm:cxn modelId="{E0D91C7D-1534-CE4D-B898-69F55449B849}" type="presOf" srcId="{13662071-C51F-4C80-8FFD-EEAFF10E3F93}" destId="{6B1BABB2-BF36-5F45-9966-6F989D8E96EB}" srcOrd="0" destOrd="0" presId="urn:microsoft.com/office/officeart/2005/8/layout/chart3"/>
    <dgm:cxn modelId="{85F7498D-71A0-4FC5-9DF2-F5531613532D}" srcId="{A94E531F-B9DF-4AA5-9F99-CA98E97412B5}" destId="{0F4E18D9-AF84-4CA3-AF4F-FAC4EC117AFE}" srcOrd="1" destOrd="0" parTransId="{C0983577-C2FA-4726-97F4-BABD33E9E4D0}" sibTransId="{6DF0619F-7C84-4DF5-822A-329C9AA4B48D}"/>
    <dgm:cxn modelId="{9F29E443-591A-3548-9729-5C58697C5BE0}" type="presOf" srcId="{456516F2-430E-4044-8310-7E692C4137CD}" destId="{4AAF6A60-8F17-CC45-B240-8AF9338DD6E9}" srcOrd="1" destOrd="0" presId="urn:microsoft.com/office/officeart/2005/8/layout/chart3"/>
    <dgm:cxn modelId="{F5EC3389-5D45-024E-92C7-EAC810AB5D0C}" type="presOf" srcId="{13662071-C51F-4C80-8FFD-EEAFF10E3F93}" destId="{107ECCB6-B452-7644-83E3-32DD1E049BE5}" srcOrd="1" destOrd="0" presId="urn:microsoft.com/office/officeart/2005/8/layout/chart3"/>
    <dgm:cxn modelId="{50A5A135-EBAF-4AEC-B11D-09626F2006B7}" srcId="{A94E531F-B9DF-4AA5-9F99-CA98E97412B5}" destId="{F896F8E0-D9D9-4641-8BC9-E2D91CE9075E}" srcOrd="3" destOrd="0" parTransId="{6C7222CC-CFCE-4164-AF57-B6C5521C3584}" sibTransId="{32AC20C2-0EA5-421C-A619-BF6E04F080D3}"/>
    <dgm:cxn modelId="{B44466B2-6519-A743-A8EE-21921330770A}" type="presOf" srcId="{2CAE268C-B9CD-43FA-9C5B-2F4ADF77B54F}" destId="{43FE57E6-A9DC-C94C-B073-4FF05C84B161}" srcOrd="1" destOrd="0" presId="urn:microsoft.com/office/officeart/2005/8/layout/chart3"/>
    <dgm:cxn modelId="{A87BCB41-82C0-EC40-B34A-DD552CA914DC}" type="presOf" srcId="{0F4E18D9-AF84-4CA3-AF4F-FAC4EC117AFE}" destId="{B05BFCCB-8580-A245-BBF9-F72ECB9A2B62}" srcOrd="1" destOrd="0" presId="urn:microsoft.com/office/officeart/2005/8/layout/chart3"/>
    <dgm:cxn modelId="{B1318A2E-3BEB-4352-B090-E1AC8C1A8259}" srcId="{A94E531F-B9DF-4AA5-9F99-CA98E97412B5}" destId="{13662071-C51F-4C80-8FFD-EEAFF10E3F93}" srcOrd="0" destOrd="0" parTransId="{30E212B1-2870-4BE8-B921-A54EC7F7722A}" sibTransId="{7FE09E09-CAA1-46D0-BB23-3774B6B37E45}"/>
    <dgm:cxn modelId="{221A2D6B-E18E-BB4F-800E-A6E7D36A05B1}" type="presOf" srcId="{456516F2-430E-4044-8310-7E692C4137CD}" destId="{B2C0EFD6-40C1-3149-B9CE-547469253508}" srcOrd="0" destOrd="0" presId="urn:microsoft.com/office/officeart/2005/8/layout/chart3"/>
    <dgm:cxn modelId="{01B53897-037C-484F-BF12-7E1A19EDD3FE}" srcId="{A94E531F-B9DF-4AA5-9F99-CA98E97412B5}" destId="{456516F2-430E-4044-8310-7E692C4137CD}" srcOrd="4" destOrd="0" parTransId="{94156227-A6E6-4743-A1C0-39EE4B2DC2D0}" sibTransId="{82D5FD21-9AD6-B54B-9CBE-807652D25C0A}"/>
    <dgm:cxn modelId="{B98C0EC8-D3E5-DA4B-A8BE-DD02AA219452}" type="presOf" srcId="{0F4E18D9-AF84-4CA3-AF4F-FAC4EC117AFE}" destId="{4959100D-DB21-6743-9B52-C1AE8F229815}" srcOrd="0" destOrd="0" presId="urn:microsoft.com/office/officeart/2005/8/layout/chart3"/>
    <dgm:cxn modelId="{9EEE98D6-916A-544A-B26B-5A3D73E293E7}" type="presOf" srcId="{F896F8E0-D9D9-4641-8BC9-E2D91CE9075E}" destId="{CA4308F2-3D0B-C14E-9029-B0D3C8A07A99}" srcOrd="1" destOrd="0" presId="urn:microsoft.com/office/officeart/2005/8/layout/chart3"/>
    <dgm:cxn modelId="{31106224-91E3-1E42-B09F-BC8574B3A1BC}" type="presOf" srcId="{A94E531F-B9DF-4AA5-9F99-CA98E97412B5}" destId="{C80CDCA1-3ED8-764C-A6FD-0C71B3B48B9A}" srcOrd="0" destOrd="0" presId="urn:microsoft.com/office/officeart/2005/8/layout/chart3"/>
    <dgm:cxn modelId="{FAF235B2-1BDB-425D-8DA4-D29C83EBF066}" srcId="{A94E531F-B9DF-4AA5-9F99-CA98E97412B5}" destId="{2CAE268C-B9CD-43FA-9C5B-2F4ADF77B54F}" srcOrd="2" destOrd="0" parTransId="{0838462C-1168-4D41-8D17-EF80EF9865E5}" sibTransId="{A1F1032E-DB78-4B1B-BE8D-26BF33CF9A44}"/>
    <dgm:cxn modelId="{43CE8793-4540-E94E-9A37-2395093A5C3F}" type="presOf" srcId="{F896F8E0-D9D9-4641-8BC9-E2D91CE9075E}" destId="{D9E6BD7B-59F0-E54F-8453-73718BC82AAC}" srcOrd="0" destOrd="0" presId="urn:microsoft.com/office/officeart/2005/8/layout/chart3"/>
    <dgm:cxn modelId="{97823A44-09F7-FB4D-8136-3DB5C0125EA7}" type="presOf" srcId="{2CAE268C-B9CD-43FA-9C5B-2F4ADF77B54F}" destId="{41967450-9B21-AA44-8E6A-70D3330EF64C}" srcOrd="0" destOrd="0" presId="urn:microsoft.com/office/officeart/2005/8/layout/chart3"/>
    <dgm:cxn modelId="{B48851E3-3B87-4B48-A565-E1DFB7F4089C}" type="presParOf" srcId="{C80CDCA1-3ED8-764C-A6FD-0C71B3B48B9A}" destId="{6B1BABB2-BF36-5F45-9966-6F989D8E96EB}" srcOrd="0" destOrd="0" presId="urn:microsoft.com/office/officeart/2005/8/layout/chart3"/>
    <dgm:cxn modelId="{20CF527F-1CA3-D644-83C5-9B0FC4A429CB}" type="presParOf" srcId="{C80CDCA1-3ED8-764C-A6FD-0C71B3B48B9A}" destId="{107ECCB6-B452-7644-83E3-32DD1E049BE5}" srcOrd="1" destOrd="0" presId="urn:microsoft.com/office/officeart/2005/8/layout/chart3"/>
    <dgm:cxn modelId="{CF360E40-A16E-2D4E-8BAA-A6ED63EEFB81}" type="presParOf" srcId="{C80CDCA1-3ED8-764C-A6FD-0C71B3B48B9A}" destId="{4959100D-DB21-6743-9B52-C1AE8F229815}" srcOrd="2" destOrd="0" presId="urn:microsoft.com/office/officeart/2005/8/layout/chart3"/>
    <dgm:cxn modelId="{953EAA3A-271F-1040-A685-E04FE5BC2F9F}" type="presParOf" srcId="{C80CDCA1-3ED8-764C-A6FD-0C71B3B48B9A}" destId="{B05BFCCB-8580-A245-BBF9-F72ECB9A2B62}" srcOrd="3" destOrd="0" presId="urn:microsoft.com/office/officeart/2005/8/layout/chart3"/>
    <dgm:cxn modelId="{64A4A892-E134-7E40-A87D-4FE749E05B47}" type="presParOf" srcId="{C80CDCA1-3ED8-764C-A6FD-0C71B3B48B9A}" destId="{41967450-9B21-AA44-8E6A-70D3330EF64C}" srcOrd="4" destOrd="0" presId="urn:microsoft.com/office/officeart/2005/8/layout/chart3"/>
    <dgm:cxn modelId="{3AAB4455-F20B-AD41-BDC8-5DA10906A291}" type="presParOf" srcId="{C80CDCA1-3ED8-764C-A6FD-0C71B3B48B9A}" destId="{43FE57E6-A9DC-C94C-B073-4FF05C84B161}" srcOrd="5" destOrd="0" presId="urn:microsoft.com/office/officeart/2005/8/layout/chart3"/>
    <dgm:cxn modelId="{8D2E550D-717A-8B44-AA2E-43DFB81771B3}" type="presParOf" srcId="{C80CDCA1-3ED8-764C-A6FD-0C71B3B48B9A}" destId="{D9E6BD7B-59F0-E54F-8453-73718BC82AAC}" srcOrd="6" destOrd="0" presId="urn:microsoft.com/office/officeart/2005/8/layout/chart3"/>
    <dgm:cxn modelId="{AAA966AF-6556-A547-BECE-F89441990BD8}" type="presParOf" srcId="{C80CDCA1-3ED8-764C-A6FD-0C71B3B48B9A}" destId="{CA4308F2-3D0B-C14E-9029-B0D3C8A07A99}" srcOrd="7" destOrd="0" presId="urn:microsoft.com/office/officeart/2005/8/layout/chart3"/>
    <dgm:cxn modelId="{359492D5-6749-904D-AB23-63BBDD4DCA2C}" type="presParOf" srcId="{C80CDCA1-3ED8-764C-A6FD-0C71B3B48B9A}" destId="{B2C0EFD6-40C1-3149-B9CE-547469253508}" srcOrd="8" destOrd="0" presId="urn:microsoft.com/office/officeart/2005/8/layout/chart3"/>
    <dgm:cxn modelId="{3597B9CC-B471-BC48-8AC9-53E2FEE5AC9D}" type="presParOf" srcId="{C80CDCA1-3ED8-764C-A6FD-0C71B3B48B9A}" destId="{4AAF6A60-8F17-CC45-B240-8AF9338DD6E9}" srcOrd="9"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F9B6B14-5A5F-4640-A554-CD044FFBEAE3}"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n-US"/>
        </a:p>
      </dgm:t>
    </dgm:pt>
    <dgm:pt modelId="{41009477-B3F6-4FDC-9E53-4200518AF217}">
      <dgm:prSet/>
      <dgm:spPr/>
      <dgm:t>
        <a:bodyPr/>
        <a:lstStyle/>
        <a:p>
          <a:pPr rtl="0"/>
          <a:r>
            <a:rPr lang="en-US" b="0" i="0" dirty="0"/>
            <a:t>Year 1 – Corn-rye</a:t>
          </a:r>
          <a:endParaRPr lang="en-US" dirty="0"/>
        </a:p>
      </dgm:t>
    </dgm:pt>
    <dgm:pt modelId="{5F2AD425-40DC-4FEE-9E84-06F632C0F113}" type="parTrans" cxnId="{C4225385-C323-4CF4-875E-ED50726C5CED}">
      <dgm:prSet/>
      <dgm:spPr/>
      <dgm:t>
        <a:bodyPr/>
        <a:lstStyle/>
        <a:p>
          <a:endParaRPr lang="en-US"/>
        </a:p>
      </dgm:t>
    </dgm:pt>
    <dgm:pt modelId="{8A706EE4-447A-4DB7-9267-8650349542FF}" type="sibTrans" cxnId="{C4225385-C323-4CF4-875E-ED50726C5CED}">
      <dgm:prSet/>
      <dgm:spPr/>
      <dgm:t>
        <a:bodyPr/>
        <a:lstStyle/>
        <a:p>
          <a:endParaRPr lang="en-US"/>
        </a:p>
      </dgm:t>
    </dgm:pt>
    <dgm:pt modelId="{078378C0-9973-4D02-AF9B-BB2171723929}">
      <dgm:prSet/>
      <dgm:spPr/>
      <dgm:t>
        <a:bodyPr/>
        <a:lstStyle/>
        <a:p>
          <a:pPr rtl="0"/>
          <a:r>
            <a:rPr lang="en-US" b="0" i="0" dirty="0"/>
            <a:t>Year 2 – Soybean </a:t>
          </a:r>
          <a:endParaRPr lang="en-US" dirty="0"/>
        </a:p>
      </dgm:t>
    </dgm:pt>
    <dgm:pt modelId="{7BDA7055-2DAA-4CB8-A257-0CB2237CAC71}" type="parTrans" cxnId="{806629A7-E787-4AE2-B5F1-BB702FB44CC8}">
      <dgm:prSet/>
      <dgm:spPr/>
      <dgm:t>
        <a:bodyPr/>
        <a:lstStyle/>
        <a:p>
          <a:endParaRPr lang="en-US"/>
        </a:p>
      </dgm:t>
    </dgm:pt>
    <dgm:pt modelId="{D69DE08C-E3B7-49EA-A907-D5E67AF3C3CD}" type="sibTrans" cxnId="{806629A7-E787-4AE2-B5F1-BB702FB44CC8}">
      <dgm:prSet/>
      <dgm:spPr/>
      <dgm:t>
        <a:bodyPr/>
        <a:lstStyle/>
        <a:p>
          <a:endParaRPr lang="en-US"/>
        </a:p>
      </dgm:t>
    </dgm:pt>
    <dgm:pt modelId="{5E7E097E-DA38-4256-B7E4-4011ED3F3F47}" type="pres">
      <dgm:prSet presAssocID="{FF9B6B14-5A5F-4640-A554-CD044FFBEAE3}" presName="linear" presStyleCnt="0">
        <dgm:presLayoutVars>
          <dgm:animLvl val="lvl"/>
          <dgm:resizeHandles val="exact"/>
        </dgm:presLayoutVars>
      </dgm:prSet>
      <dgm:spPr/>
      <dgm:t>
        <a:bodyPr/>
        <a:lstStyle/>
        <a:p>
          <a:endParaRPr lang="en-US"/>
        </a:p>
      </dgm:t>
    </dgm:pt>
    <dgm:pt modelId="{CF76981B-5138-4135-B146-DA757D8CD777}" type="pres">
      <dgm:prSet presAssocID="{41009477-B3F6-4FDC-9E53-4200518AF217}" presName="parentText" presStyleLbl="node1" presStyleIdx="0" presStyleCnt="2">
        <dgm:presLayoutVars>
          <dgm:chMax val="0"/>
          <dgm:bulletEnabled val="1"/>
        </dgm:presLayoutVars>
      </dgm:prSet>
      <dgm:spPr/>
      <dgm:t>
        <a:bodyPr/>
        <a:lstStyle/>
        <a:p>
          <a:endParaRPr lang="en-US"/>
        </a:p>
      </dgm:t>
    </dgm:pt>
    <dgm:pt modelId="{E45B4277-49D4-44A5-8D17-254E04EB3AD8}" type="pres">
      <dgm:prSet presAssocID="{8A706EE4-447A-4DB7-9267-8650349542FF}" presName="spacer" presStyleCnt="0"/>
      <dgm:spPr/>
    </dgm:pt>
    <dgm:pt modelId="{5CE4E6BE-23D2-4BB0-AAA5-2ECC27AC48B5}" type="pres">
      <dgm:prSet presAssocID="{078378C0-9973-4D02-AF9B-BB2171723929}" presName="parentText" presStyleLbl="node1" presStyleIdx="1" presStyleCnt="2">
        <dgm:presLayoutVars>
          <dgm:chMax val="0"/>
          <dgm:bulletEnabled val="1"/>
        </dgm:presLayoutVars>
      </dgm:prSet>
      <dgm:spPr/>
      <dgm:t>
        <a:bodyPr/>
        <a:lstStyle/>
        <a:p>
          <a:endParaRPr lang="en-US"/>
        </a:p>
      </dgm:t>
    </dgm:pt>
  </dgm:ptLst>
  <dgm:cxnLst>
    <dgm:cxn modelId="{F33285B6-99B7-4F00-B350-6681EE4C6096}" type="presOf" srcId="{078378C0-9973-4D02-AF9B-BB2171723929}" destId="{5CE4E6BE-23D2-4BB0-AAA5-2ECC27AC48B5}" srcOrd="0" destOrd="0" presId="urn:microsoft.com/office/officeart/2005/8/layout/vList2"/>
    <dgm:cxn modelId="{C4225385-C323-4CF4-875E-ED50726C5CED}" srcId="{FF9B6B14-5A5F-4640-A554-CD044FFBEAE3}" destId="{41009477-B3F6-4FDC-9E53-4200518AF217}" srcOrd="0" destOrd="0" parTransId="{5F2AD425-40DC-4FEE-9E84-06F632C0F113}" sibTransId="{8A706EE4-447A-4DB7-9267-8650349542FF}"/>
    <dgm:cxn modelId="{668F3049-2B0A-47A6-9E46-9358C0298BD1}" type="presOf" srcId="{41009477-B3F6-4FDC-9E53-4200518AF217}" destId="{CF76981B-5138-4135-B146-DA757D8CD777}" srcOrd="0" destOrd="0" presId="urn:microsoft.com/office/officeart/2005/8/layout/vList2"/>
    <dgm:cxn modelId="{806629A7-E787-4AE2-B5F1-BB702FB44CC8}" srcId="{FF9B6B14-5A5F-4640-A554-CD044FFBEAE3}" destId="{078378C0-9973-4D02-AF9B-BB2171723929}" srcOrd="1" destOrd="0" parTransId="{7BDA7055-2DAA-4CB8-A257-0CB2237CAC71}" sibTransId="{D69DE08C-E3B7-49EA-A907-D5E67AF3C3CD}"/>
    <dgm:cxn modelId="{2588FD07-139B-46D9-918D-B54E6DBFA461}" type="presOf" srcId="{FF9B6B14-5A5F-4640-A554-CD044FFBEAE3}" destId="{5E7E097E-DA38-4256-B7E4-4011ED3F3F47}" srcOrd="0" destOrd="0" presId="urn:microsoft.com/office/officeart/2005/8/layout/vList2"/>
    <dgm:cxn modelId="{E041E0C6-4AE8-4AD6-B205-645EA217110C}" type="presParOf" srcId="{5E7E097E-DA38-4256-B7E4-4011ED3F3F47}" destId="{CF76981B-5138-4135-B146-DA757D8CD777}" srcOrd="0" destOrd="0" presId="urn:microsoft.com/office/officeart/2005/8/layout/vList2"/>
    <dgm:cxn modelId="{A5A6746A-9420-4D97-803F-D38433AB9D45}" type="presParOf" srcId="{5E7E097E-DA38-4256-B7E4-4011ED3F3F47}" destId="{E45B4277-49D4-44A5-8D17-254E04EB3AD8}" srcOrd="1" destOrd="0" presId="urn:microsoft.com/office/officeart/2005/8/layout/vList2"/>
    <dgm:cxn modelId="{B2B994F1-0D4F-4FD5-ACCC-90EC97D769AE}" type="presParOf" srcId="{5E7E097E-DA38-4256-B7E4-4011ED3F3F47}" destId="{5CE4E6BE-23D2-4BB0-AAA5-2ECC27AC48B5}"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9B6B14-5A5F-4640-A554-CD044FFBEAE3}"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n-US"/>
        </a:p>
      </dgm:t>
    </dgm:pt>
    <dgm:pt modelId="{41009477-B3F6-4FDC-9E53-4200518AF217}">
      <dgm:prSet/>
      <dgm:spPr/>
      <dgm:t>
        <a:bodyPr/>
        <a:lstStyle/>
        <a:p>
          <a:pPr rtl="0"/>
          <a:r>
            <a:rPr lang="en-US" b="0" i="0" dirty="0"/>
            <a:t>Year 1 – Corn-rye</a:t>
          </a:r>
          <a:endParaRPr lang="en-US" dirty="0"/>
        </a:p>
      </dgm:t>
    </dgm:pt>
    <dgm:pt modelId="{5F2AD425-40DC-4FEE-9E84-06F632C0F113}" type="parTrans" cxnId="{C4225385-C323-4CF4-875E-ED50726C5CED}">
      <dgm:prSet/>
      <dgm:spPr/>
      <dgm:t>
        <a:bodyPr/>
        <a:lstStyle/>
        <a:p>
          <a:endParaRPr lang="en-US"/>
        </a:p>
      </dgm:t>
    </dgm:pt>
    <dgm:pt modelId="{8A706EE4-447A-4DB7-9267-8650349542FF}" type="sibTrans" cxnId="{C4225385-C323-4CF4-875E-ED50726C5CED}">
      <dgm:prSet/>
      <dgm:spPr/>
      <dgm:t>
        <a:bodyPr/>
        <a:lstStyle/>
        <a:p>
          <a:endParaRPr lang="en-US"/>
        </a:p>
      </dgm:t>
    </dgm:pt>
    <dgm:pt modelId="{078378C0-9973-4D02-AF9B-BB2171723929}">
      <dgm:prSet/>
      <dgm:spPr/>
      <dgm:t>
        <a:bodyPr/>
        <a:lstStyle/>
        <a:p>
          <a:pPr rtl="0"/>
          <a:r>
            <a:rPr lang="en-US" b="0" i="0" dirty="0"/>
            <a:t>Year 2 – Soybean </a:t>
          </a:r>
          <a:endParaRPr lang="en-US" dirty="0"/>
        </a:p>
      </dgm:t>
    </dgm:pt>
    <dgm:pt modelId="{7BDA7055-2DAA-4CB8-A257-0CB2237CAC71}" type="parTrans" cxnId="{806629A7-E787-4AE2-B5F1-BB702FB44CC8}">
      <dgm:prSet/>
      <dgm:spPr/>
      <dgm:t>
        <a:bodyPr/>
        <a:lstStyle/>
        <a:p>
          <a:endParaRPr lang="en-US"/>
        </a:p>
      </dgm:t>
    </dgm:pt>
    <dgm:pt modelId="{D69DE08C-E3B7-49EA-A907-D5E67AF3C3CD}" type="sibTrans" cxnId="{806629A7-E787-4AE2-B5F1-BB702FB44CC8}">
      <dgm:prSet/>
      <dgm:spPr/>
      <dgm:t>
        <a:bodyPr/>
        <a:lstStyle/>
        <a:p>
          <a:endParaRPr lang="en-US"/>
        </a:p>
      </dgm:t>
    </dgm:pt>
    <dgm:pt modelId="{F4112B93-2FCB-4446-83A9-DF3AFB80BC66}">
      <dgm:prSet/>
      <dgm:spPr/>
      <dgm:t>
        <a:bodyPr/>
        <a:lstStyle/>
        <a:p>
          <a:pPr rtl="0"/>
          <a:r>
            <a:rPr lang="en-US" b="0" i="0" dirty="0"/>
            <a:t>Year </a:t>
          </a:r>
          <a:r>
            <a:rPr lang="en-US" b="0" i="0" dirty="0" smtClean="0"/>
            <a:t>3 </a:t>
          </a:r>
          <a:r>
            <a:rPr lang="en-US" b="0" i="0" dirty="0"/>
            <a:t>– Small grain-hairy vetch </a:t>
          </a:r>
          <a:endParaRPr lang="en-US" dirty="0"/>
        </a:p>
      </dgm:t>
    </dgm:pt>
    <dgm:pt modelId="{94940215-CDDD-4C36-9F61-5407BBBE3037}" type="parTrans" cxnId="{1D5935E2-DF21-472D-B510-7FAD0FFBE921}">
      <dgm:prSet/>
      <dgm:spPr/>
      <dgm:t>
        <a:bodyPr/>
        <a:lstStyle/>
        <a:p>
          <a:endParaRPr lang="en-US"/>
        </a:p>
      </dgm:t>
    </dgm:pt>
    <dgm:pt modelId="{492F43B2-FE40-448F-B76D-B662C71BA5C5}" type="sibTrans" cxnId="{1D5935E2-DF21-472D-B510-7FAD0FFBE921}">
      <dgm:prSet/>
      <dgm:spPr/>
      <dgm:t>
        <a:bodyPr/>
        <a:lstStyle/>
        <a:p>
          <a:endParaRPr lang="en-US"/>
        </a:p>
      </dgm:t>
    </dgm:pt>
    <dgm:pt modelId="{5E7E097E-DA38-4256-B7E4-4011ED3F3F47}" type="pres">
      <dgm:prSet presAssocID="{FF9B6B14-5A5F-4640-A554-CD044FFBEAE3}" presName="linear" presStyleCnt="0">
        <dgm:presLayoutVars>
          <dgm:animLvl val="lvl"/>
          <dgm:resizeHandles val="exact"/>
        </dgm:presLayoutVars>
      </dgm:prSet>
      <dgm:spPr/>
      <dgm:t>
        <a:bodyPr/>
        <a:lstStyle/>
        <a:p>
          <a:endParaRPr lang="en-US"/>
        </a:p>
      </dgm:t>
    </dgm:pt>
    <dgm:pt modelId="{CF76981B-5138-4135-B146-DA757D8CD777}" type="pres">
      <dgm:prSet presAssocID="{41009477-B3F6-4FDC-9E53-4200518AF217}" presName="parentText" presStyleLbl="node1" presStyleIdx="0" presStyleCnt="3">
        <dgm:presLayoutVars>
          <dgm:chMax val="0"/>
          <dgm:bulletEnabled val="1"/>
        </dgm:presLayoutVars>
      </dgm:prSet>
      <dgm:spPr/>
      <dgm:t>
        <a:bodyPr/>
        <a:lstStyle/>
        <a:p>
          <a:endParaRPr lang="en-US"/>
        </a:p>
      </dgm:t>
    </dgm:pt>
    <dgm:pt modelId="{E45B4277-49D4-44A5-8D17-254E04EB3AD8}" type="pres">
      <dgm:prSet presAssocID="{8A706EE4-447A-4DB7-9267-8650349542FF}" presName="spacer" presStyleCnt="0"/>
      <dgm:spPr/>
    </dgm:pt>
    <dgm:pt modelId="{5CE4E6BE-23D2-4BB0-AAA5-2ECC27AC48B5}" type="pres">
      <dgm:prSet presAssocID="{078378C0-9973-4D02-AF9B-BB2171723929}" presName="parentText" presStyleLbl="node1" presStyleIdx="1" presStyleCnt="3">
        <dgm:presLayoutVars>
          <dgm:chMax val="0"/>
          <dgm:bulletEnabled val="1"/>
        </dgm:presLayoutVars>
      </dgm:prSet>
      <dgm:spPr/>
      <dgm:t>
        <a:bodyPr/>
        <a:lstStyle/>
        <a:p>
          <a:endParaRPr lang="en-US"/>
        </a:p>
      </dgm:t>
    </dgm:pt>
    <dgm:pt modelId="{E269994B-5790-437D-BB27-1E8CC05ED176}" type="pres">
      <dgm:prSet presAssocID="{D69DE08C-E3B7-49EA-A907-D5E67AF3C3CD}" presName="spacer" presStyleCnt="0"/>
      <dgm:spPr/>
    </dgm:pt>
    <dgm:pt modelId="{7CFE8108-1F02-45B1-83BA-4A1C794281A9}" type="pres">
      <dgm:prSet presAssocID="{F4112B93-2FCB-4446-83A9-DF3AFB80BC66}" presName="parentText" presStyleLbl="node1" presStyleIdx="2" presStyleCnt="3">
        <dgm:presLayoutVars>
          <dgm:chMax val="0"/>
          <dgm:bulletEnabled val="1"/>
        </dgm:presLayoutVars>
      </dgm:prSet>
      <dgm:spPr/>
      <dgm:t>
        <a:bodyPr/>
        <a:lstStyle/>
        <a:p>
          <a:endParaRPr lang="en-US"/>
        </a:p>
      </dgm:t>
    </dgm:pt>
  </dgm:ptLst>
  <dgm:cxnLst>
    <dgm:cxn modelId="{F33285B6-99B7-4F00-B350-6681EE4C6096}" type="presOf" srcId="{078378C0-9973-4D02-AF9B-BB2171723929}" destId="{5CE4E6BE-23D2-4BB0-AAA5-2ECC27AC48B5}" srcOrd="0" destOrd="0" presId="urn:microsoft.com/office/officeart/2005/8/layout/vList2"/>
    <dgm:cxn modelId="{86315C08-F97D-4D10-A76B-FBEF0C559B79}" type="presOf" srcId="{F4112B93-2FCB-4446-83A9-DF3AFB80BC66}" destId="{7CFE8108-1F02-45B1-83BA-4A1C794281A9}" srcOrd="0" destOrd="0" presId="urn:microsoft.com/office/officeart/2005/8/layout/vList2"/>
    <dgm:cxn modelId="{1D5935E2-DF21-472D-B510-7FAD0FFBE921}" srcId="{FF9B6B14-5A5F-4640-A554-CD044FFBEAE3}" destId="{F4112B93-2FCB-4446-83A9-DF3AFB80BC66}" srcOrd="2" destOrd="0" parTransId="{94940215-CDDD-4C36-9F61-5407BBBE3037}" sibTransId="{492F43B2-FE40-448F-B76D-B662C71BA5C5}"/>
    <dgm:cxn modelId="{2588FD07-139B-46D9-918D-B54E6DBFA461}" type="presOf" srcId="{FF9B6B14-5A5F-4640-A554-CD044FFBEAE3}" destId="{5E7E097E-DA38-4256-B7E4-4011ED3F3F47}" srcOrd="0" destOrd="0" presId="urn:microsoft.com/office/officeart/2005/8/layout/vList2"/>
    <dgm:cxn modelId="{C4225385-C323-4CF4-875E-ED50726C5CED}" srcId="{FF9B6B14-5A5F-4640-A554-CD044FFBEAE3}" destId="{41009477-B3F6-4FDC-9E53-4200518AF217}" srcOrd="0" destOrd="0" parTransId="{5F2AD425-40DC-4FEE-9E84-06F632C0F113}" sibTransId="{8A706EE4-447A-4DB7-9267-8650349542FF}"/>
    <dgm:cxn modelId="{668F3049-2B0A-47A6-9E46-9358C0298BD1}" type="presOf" srcId="{41009477-B3F6-4FDC-9E53-4200518AF217}" destId="{CF76981B-5138-4135-B146-DA757D8CD777}" srcOrd="0" destOrd="0" presId="urn:microsoft.com/office/officeart/2005/8/layout/vList2"/>
    <dgm:cxn modelId="{806629A7-E787-4AE2-B5F1-BB702FB44CC8}" srcId="{FF9B6B14-5A5F-4640-A554-CD044FFBEAE3}" destId="{078378C0-9973-4D02-AF9B-BB2171723929}" srcOrd="1" destOrd="0" parTransId="{7BDA7055-2DAA-4CB8-A257-0CB2237CAC71}" sibTransId="{D69DE08C-E3B7-49EA-A907-D5E67AF3C3CD}"/>
    <dgm:cxn modelId="{E041E0C6-4AE8-4AD6-B205-645EA217110C}" type="presParOf" srcId="{5E7E097E-DA38-4256-B7E4-4011ED3F3F47}" destId="{CF76981B-5138-4135-B146-DA757D8CD777}" srcOrd="0" destOrd="0" presId="urn:microsoft.com/office/officeart/2005/8/layout/vList2"/>
    <dgm:cxn modelId="{A5A6746A-9420-4D97-803F-D38433AB9D45}" type="presParOf" srcId="{5E7E097E-DA38-4256-B7E4-4011ED3F3F47}" destId="{E45B4277-49D4-44A5-8D17-254E04EB3AD8}" srcOrd="1" destOrd="0" presId="urn:microsoft.com/office/officeart/2005/8/layout/vList2"/>
    <dgm:cxn modelId="{B2B994F1-0D4F-4FD5-ACCC-90EC97D769AE}" type="presParOf" srcId="{5E7E097E-DA38-4256-B7E4-4011ED3F3F47}" destId="{5CE4E6BE-23D2-4BB0-AAA5-2ECC27AC48B5}" srcOrd="2" destOrd="0" presId="urn:microsoft.com/office/officeart/2005/8/layout/vList2"/>
    <dgm:cxn modelId="{395EC617-C300-4D8C-A16C-02CED1494B83}" type="presParOf" srcId="{5E7E097E-DA38-4256-B7E4-4011ED3F3F47}" destId="{E269994B-5790-437D-BB27-1E8CC05ED176}" srcOrd="3" destOrd="0" presId="urn:microsoft.com/office/officeart/2005/8/layout/vList2"/>
    <dgm:cxn modelId="{DDD27729-02FB-45C9-B37B-7C14D798884B}" type="presParOf" srcId="{5E7E097E-DA38-4256-B7E4-4011ED3F3F47}" destId="{7CFE8108-1F02-45B1-83BA-4A1C794281A9}"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9B6B14-5A5F-4640-A554-CD044FFBEAE3}" type="doc">
      <dgm:prSet loTypeId="urn:microsoft.com/office/officeart/2005/8/layout/vList2" loCatId="list" qsTypeId="urn:microsoft.com/office/officeart/2005/8/quickstyle/simple1" qsCatId="simple" csTypeId="urn:microsoft.com/office/officeart/2005/8/colors/accent4_3" csCatId="accent4"/>
      <dgm:spPr/>
      <dgm:t>
        <a:bodyPr/>
        <a:lstStyle/>
        <a:p>
          <a:endParaRPr lang="en-US"/>
        </a:p>
      </dgm:t>
    </dgm:pt>
    <dgm:pt modelId="{41009477-B3F6-4FDC-9E53-4200518AF217}">
      <dgm:prSet custT="1"/>
      <dgm:spPr/>
      <dgm:t>
        <a:bodyPr/>
        <a:lstStyle/>
        <a:p>
          <a:pPr rtl="0"/>
          <a:r>
            <a:rPr lang="en-US" sz="2800" b="0" i="0"/>
            <a:t>Year 1 – Corn</a:t>
          </a:r>
          <a:endParaRPr lang="en-US" sz="2800"/>
        </a:p>
      </dgm:t>
    </dgm:pt>
    <dgm:pt modelId="{5F2AD425-40DC-4FEE-9E84-06F632C0F113}" type="parTrans" cxnId="{C4225385-C323-4CF4-875E-ED50726C5CED}">
      <dgm:prSet/>
      <dgm:spPr/>
      <dgm:t>
        <a:bodyPr/>
        <a:lstStyle/>
        <a:p>
          <a:endParaRPr lang="en-US"/>
        </a:p>
      </dgm:t>
    </dgm:pt>
    <dgm:pt modelId="{8A706EE4-447A-4DB7-9267-8650349542FF}" type="sibTrans" cxnId="{C4225385-C323-4CF4-875E-ED50726C5CED}">
      <dgm:prSet/>
      <dgm:spPr/>
      <dgm:t>
        <a:bodyPr/>
        <a:lstStyle/>
        <a:p>
          <a:endParaRPr lang="en-US"/>
        </a:p>
      </dgm:t>
    </dgm:pt>
    <dgm:pt modelId="{078378C0-9973-4D02-AF9B-BB2171723929}">
      <dgm:prSet custT="1"/>
      <dgm:spPr/>
      <dgm:t>
        <a:bodyPr/>
        <a:lstStyle/>
        <a:p>
          <a:pPr rtl="0"/>
          <a:r>
            <a:rPr lang="en-US" sz="2800" b="0" i="0" dirty="0"/>
            <a:t>Year 2 – Soybean</a:t>
          </a:r>
          <a:endParaRPr lang="en-US" sz="2800" dirty="0"/>
        </a:p>
      </dgm:t>
    </dgm:pt>
    <dgm:pt modelId="{7BDA7055-2DAA-4CB8-A257-0CB2237CAC71}" type="parTrans" cxnId="{806629A7-E787-4AE2-B5F1-BB702FB44CC8}">
      <dgm:prSet/>
      <dgm:spPr/>
      <dgm:t>
        <a:bodyPr/>
        <a:lstStyle/>
        <a:p>
          <a:endParaRPr lang="en-US"/>
        </a:p>
      </dgm:t>
    </dgm:pt>
    <dgm:pt modelId="{D69DE08C-E3B7-49EA-A907-D5E67AF3C3CD}" type="sibTrans" cxnId="{806629A7-E787-4AE2-B5F1-BB702FB44CC8}">
      <dgm:prSet/>
      <dgm:spPr/>
      <dgm:t>
        <a:bodyPr/>
        <a:lstStyle/>
        <a:p>
          <a:endParaRPr lang="en-US"/>
        </a:p>
      </dgm:t>
    </dgm:pt>
    <dgm:pt modelId="{590998B0-6EE1-4274-A62C-2CF33017940A}">
      <dgm:prSet custT="1"/>
      <dgm:spPr/>
      <dgm:t>
        <a:bodyPr/>
        <a:lstStyle/>
        <a:p>
          <a:pPr rtl="0"/>
          <a:r>
            <a:rPr lang="en-US" sz="2800" b="0" i="0" dirty="0"/>
            <a:t>Year 3 – Small grain </a:t>
          </a:r>
          <a:r>
            <a:rPr lang="en-US" sz="2800" b="0" i="0" dirty="0" err="1"/>
            <a:t>underseeded</a:t>
          </a:r>
          <a:r>
            <a:rPr lang="en-US" sz="2800" b="0" i="0" dirty="0"/>
            <a:t> with red clover</a:t>
          </a:r>
          <a:endParaRPr lang="en-US" sz="2800" dirty="0"/>
        </a:p>
      </dgm:t>
    </dgm:pt>
    <dgm:pt modelId="{6E955A10-60C6-4842-B49D-BDC6EFBBA9A1}" type="parTrans" cxnId="{545FADFB-D9F7-4DCC-AC92-39E93FCA3804}">
      <dgm:prSet/>
      <dgm:spPr/>
      <dgm:t>
        <a:bodyPr/>
        <a:lstStyle/>
        <a:p>
          <a:endParaRPr lang="en-US"/>
        </a:p>
      </dgm:t>
    </dgm:pt>
    <dgm:pt modelId="{8132D2E4-61D2-4B86-8EEF-1678E60592FB}" type="sibTrans" cxnId="{545FADFB-D9F7-4DCC-AC92-39E93FCA3804}">
      <dgm:prSet/>
      <dgm:spPr/>
      <dgm:t>
        <a:bodyPr/>
        <a:lstStyle/>
        <a:p>
          <a:endParaRPr lang="en-US"/>
        </a:p>
      </dgm:t>
    </dgm:pt>
    <dgm:pt modelId="{5E7E097E-DA38-4256-B7E4-4011ED3F3F47}" type="pres">
      <dgm:prSet presAssocID="{FF9B6B14-5A5F-4640-A554-CD044FFBEAE3}" presName="linear" presStyleCnt="0">
        <dgm:presLayoutVars>
          <dgm:animLvl val="lvl"/>
          <dgm:resizeHandles val="exact"/>
        </dgm:presLayoutVars>
      </dgm:prSet>
      <dgm:spPr/>
      <dgm:t>
        <a:bodyPr/>
        <a:lstStyle/>
        <a:p>
          <a:endParaRPr lang="en-US"/>
        </a:p>
      </dgm:t>
    </dgm:pt>
    <dgm:pt modelId="{CF76981B-5138-4135-B146-DA757D8CD777}" type="pres">
      <dgm:prSet presAssocID="{41009477-B3F6-4FDC-9E53-4200518AF217}" presName="parentText" presStyleLbl="node1" presStyleIdx="0" presStyleCnt="3">
        <dgm:presLayoutVars>
          <dgm:chMax val="0"/>
          <dgm:bulletEnabled val="1"/>
        </dgm:presLayoutVars>
      </dgm:prSet>
      <dgm:spPr/>
      <dgm:t>
        <a:bodyPr/>
        <a:lstStyle/>
        <a:p>
          <a:endParaRPr lang="en-US"/>
        </a:p>
      </dgm:t>
    </dgm:pt>
    <dgm:pt modelId="{E45B4277-49D4-44A5-8D17-254E04EB3AD8}" type="pres">
      <dgm:prSet presAssocID="{8A706EE4-447A-4DB7-9267-8650349542FF}" presName="spacer" presStyleCnt="0"/>
      <dgm:spPr/>
    </dgm:pt>
    <dgm:pt modelId="{5CE4E6BE-23D2-4BB0-AAA5-2ECC27AC48B5}" type="pres">
      <dgm:prSet presAssocID="{078378C0-9973-4D02-AF9B-BB2171723929}" presName="parentText" presStyleLbl="node1" presStyleIdx="1" presStyleCnt="3">
        <dgm:presLayoutVars>
          <dgm:chMax val="0"/>
          <dgm:bulletEnabled val="1"/>
        </dgm:presLayoutVars>
      </dgm:prSet>
      <dgm:spPr/>
      <dgm:t>
        <a:bodyPr/>
        <a:lstStyle/>
        <a:p>
          <a:endParaRPr lang="en-US"/>
        </a:p>
      </dgm:t>
    </dgm:pt>
    <dgm:pt modelId="{7BE616E6-612D-46DF-ABC9-1692FFFC8E9C}" type="pres">
      <dgm:prSet presAssocID="{D69DE08C-E3B7-49EA-A907-D5E67AF3C3CD}" presName="spacer" presStyleCnt="0"/>
      <dgm:spPr/>
    </dgm:pt>
    <dgm:pt modelId="{004CB745-759E-48C1-B4DF-2CC412168152}" type="pres">
      <dgm:prSet presAssocID="{590998B0-6EE1-4274-A62C-2CF33017940A}" presName="parentText" presStyleLbl="node1" presStyleIdx="2" presStyleCnt="3">
        <dgm:presLayoutVars>
          <dgm:chMax val="0"/>
          <dgm:bulletEnabled val="1"/>
        </dgm:presLayoutVars>
      </dgm:prSet>
      <dgm:spPr/>
      <dgm:t>
        <a:bodyPr/>
        <a:lstStyle/>
        <a:p>
          <a:endParaRPr lang="en-US"/>
        </a:p>
      </dgm:t>
    </dgm:pt>
  </dgm:ptLst>
  <dgm:cxnLst>
    <dgm:cxn modelId="{F33285B6-99B7-4F00-B350-6681EE4C6096}" type="presOf" srcId="{078378C0-9973-4D02-AF9B-BB2171723929}" destId="{5CE4E6BE-23D2-4BB0-AAA5-2ECC27AC48B5}" srcOrd="0" destOrd="0" presId="urn:microsoft.com/office/officeart/2005/8/layout/vList2"/>
    <dgm:cxn modelId="{2588FD07-139B-46D9-918D-B54E6DBFA461}" type="presOf" srcId="{FF9B6B14-5A5F-4640-A554-CD044FFBEAE3}" destId="{5E7E097E-DA38-4256-B7E4-4011ED3F3F47}" srcOrd="0" destOrd="0" presId="urn:microsoft.com/office/officeart/2005/8/layout/vList2"/>
    <dgm:cxn modelId="{545FADFB-D9F7-4DCC-AC92-39E93FCA3804}" srcId="{FF9B6B14-5A5F-4640-A554-CD044FFBEAE3}" destId="{590998B0-6EE1-4274-A62C-2CF33017940A}" srcOrd="2" destOrd="0" parTransId="{6E955A10-60C6-4842-B49D-BDC6EFBBA9A1}" sibTransId="{8132D2E4-61D2-4B86-8EEF-1678E60592FB}"/>
    <dgm:cxn modelId="{C4225385-C323-4CF4-875E-ED50726C5CED}" srcId="{FF9B6B14-5A5F-4640-A554-CD044FFBEAE3}" destId="{41009477-B3F6-4FDC-9E53-4200518AF217}" srcOrd="0" destOrd="0" parTransId="{5F2AD425-40DC-4FEE-9E84-06F632C0F113}" sibTransId="{8A706EE4-447A-4DB7-9267-8650349542FF}"/>
    <dgm:cxn modelId="{668F3049-2B0A-47A6-9E46-9358C0298BD1}" type="presOf" srcId="{41009477-B3F6-4FDC-9E53-4200518AF217}" destId="{CF76981B-5138-4135-B146-DA757D8CD777}" srcOrd="0" destOrd="0" presId="urn:microsoft.com/office/officeart/2005/8/layout/vList2"/>
    <dgm:cxn modelId="{806629A7-E787-4AE2-B5F1-BB702FB44CC8}" srcId="{FF9B6B14-5A5F-4640-A554-CD044FFBEAE3}" destId="{078378C0-9973-4D02-AF9B-BB2171723929}" srcOrd="1" destOrd="0" parTransId="{7BDA7055-2DAA-4CB8-A257-0CB2237CAC71}" sibTransId="{D69DE08C-E3B7-49EA-A907-D5E67AF3C3CD}"/>
    <dgm:cxn modelId="{728C73F5-E767-4095-86DA-A5F95811D899}" type="presOf" srcId="{590998B0-6EE1-4274-A62C-2CF33017940A}" destId="{004CB745-759E-48C1-B4DF-2CC412168152}" srcOrd="0" destOrd="0" presId="urn:microsoft.com/office/officeart/2005/8/layout/vList2"/>
    <dgm:cxn modelId="{E041E0C6-4AE8-4AD6-B205-645EA217110C}" type="presParOf" srcId="{5E7E097E-DA38-4256-B7E4-4011ED3F3F47}" destId="{CF76981B-5138-4135-B146-DA757D8CD777}" srcOrd="0" destOrd="0" presId="urn:microsoft.com/office/officeart/2005/8/layout/vList2"/>
    <dgm:cxn modelId="{A5A6746A-9420-4D97-803F-D38433AB9D45}" type="presParOf" srcId="{5E7E097E-DA38-4256-B7E4-4011ED3F3F47}" destId="{E45B4277-49D4-44A5-8D17-254E04EB3AD8}" srcOrd="1" destOrd="0" presId="urn:microsoft.com/office/officeart/2005/8/layout/vList2"/>
    <dgm:cxn modelId="{B2B994F1-0D4F-4FD5-ACCC-90EC97D769AE}" type="presParOf" srcId="{5E7E097E-DA38-4256-B7E4-4011ED3F3F47}" destId="{5CE4E6BE-23D2-4BB0-AAA5-2ECC27AC48B5}" srcOrd="2" destOrd="0" presId="urn:microsoft.com/office/officeart/2005/8/layout/vList2"/>
    <dgm:cxn modelId="{038DAA4A-60A4-4738-8B5D-8CED7008008B}" type="presParOf" srcId="{5E7E097E-DA38-4256-B7E4-4011ED3F3F47}" destId="{7BE616E6-612D-46DF-ABC9-1692FFFC8E9C}" srcOrd="3" destOrd="0" presId="urn:microsoft.com/office/officeart/2005/8/layout/vList2"/>
    <dgm:cxn modelId="{B9A5B650-5B95-4435-8781-B70F68CD4282}" type="presParOf" srcId="{5E7E097E-DA38-4256-B7E4-4011ED3F3F47}" destId="{004CB745-759E-48C1-B4DF-2CC412168152}"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405A7A-E888-425F-B056-9FC3E7773382}"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C8181131-208C-49BF-A21C-2DBA1779D793}">
      <dgm:prSet phldrT="[Text]" custT="1"/>
      <dgm:spPr/>
      <dgm:t>
        <a:bodyPr/>
        <a:lstStyle/>
        <a:p>
          <a:r>
            <a:rPr lang="en-US" sz="1600" b="1" dirty="0"/>
            <a:t>Seed cost</a:t>
          </a:r>
        </a:p>
      </dgm:t>
    </dgm:pt>
    <dgm:pt modelId="{98393653-E189-4292-896D-E69F2ADE3F58}" type="parTrans" cxnId="{72D8979D-2D36-474D-B7D3-F08CED2DE625}">
      <dgm:prSet/>
      <dgm:spPr/>
      <dgm:t>
        <a:bodyPr/>
        <a:lstStyle/>
        <a:p>
          <a:endParaRPr lang="en-US" sz="1600" b="1"/>
        </a:p>
      </dgm:t>
    </dgm:pt>
    <dgm:pt modelId="{EA2735EB-92CF-4D5C-A83B-69093D20A0F2}" type="sibTrans" cxnId="{72D8979D-2D36-474D-B7D3-F08CED2DE625}">
      <dgm:prSet/>
      <dgm:spPr/>
      <dgm:t>
        <a:bodyPr/>
        <a:lstStyle/>
        <a:p>
          <a:endParaRPr lang="en-US" sz="1600" b="1"/>
        </a:p>
      </dgm:t>
    </dgm:pt>
    <dgm:pt modelId="{ED2608BE-A768-474E-88CE-10AC52AA9A0A}">
      <dgm:prSet phldrT="[Text]" custT="1"/>
      <dgm:spPr/>
      <dgm:t>
        <a:bodyPr/>
        <a:lstStyle/>
        <a:p>
          <a:r>
            <a:rPr lang="en-US" sz="1600" b="1" dirty="0"/>
            <a:t>Planting</a:t>
          </a:r>
        </a:p>
      </dgm:t>
    </dgm:pt>
    <dgm:pt modelId="{2E7FD6D7-3213-4A83-8473-84E5CF15CD11}" type="parTrans" cxnId="{37F5F8EC-E220-42E9-86EF-0E052F45A039}">
      <dgm:prSet/>
      <dgm:spPr/>
      <dgm:t>
        <a:bodyPr/>
        <a:lstStyle/>
        <a:p>
          <a:endParaRPr lang="en-US" sz="1600" b="1"/>
        </a:p>
      </dgm:t>
    </dgm:pt>
    <dgm:pt modelId="{14EC4123-F70E-4263-909D-C9FBA93E0F82}" type="sibTrans" cxnId="{37F5F8EC-E220-42E9-86EF-0E052F45A039}">
      <dgm:prSet/>
      <dgm:spPr/>
      <dgm:t>
        <a:bodyPr/>
        <a:lstStyle/>
        <a:p>
          <a:endParaRPr lang="en-US" sz="1600" b="1"/>
        </a:p>
      </dgm:t>
    </dgm:pt>
    <dgm:pt modelId="{5FCB0EC3-0EE2-4B22-9762-F9F391E9E30D}">
      <dgm:prSet phldrT="[Text]" custT="1"/>
      <dgm:spPr/>
      <dgm:t>
        <a:bodyPr/>
        <a:lstStyle/>
        <a:p>
          <a:r>
            <a:rPr lang="en-US" sz="1600" b="1" dirty="0"/>
            <a:t>Termination</a:t>
          </a:r>
        </a:p>
      </dgm:t>
    </dgm:pt>
    <dgm:pt modelId="{946CA80A-FBA4-4816-9125-8D0709D3CE3D}" type="parTrans" cxnId="{5837AC42-18E3-4548-A007-1527E03B4019}">
      <dgm:prSet/>
      <dgm:spPr/>
      <dgm:t>
        <a:bodyPr/>
        <a:lstStyle/>
        <a:p>
          <a:endParaRPr lang="en-US" sz="1600" b="1"/>
        </a:p>
      </dgm:t>
    </dgm:pt>
    <dgm:pt modelId="{E37F9420-31E6-459D-A7C7-F893461F3411}" type="sibTrans" cxnId="{5837AC42-18E3-4548-A007-1527E03B4019}">
      <dgm:prSet/>
      <dgm:spPr/>
      <dgm:t>
        <a:bodyPr/>
        <a:lstStyle/>
        <a:p>
          <a:endParaRPr lang="en-US" sz="1600" b="1"/>
        </a:p>
      </dgm:t>
    </dgm:pt>
    <dgm:pt modelId="{6B172040-AF43-41B8-914D-9E344991910F}">
      <dgm:prSet phldrT="[Text]" custT="1"/>
      <dgm:spPr/>
      <dgm:t>
        <a:bodyPr/>
        <a:lstStyle/>
        <a:p>
          <a:r>
            <a:rPr lang="en-US" sz="2400" b="1" dirty="0">
              <a:solidFill>
                <a:srgbClr val="800000"/>
              </a:solidFill>
              <a:latin typeface="Arial" panose="020B0604020202020204" pitchFamily="34" charset="0"/>
              <a:cs typeface="Arial" panose="020B0604020202020204" pitchFamily="34" charset="0"/>
            </a:rPr>
            <a:t>Estimated cost of establishing cover crops</a:t>
          </a:r>
        </a:p>
      </dgm:t>
    </dgm:pt>
    <dgm:pt modelId="{3EB66BA7-1D2D-423A-93AD-96A084FCB4E9}" type="sibTrans" cxnId="{307C6CBB-6094-4A74-B28D-3CF7DD5B0DE7}">
      <dgm:prSet/>
      <dgm:spPr/>
      <dgm:t>
        <a:bodyPr/>
        <a:lstStyle/>
        <a:p>
          <a:endParaRPr lang="en-US" sz="1600" b="1"/>
        </a:p>
      </dgm:t>
    </dgm:pt>
    <dgm:pt modelId="{4C0A110E-A92E-4F57-BA55-BF94FBEDA041}" type="parTrans" cxnId="{307C6CBB-6094-4A74-B28D-3CF7DD5B0DE7}">
      <dgm:prSet/>
      <dgm:spPr/>
      <dgm:t>
        <a:bodyPr/>
        <a:lstStyle/>
        <a:p>
          <a:endParaRPr lang="en-US" sz="1600" b="1"/>
        </a:p>
      </dgm:t>
    </dgm:pt>
    <dgm:pt modelId="{24F2AFF0-8ADF-4D60-854F-F1D97D1E09FA}" type="pres">
      <dgm:prSet presAssocID="{60405A7A-E888-425F-B056-9FC3E7773382}" presName="Name0" presStyleCnt="0">
        <dgm:presLayoutVars>
          <dgm:chMax val="4"/>
          <dgm:resizeHandles val="exact"/>
        </dgm:presLayoutVars>
      </dgm:prSet>
      <dgm:spPr/>
      <dgm:t>
        <a:bodyPr/>
        <a:lstStyle/>
        <a:p>
          <a:endParaRPr lang="en-US"/>
        </a:p>
      </dgm:t>
    </dgm:pt>
    <dgm:pt modelId="{95BED464-5FCA-4BE1-A367-614AA98F472D}" type="pres">
      <dgm:prSet presAssocID="{60405A7A-E888-425F-B056-9FC3E7773382}" presName="ellipse" presStyleLbl="trBgShp" presStyleIdx="0" presStyleCnt="1"/>
      <dgm:spPr/>
    </dgm:pt>
    <dgm:pt modelId="{5D0AE365-7949-4B2F-8DEF-2D0567F4E92D}" type="pres">
      <dgm:prSet presAssocID="{60405A7A-E888-425F-B056-9FC3E7773382}" presName="arrow1" presStyleLbl="fgShp" presStyleIdx="0" presStyleCnt="1"/>
      <dgm:spPr/>
    </dgm:pt>
    <dgm:pt modelId="{ABF1D149-1C06-4C45-84EA-18FF8A01FC74}" type="pres">
      <dgm:prSet presAssocID="{60405A7A-E888-425F-B056-9FC3E7773382}" presName="rectangle" presStyleLbl="revTx" presStyleIdx="0" presStyleCnt="1" custScaleX="121393">
        <dgm:presLayoutVars>
          <dgm:bulletEnabled val="1"/>
        </dgm:presLayoutVars>
      </dgm:prSet>
      <dgm:spPr/>
      <dgm:t>
        <a:bodyPr/>
        <a:lstStyle/>
        <a:p>
          <a:endParaRPr lang="en-US"/>
        </a:p>
      </dgm:t>
    </dgm:pt>
    <dgm:pt modelId="{96D950A5-4007-4933-A06E-B2EB22D811E8}" type="pres">
      <dgm:prSet presAssocID="{ED2608BE-A768-474E-88CE-10AC52AA9A0A}" presName="item1" presStyleLbl="node1" presStyleIdx="0" presStyleCnt="3" custScaleX="122395">
        <dgm:presLayoutVars>
          <dgm:bulletEnabled val="1"/>
        </dgm:presLayoutVars>
      </dgm:prSet>
      <dgm:spPr/>
      <dgm:t>
        <a:bodyPr/>
        <a:lstStyle/>
        <a:p>
          <a:endParaRPr lang="en-US"/>
        </a:p>
      </dgm:t>
    </dgm:pt>
    <dgm:pt modelId="{71CA72F2-5562-4604-A8CE-4B6B0FB11138}" type="pres">
      <dgm:prSet presAssocID="{5FCB0EC3-0EE2-4B22-9762-F9F391E9E30D}" presName="item2" presStyleLbl="node1" presStyleIdx="1" presStyleCnt="3">
        <dgm:presLayoutVars>
          <dgm:bulletEnabled val="1"/>
        </dgm:presLayoutVars>
      </dgm:prSet>
      <dgm:spPr/>
      <dgm:t>
        <a:bodyPr/>
        <a:lstStyle/>
        <a:p>
          <a:endParaRPr lang="en-US"/>
        </a:p>
      </dgm:t>
    </dgm:pt>
    <dgm:pt modelId="{32DEF802-6047-4457-888E-B50FE27BB323}" type="pres">
      <dgm:prSet presAssocID="{6B172040-AF43-41B8-914D-9E344991910F}" presName="item3" presStyleLbl="node1" presStyleIdx="2" presStyleCnt="3">
        <dgm:presLayoutVars>
          <dgm:bulletEnabled val="1"/>
        </dgm:presLayoutVars>
      </dgm:prSet>
      <dgm:spPr/>
      <dgm:t>
        <a:bodyPr/>
        <a:lstStyle/>
        <a:p>
          <a:endParaRPr lang="en-US"/>
        </a:p>
      </dgm:t>
    </dgm:pt>
    <dgm:pt modelId="{C0FDEA81-CCB0-4F3C-A662-1DB55BD9F14E}" type="pres">
      <dgm:prSet presAssocID="{60405A7A-E888-425F-B056-9FC3E7773382}" presName="funnel" presStyleLbl="trAlignAcc1" presStyleIdx="0" presStyleCnt="1" custLinFactNeighborX="1386" custLinFactNeighborY="-1737"/>
      <dgm:spPr/>
    </dgm:pt>
  </dgm:ptLst>
  <dgm:cxnLst>
    <dgm:cxn modelId="{301A969C-A8B7-4A07-95CF-A44C0F57B7D0}" type="presOf" srcId="{5FCB0EC3-0EE2-4B22-9762-F9F391E9E30D}" destId="{96D950A5-4007-4933-A06E-B2EB22D811E8}" srcOrd="0" destOrd="0" presId="urn:microsoft.com/office/officeart/2005/8/layout/funnel1"/>
    <dgm:cxn modelId="{72D8979D-2D36-474D-B7D3-F08CED2DE625}" srcId="{60405A7A-E888-425F-B056-9FC3E7773382}" destId="{C8181131-208C-49BF-A21C-2DBA1779D793}" srcOrd="0" destOrd="0" parTransId="{98393653-E189-4292-896D-E69F2ADE3F58}" sibTransId="{EA2735EB-92CF-4D5C-A83B-69093D20A0F2}"/>
    <dgm:cxn modelId="{E2D0B403-3687-4BD9-A937-D9AC9910CDAE}" type="presOf" srcId="{ED2608BE-A768-474E-88CE-10AC52AA9A0A}" destId="{71CA72F2-5562-4604-A8CE-4B6B0FB11138}" srcOrd="0" destOrd="0" presId="urn:microsoft.com/office/officeart/2005/8/layout/funnel1"/>
    <dgm:cxn modelId="{A6963E25-9C51-4DE8-A4AA-8741DA839C15}" type="presOf" srcId="{60405A7A-E888-425F-B056-9FC3E7773382}" destId="{24F2AFF0-8ADF-4D60-854F-F1D97D1E09FA}" srcOrd="0" destOrd="0" presId="urn:microsoft.com/office/officeart/2005/8/layout/funnel1"/>
    <dgm:cxn modelId="{75C2122E-F140-46E6-9ED1-601423FAD43F}" type="presOf" srcId="{C8181131-208C-49BF-A21C-2DBA1779D793}" destId="{32DEF802-6047-4457-888E-B50FE27BB323}" srcOrd="0" destOrd="0" presId="urn:microsoft.com/office/officeart/2005/8/layout/funnel1"/>
    <dgm:cxn modelId="{103F5E5F-3F2D-4194-9647-A9E1F63C807F}" type="presOf" srcId="{6B172040-AF43-41B8-914D-9E344991910F}" destId="{ABF1D149-1C06-4C45-84EA-18FF8A01FC74}" srcOrd="0" destOrd="0" presId="urn:microsoft.com/office/officeart/2005/8/layout/funnel1"/>
    <dgm:cxn modelId="{37F5F8EC-E220-42E9-86EF-0E052F45A039}" srcId="{60405A7A-E888-425F-B056-9FC3E7773382}" destId="{ED2608BE-A768-474E-88CE-10AC52AA9A0A}" srcOrd="1" destOrd="0" parTransId="{2E7FD6D7-3213-4A83-8473-84E5CF15CD11}" sibTransId="{14EC4123-F70E-4263-909D-C9FBA93E0F82}"/>
    <dgm:cxn modelId="{5837AC42-18E3-4548-A007-1527E03B4019}" srcId="{60405A7A-E888-425F-B056-9FC3E7773382}" destId="{5FCB0EC3-0EE2-4B22-9762-F9F391E9E30D}" srcOrd="2" destOrd="0" parTransId="{946CA80A-FBA4-4816-9125-8D0709D3CE3D}" sibTransId="{E37F9420-31E6-459D-A7C7-F893461F3411}"/>
    <dgm:cxn modelId="{307C6CBB-6094-4A74-B28D-3CF7DD5B0DE7}" srcId="{60405A7A-E888-425F-B056-9FC3E7773382}" destId="{6B172040-AF43-41B8-914D-9E344991910F}" srcOrd="3" destOrd="0" parTransId="{4C0A110E-A92E-4F57-BA55-BF94FBEDA041}" sibTransId="{3EB66BA7-1D2D-423A-93AD-96A084FCB4E9}"/>
    <dgm:cxn modelId="{CD40F6CD-9F18-41E2-9514-01F980A6D5B2}" type="presParOf" srcId="{24F2AFF0-8ADF-4D60-854F-F1D97D1E09FA}" destId="{95BED464-5FCA-4BE1-A367-614AA98F472D}" srcOrd="0" destOrd="0" presId="urn:microsoft.com/office/officeart/2005/8/layout/funnel1"/>
    <dgm:cxn modelId="{D9B2B80C-7FA6-428E-9DA8-80FA04B46358}" type="presParOf" srcId="{24F2AFF0-8ADF-4D60-854F-F1D97D1E09FA}" destId="{5D0AE365-7949-4B2F-8DEF-2D0567F4E92D}" srcOrd="1" destOrd="0" presId="urn:microsoft.com/office/officeart/2005/8/layout/funnel1"/>
    <dgm:cxn modelId="{0334F7BF-CCB1-4F15-AE00-E295FC2E5237}" type="presParOf" srcId="{24F2AFF0-8ADF-4D60-854F-F1D97D1E09FA}" destId="{ABF1D149-1C06-4C45-84EA-18FF8A01FC74}" srcOrd="2" destOrd="0" presId="urn:microsoft.com/office/officeart/2005/8/layout/funnel1"/>
    <dgm:cxn modelId="{A0E67435-D8E7-46AC-8B07-8727D145B746}" type="presParOf" srcId="{24F2AFF0-8ADF-4D60-854F-F1D97D1E09FA}" destId="{96D950A5-4007-4933-A06E-B2EB22D811E8}" srcOrd="3" destOrd="0" presId="urn:microsoft.com/office/officeart/2005/8/layout/funnel1"/>
    <dgm:cxn modelId="{7C417CDA-475B-4B41-8114-106A403376FE}" type="presParOf" srcId="{24F2AFF0-8ADF-4D60-854F-F1D97D1E09FA}" destId="{71CA72F2-5562-4604-A8CE-4B6B0FB11138}" srcOrd="4" destOrd="0" presId="urn:microsoft.com/office/officeart/2005/8/layout/funnel1"/>
    <dgm:cxn modelId="{CA0DB213-7859-413D-9DE7-C17542B59DEA}" type="presParOf" srcId="{24F2AFF0-8ADF-4D60-854F-F1D97D1E09FA}" destId="{32DEF802-6047-4457-888E-B50FE27BB323}" srcOrd="5" destOrd="0" presId="urn:microsoft.com/office/officeart/2005/8/layout/funnel1"/>
    <dgm:cxn modelId="{1DA34AF8-6F32-4507-A473-1A3FFB09283B}" type="presParOf" srcId="{24F2AFF0-8ADF-4D60-854F-F1D97D1E09FA}" destId="{C0FDEA81-CCB0-4F3C-A662-1DB55BD9F14E}" srcOrd="6" destOrd="0" presId="urn:microsoft.com/office/officeart/2005/8/layout/funne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AE66BE-791C-41E0-B860-D0765BCA0DFE}" type="datetimeFigureOut">
              <a:rPr lang="en-US" smtClean="0"/>
              <a:t>6/26/2018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08847-16BB-4EEE-A0D2-583A44F23D8A}" type="slidenum">
              <a:rPr lang="en-US" smtClean="0"/>
              <a:t>‹#›</a:t>
            </a:fld>
            <a:endParaRPr lang="en-US"/>
          </a:p>
        </p:txBody>
      </p:sp>
    </p:spTree>
    <p:extLst>
      <p:ext uri="{BB962C8B-B14F-4D97-AF65-F5344CB8AC3E}">
        <p14:creationId xmlns:p14="http://schemas.microsoft.com/office/powerpoint/2010/main" val="173910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Welcome to the Cover Crops module of our Transitioning to Organic series.
</a:t>
            </a:r>
            <a:r>
              <a:rPr lang="en-US" b="1" dirty="0" smtClean="0"/>
              <a:t>
Image</a:t>
            </a:r>
            <a:r>
              <a:rPr lang="en-US" dirty="0" smtClean="0"/>
              <a:t>:  Jill Sackett </a:t>
            </a:r>
            <a:r>
              <a:rPr lang="en-US" dirty="0" err="1" smtClean="0"/>
              <a:t>Eberhart</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a:t>
            </a:fld>
            <a:endParaRPr lang="en-US"/>
          </a:p>
        </p:txBody>
      </p:sp>
    </p:spTree>
    <p:extLst>
      <p:ext uri="{BB962C8B-B14F-4D97-AF65-F5344CB8AC3E}">
        <p14:creationId xmlns:p14="http://schemas.microsoft.com/office/powerpoint/2010/main" val="418310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When cover crop biomass is incorporated, it becomes food for soil microbial communities, contributing to building soil organic matter, which is essential to the structure, water holding capacity, and long-term fertility of soils. You can learn more about the role of soil organic matter in the “Soil Health and Fertility” modules in this series.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a:t>
            </a:r>
            <a:r>
              <a:rPr lang="en-US" baseline="0" dirty="0" smtClean="0"/>
              <a:t> Kristine Moncada, University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10</a:t>
            </a:fld>
            <a:endParaRPr lang="en-US"/>
          </a:p>
        </p:txBody>
      </p:sp>
    </p:spTree>
    <p:extLst>
      <p:ext uri="{BB962C8B-B14F-4D97-AF65-F5344CB8AC3E}">
        <p14:creationId xmlns:p14="http://schemas.microsoft.com/office/powerpoint/2010/main" val="518063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Cover cropping can also prevent and remedy soil compaction. When soils are compacted, soil particles are pressed together so that roots have trouble penetrating, and the soils lose the ability to absorb water easily, leading to increased runoff, erosion, and low subsoil moisture. Cover crops can reduce compaction by extending their roots deep into the soil, which also creates pathways for rainwater to infiltrate and reach the subsoil.</a:t>
            </a:r>
          </a:p>
          <a:p>
            <a:endParaRPr lang="en-US" dirty="0" smtClean="0"/>
          </a:p>
          <a:p>
            <a:r>
              <a:rPr lang="en-US" b="1" dirty="0" smtClean="0"/>
              <a:t>Image</a:t>
            </a:r>
            <a:r>
              <a:rPr lang="en-US" dirty="0" smtClean="0"/>
              <a:t>: SARE Cover Crop Image library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11</a:t>
            </a:fld>
            <a:endParaRPr lang="en-US"/>
          </a:p>
        </p:txBody>
      </p:sp>
    </p:spTree>
    <p:extLst>
      <p:ext uri="{BB962C8B-B14F-4D97-AF65-F5344CB8AC3E}">
        <p14:creationId xmlns:p14="http://schemas.microsoft.com/office/powerpoint/2010/main" val="334340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smtClean="0"/>
              <a:t>Narration</a:t>
            </a:r>
            <a:r>
              <a:rPr lang="en-US" dirty="0" smtClean="0"/>
              <a:t>: In addition to improving and protecting soils, cover crops can protect water quality on your farm and downstream. By holding soil physically in place and preventing erosion, cover crops can reduce sediment loads entering waterways. But cover crops also take up nutrients that might be vulnerable to runoff and leaching--you may hear cover crops used for this purpose referred to as “catch crops.” Catch crops hold nutrients, particularly nitrogen and phosphorus, on your farm and prevent them from becoming pollutants downstream.</a:t>
            </a:r>
          </a:p>
          <a:p>
            <a:pPr algn="l"/>
            <a:endParaRPr lang="en-US" dirty="0" smtClean="0"/>
          </a:p>
          <a:p>
            <a:pPr algn="l"/>
            <a:r>
              <a:rPr lang="en-US" b="1" dirty="0" smtClean="0"/>
              <a:t>Image</a:t>
            </a:r>
            <a:r>
              <a:rPr lang="en-US" dirty="0" smtClean="0"/>
              <a:t>: USGS</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1608847-16BB-4EEE-A0D2-583A44F23D8A}" type="slidenum">
              <a:rPr lang="en-US" smtClean="0"/>
              <a:t>12</a:t>
            </a:fld>
            <a:endParaRPr lang="en-US"/>
          </a:p>
        </p:txBody>
      </p:sp>
    </p:spTree>
    <p:extLst>
      <p:ext uri="{BB962C8B-B14F-4D97-AF65-F5344CB8AC3E}">
        <p14:creationId xmlns:p14="http://schemas.microsoft.com/office/powerpoint/2010/main" val="334340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Another benefit of cover crops is improved nutrient cycling. Cover crops not only take up excess soil nutrients, but in the case of legume species, they can also fix, or transform, nitrogen from the atmosphere into plant-available forms. These nutrients are then released into the soil when the incorporated cover crop biomass decomposes. The addition of organic matter to the soil also supports increased soil microbial activity, leading to faster breakdown and release of nutrients from crop residues.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13</a:t>
            </a:fld>
            <a:endParaRPr lang="en-US"/>
          </a:p>
        </p:txBody>
      </p:sp>
    </p:spTree>
    <p:extLst>
      <p:ext uri="{BB962C8B-B14F-4D97-AF65-F5344CB8AC3E}">
        <p14:creationId xmlns:p14="http://schemas.microsoft.com/office/powerpoint/2010/main" val="2033084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Many farmers find cover crops helpful in controlling weeds. Cover crops can suppress weeds by competing with them for water, sunlight, and nutrients at times when there would otherwise be bare soil with no competition. Some cover crops also have an </a:t>
            </a:r>
            <a:r>
              <a:rPr lang="en-US" dirty="0" err="1" smtClean="0"/>
              <a:t>allelopathic</a:t>
            </a:r>
            <a:r>
              <a:rPr lang="en-US" dirty="0" smtClean="0"/>
              <a:t> affect, meaning that they produce chemical compounds that suppress the germination and growth of other species.</a:t>
            </a:r>
          </a:p>
          <a:p>
            <a:endParaRPr lang="en-US" dirty="0" smtClean="0"/>
          </a:p>
          <a:p>
            <a:r>
              <a:rPr lang="en-US" b="1" dirty="0" smtClean="0"/>
              <a:t>Image</a:t>
            </a:r>
            <a:r>
              <a:rPr lang="en-US" dirty="0" smtClean="0"/>
              <a:t>: Kristine Moncada, University of Minnesota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14</a:t>
            </a:fld>
            <a:endParaRPr lang="en-US"/>
          </a:p>
        </p:txBody>
      </p:sp>
    </p:spTree>
    <p:extLst>
      <p:ext uri="{BB962C8B-B14F-4D97-AF65-F5344CB8AC3E}">
        <p14:creationId xmlns:p14="http://schemas.microsoft.com/office/powerpoint/2010/main" val="468995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Cover crops also diversify rotations, which can interrupt pest and disease cycles by breaking up the presence of pest or pathogen host plants with periods of non-host species. Some cover crops can also provide habitats for beneficial insects, including natural enemies of crop pests.</a:t>
            </a:r>
          </a:p>
          <a:p>
            <a:endParaRPr lang="en-US" dirty="0" smtClean="0"/>
          </a:p>
          <a:p>
            <a:r>
              <a:rPr lang="en-US" b="1" dirty="0" smtClean="0"/>
              <a:t>Image</a:t>
            </a:r>
            <a:r>
              <a:rPr lang="en-US" dirty="0" smtClean="0"/>
              <a:t>: SARE</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15</a:t>
            </a:fld>
            <a:endParaRPr lang="en-US"/>
          </a:p>
        </p:txBody>
      </p:sp>
    </p:spTree>
    <p:extLst>
      <p:ext uri="{BB962C8B-B14F-4D97-AF65-F5344CB8AC3E}">
        <p14:creationId xmlns:p14="http://schemas.microsoft.com/office/powerpoint/2010/main" val="3179126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Though they have many benefits, there are also risks associated with using cover crops. Using cover crops requires additional investments in management effort, labor, and seed and planting costs. Cover crops also draw on soil moisture and nutrient supplies, and can affect their availability to following crops. Cover crops can sometimes interfere with cash crop establishment by slowing soil warm-up, or if residues prevent good seed placement and seed-soil contact or have </a:t>
            </a:r>
            <a:r>
              <a:rPr lang="en-US" dirty="0" err="1" smtClean="0"/>
              <a:t>allelopathic</a:t>
            </a:r>
            <a:r>
              <a:rPr lang="en-US" dirty="0" smtClean="0"/>
              <a:t> effects on the crop plant.</a:t>
            </a:r>
          </a:p>
          <a:p>
            <a:endParaRPr lang="en-US" b="1" dirty="0" smtClean="0"/>
          </a:p>
          <a:p>
            <a:r>
              <a:rPr lang="en-US" b="1" dirty="0" smtClean="0"/>
              <a:t>Image</a:t>
            </a:r>
            <a:r>
              <a:rPr lang="en-US" dirty="0" smtClean="0"/>
              <a:t>: University of </a:t>
            </a:r>
            <a:r>
              <a:rPr lang="en-US" dirty="0" err="1" smtClean="0"/>
              <a:t>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16</a:t>
            </a:fld>
            <a:endParaRPr lang="en-US"/>
          </a:p>
        </p:txBody>
      </p:sp>
    </p:spTree>
    <p:extLst>
      <p:ext uri="{BB962C8B-B14F-4D97-AF65-F5344CB8AC3E}">
        <p14:creationId xmlns:p14="http://schemas.microsoft.com/office/powerpoint/2010/main" val="3418859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To make cover cropping work for you, you will need to choose cover crops and practices that can benefit your main crops while minimizing the potential risks.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Jill Sackett </a:t>
            </a:r>
            <a:r>
              <a:rPr lang="en-US" dirty="0" err="1" smtClean="0"/>
              <a:t>Eberhart</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17</a:t>
            </a:fld>
            <a:endParaRPr lang="en-US"/>
          </a:p>
        </p:txBody>
      </p:sp>
    </p:spTree>
    <p:extLst>
      <p:ext uri="{BB962C8B-B14F-4D97-AF65-F5344CB8AC3E}">
        <p14:creationId xmlns:p14="http://schemas.microsoft.com/office/powerpoint/2010/main" val="2377955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 enormous range of plant species can potentially be used as cover crops. However, in practice, there are only a handful that most farmers find practical for use in the Upper Midwest. To maximize benefit and minimize risk, you’ll want to start by thinking about what purpose you want the cover crop to serve and where you want it to fit in your rotation. This allows you to consider the set of crops suitable for a given purpose, and select one with a growth period that fits your cropping schedule.</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18</a:t>
            </a:fld>
            <a:endParaRPr lang="en-US"/>
          </a:p>
        </p:txBody>
      </p:sp>
    </p:spTree>
    <p:extLst>
      <p:ext uri="{BB962C8B-B14F-4D97-AF65-F5344CB8AC3E}">
        <p14:creationId xmlns:p14="http://schemas.microsoft.com/office/powerpoint/2010/main" val="3454760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Cover crop options include legumes, grasses, and broadleaf species, and also include overwintering and winter-killed choices. Winter-hardy crops like rye or red clover will provide a living cover to protect soil during the winter, and will have time to develop more biomass as their growth period extends into the spring; however, terminating these hardy crops can be challenging and require multiple tillage passes. If you are planning to follow the cover with an early spring-planted cash crop, it may be more convenient to use a cover crop that will winter-kill.
</a:t>
            </a:r>
            <a:r>
              <a:rPr lang="en-US" b="1" dirty="0" smtClean="0"/>
              <a:t>Images</a:t>
            </a:r>
            <a:r>
              <a:rPr lang="en-US" dirty="0" smtClean="0"/>
              <a:t>: David L. Hansen, University</a:t>
            </a:r>
            <a:r>
              <a:rPr lang="en-US" baseline="0" dirty="0" smtClean="0"/>
              <a:t> of Minnesota (oat, red clover); Craig </a:t>
            </a:r>
            <a:r>
              <a:rPr lang="en-US" baseline="0" dirty="0" err="1" smtClean="0"/>
              <a:t>Sheaffer</a:t>
            </a:r>
            <a:r>
              <a:rPr lang="en-US" baseline="0" dirty="0" smtClean="0"/>
              <a:t>, University of Minnesota (radish)</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19</a:t>
            </a:fld>
            <a:endParaRPr lang="en-US"/>
          </a:p>
        </p:txBody>
      </p:sp>
    </p:spTree>
    <p:extLst>
      <p:ext uri="{BB962C8B-B14F-4D97-AF65-F5344CB8AC3E}">
        <p14:creationId xmlns:p14="http://schemas.microsoft.com/office/powerpoint/2010/main" val="663589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We’ll start with a brief introduction to cover crops: what they are, and why they’re used.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Jill Sackett </a:t>
            </a:r>
            <a:r>
              <a:rPr lang="en-US" dirty="0" err="1" smtClean="0"/>
              <a:t>Eberhart</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a:t>
            </a:fld>
            <a:endParaRPr lang="en-US"/>
          </a:p>
        </p:txBody>
      </p:sp>
    </p:spTree>
    <p:extLst>
      <p:ext uri="{BB962C8B-B14F-4D97-AF65-F5344CB8AC3E}">
        <p14:creationId xmlns:p14="http://schemas.microsoft.com/office/powerpoint/2010/main" val="1665924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Cover crop choices for northern environments are constrained by the short growing season and harsh winter conditions. To succeed in Minnesota systems, cover crops must be capable of emerging and growing strongly in the relatively brief, cool period between cash crop harvest and a fall freeze; and those intended to overwinter must withstand intense cold and variable snow cover. The cover crops that are most commonly used in the region include winter rye, annual ryegrass, spring oat, hairy vetch, red clover, and brassicas.</a:t>
            </a:r>
          </a:p>
          <a:p>
            <a:endParaRPr lang="en-US" dirty="0" smtClean="0"/>
          </a:p>
          <a:p>
            <a:r>
              <a:rPr lang="en-US" b="1" dirty="0" smtClean="0"/>
              <a:t>Image</a:t>
            </a:r>
            <a:r>
              <a:rPr lang="en-US" dirty="0" smtClean="0"/>
              <a:t>: University</a:t>
            </a:r>
            <a:r>
              <a:rPr lang="en-US" baseline="0" dirty="0" smtClean="0"/>
              <a:t> of </a:t>
            </a:r>
            <a:r>
              <a:rPr lang="en-US" dirty="0" smtClean="0"/>
              <a:t>Minnesota Extension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20</a:t>
            </a:fld>
            <a:endParaRPr lang="en-US"/>
          </a:p>
        </p:txBody>
      </p:sp>
    </p:spTree>
    <p:extLst>
      <p:ext uri="{BB962C8B-B14F-4D97-AF65-F5344CB8AC3E}">
        <p14:creationId xmlns:p14="http://schemas.microsoft.com/office/powerpoint/2010/main" val="3228673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dirty="0" smtClean="0"/>
              <a:t>Narration</a:t>
            </a:r>
            <a:r>
              <a:rPr lang="en-US" dirty="0" smtClean="0"/>
              <a:t>: Winter rye is a cool-season annual grass with strong winter-hardiness. It produces thick, high-biomass stands that suppress weeds and can also be used for spring grazing. If allowed to mature, it can also be harvested for grain. However, winter rye also has relatively high water demand, so it may not be suitable in situations where soil moisture is limited.
</a:t>
            </a:r>
            <a:r>
              <a:rPr lang="en-US" b="1" dirty="0" smtClean="0"/>
              <a:t>Image</a:t>
            </a:r>
            <a:r>
              <a:rPr lang="en-US" dirty="0" smtClean="0"/>
              <a:t>: Craig </a:t>
            </a:r>
            <a:r>
              <a:rPr lang="en-US" dirty="0" err="1" smtClean="0"/>
              <a:t>Sheaffer</a:t>
            </a:r>
            <a:r>
              <a:rPr lang="en-US" dirty="0" smtClean="0"/>
              <a:t>, University of Minnesota</a:t>
            </a:r>
            <a:endParaRPr lang="en-US" dirty="0"/>
          </a:p>
        </p:txBody>
      </p:sp>
    </p:spTree>
    <p:extLst>
      <p:ext uri="{BB962C8B-B14F-4D97-AF65-F5344CB8AC3E}">
        <p14:creationId xmlns:p14="http://schemas.microsoft.com/office/powerpoint/2010/main" val="656688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dirty="0" smtClean="0"/>
              <a:t>Narration</a:t>
            </a:r>
            <a:r>
              <a:rPr lang="en-US" dirty="0" smtClean="0"/>
              <a:t>: Annual ryegrass, unlike winter rye, will not produce grain when fall-planted. Annual ryegrass is quick to establish, and will winter-kill, so it does not need to be terminated in the spring. A good winter rye stand will provide physical protection of the soil through the winter, and will help with infiltration of spring rainfall. Annual ryegrass is a moderate water user.</a:t>
            </a:r>
            <a:endParaRPr lang="en-US" dirty="0"/>
          </a:p>
        </p:txBody>
      </p:sp>
    </p:spTree>
    <p:extLst>
      <p:ext uri="{BB962C8B-B14F-4D97-AF65-F5344CB8AC3E}">
        <p14:creationId xmlns:p14="http://schemas.microsoft.com/office/powerpoint/2010/main" val="2036134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dirty="0" smtClean="0"/>
              <a:t>Narration</a:t>
            </a:r>
            <a:r>
              <a:rPr lang="en-US" dirty="0" smtClean="0"/>
              <a:t>: Like annual ryegrass, spring oat is an annual cereal that can be planted in the fall and will establish quickly in cool temperatures, and then winter-kill. Its water demand is moderate, and many farmers find it to be an inexpensive, low-risk cover crop. Oats can be seeded into standing soybean, to allow the cover to begin growing before the soybean is harvested.</a:t>
            </a:r>
          </a:p>
          <a:p>
            <a:endParaRPr lang="en-US" dirty="0" smtClean="0"/>
          </a:p>
          <a:p>
            <a:r>
              <a:rPr lang="en-US" b="1" dirty="0" smtClean="0"/>
              <a:t>Images</a:t>
            </a:r>
            <a:r>
              <a:rPr lang="en-US" dirty="0" smtClean="0"/>
              <a:t>: David</a:t>
            </a:r>
            <a:r>
              <a:rPr lang="en-US" baseline="0" dirty="0" smtClean="0"/>
              <a:t> L. Hansen, University of Minnesota (oats);</a:t>
            </a:r>
            <a:r>
              <a:rPr lang="en-US" dirty="0" smtClean="0"/>
              <a:t> University of Minnesota (oats in soybean)</a:t>
            </a:r>
            <a:endParaRPr lang="en-US" dirty="0"/>
          </a:p>
        </p:txBody>
      </p:sp>
    </p:spTree>
    <p:extLst>
      <p:ext uri="{BB962C8B-B14F-4D97-AF65-F5344CB8AC3E}">
        <p14:creationId xmlns:p14="http://schemas.microsoft.com/office/powerpoint/2010/main" val="3584755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dirty="0" smtClean="0"/>
              <a:t>Narration</a:t>
            </a:r>
            <a:r>
              <a:rPr lang="en-US" dirty="0" smtClean="0"/>
              <a:t>: Hairy vetch is a nitrogen-fixing legume that can produce heavy, high-biomass stands and is often winter-hardy in Minnesota environments, although its hardiness is not fully reliable. Vetch is a low-to-medium water user.</a:t>
            </a:r>
          </a:p>
          <a:p>
            <a:endParaRPr lang="en-US" dirty="0" smtClean="0"/>
          </a:p>
          <a:p>
            <a:r>
              <a:rPr lang="en-US" b="1" dirty="0" smtClean="0"/>
              <a:t>Image</a:t>
            </a:r>
            <a:r>
              <a:rPr lang="en-US" dirty="0" smtClean="0"/>
              <a:t>:</a:t>
            </a:r>
            <a:r>
              <a:rPr lang="en-US" baseline="0" dirty="0" smtClean="0"/>
              <a:t> Claire Flavin</a:t>
            </a:r>
            <a:endParaRPr lang="en-US" dirty="0"/>
          </a:p>
        </p:txBody>
      </p:sp>
    </p:spTree>
    <p:extLst>
      <p:ext uri="{BB962C8B-B14F-4D97-AF65-F5344CB8AC3E}">
        <p14:creationId xmlns:p14="http://schemas.microsoft.com/office/powerpoint/2010/main" val="1761610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dirty="0" smtClean="0"/>
              <a:t>Narration</a:t>
            </a:r>
            <a:r>
              <a:rPr lang="en-US" dirty="0" smtClean="0"/>
              <a:t>: Another legume option is red clover, a short-lived perennial that is often grown as a forage, but can also be used as a cover crop. Many farmers like to </a:t>
            </a:r>
            <a:r>
              <a:rPr lang="en-US" dirty="0" err="1" smtClean="0"/>
              <a:t>underseed</a:t>
            </a:r>
            <a:r>
              <a:rPr lang="en-US" dirty="0" smtClean="0"/>
              <a:t> red clover into a crop of small grain, allowing the clover to continue to grow after the grain is harvested. Red clover has good winter-hardiness and can be a strong nitrogen fixer.</a:t>
            </a:r>
          </a:p>
          <a:p>
            <a:endParaRPr lang="en-US" dirty="0" smtClean="0"/>
          </a:p>
          <a:p>
            <a:r>
              <a:rPr lang="en-US" b="1" dirty="0" smtClean="0"/>
              <a:t>Image</a:t>
            </a:r>
            <a:r>
              <a:rPr lang="en-US" dirty="0" smtClean="0"/>
              <a:t>: David</a:t>
            </a:r>
            <a:r>
              <a:rPr lang="en-US" baseline="0" dirty="0" smtClean="0"/>
              <a:t> L. Hansen, University of Minnesota</a:t>
            </a:r>
            <a:endParaRPr lang="en-US" dirty="0"/>
          </a:p>
        </p:txBody>
      </p:sp>
    </p:spTree>
    <p:extLst>
      <p:ext uri="{BB962C8B-B14F-4D97-AF65-F5344CB8AC3E}">
        <p14:creationId xmlns:p14="http://schemas.microsoft.com/office/powerpoint/2010/main" val="3512662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dirty="0" smtClean="0"/>
              <a:t>Narration</a:t>
            </a:r>
            <a:r>
              <a:rPr lang="en-US" dirty="0" smtClean="0"/>
              <a:t>: Many species of brassicas can be used as cover crops, including mustards, turnips, rapeseed or canola, and radishes. These crops put on rapid growth in the fall, and most species will winter-kill, leaving tender biomass that degrades quickly. There has also been ongoing research on the potential of some brassica species to be used as </a:t>
            </a:r>
            <a:r>
              <a:rPr lang="en-US" dirty="0" err="1" smtClean="0"/>
              <a:t>biofumigants</a:t>
            </a:r>
            <a:r>
              <a:rPr lang="en-US" dirty="0" smtClean="0"/>
              <a:t> to control pathogens or nematodes, but results have been mixed.</a:t>
            </a:r>
          </a:p>
          <a:p>
            <a:endParaRPr lang="en-US" dirty="0" smtClean="0"/>
          </a:p>
          <a:p>
            <a:r>
              <a:rPr lang="en-US" b="1" dirty="0" smtClean="0"/>
              <a:t>Image</a:t>
            </a:r>
            <a:r>
              <a:rPr lang="en-US" dirty="0" smtClean="0"/>
              <a:t>: Adria Fernandez,</a:t>
            </a:r>
            <a:r>
              <a:rPr lang="en-US" baseline="0" dirty="0" smtClean="0"/>
              <a:t> University of Minnesota</a:t>
            </a:r>
            <a:endParaRPr lang="en-US" dirty="0"/>
          </a:p>
        </p:txBody>
      </p:sp>
    </p:spTree>
    <p:extLst>
      <p:ext uri="{BB962C8B-B14F-4D97-AF65-F5344CB8AC3E}">
        <p14:creationId xmlns:p14="http://schemas.microsoft.com/office/powerpoint/2010/main" val="599238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dirty="0" smtClean="0"/>
              <a:t>Narration</a:t>
            </a:r>
            <a:r>
              <a:rPr lang="en-US" dirty="0" smtClean="0"/>
              <a:t>: Many farmers are interested in mixing cover crop species to gain multiple benefits from a single planting. Common combinations include hairy vetch with winter rye, and peas with oats. A range of commercially blended mixes are also available. These mixes can add diversity; however, particularly with more complex blends, it can be difficult to get all components to establish, which may result in uneven stands. You may find it safer to start with single species cover crops, then experiment with mixes as you gain more familiarity.</a:t>
            </a:r>
          </a:p>
          <a:p>
            <a:endParaRPr lang="en-US" dirty="0" smtClean="0"/>
          </a:p>
          <a:p>
            <a:r>
              <a:rPr lang="en-US" b="1" dirty="0" smtClean="0"/>
              <a:t>Image</a:t>
            </a:r>
            <a:r>
              <a:rPr lang="en-US" dirty="0" smtClean="0"/>
              <a:t>: Carmen</a:t>
            </a:r>
            <a:r>
              <a:rPr lang="en-US" baseline="0" dirty="0" smtClean="0"/>
              <a:t> </a:t>
            </a:r>
            <a:r>
              <a:rPr lang="en-US" baseline="0" dirty="0" err="1" smtClean="0"/>
              <a:t>Fernholz</a:t>
            </a:r>
            <a:endParaRPr lang="en-US" dirty="0"/>
          </a:p>
        </p:txBody>
      </p:sp>
    </p:spTree>
    <p:extLst>
      <p:ext uri="{BB962C8B-B14F-4D97-AF65-F5344CB8AC3E}">
        <p14:creationId xmlns:p14="http://schemas.microsoft.com/office/powerpoint/2010/main" val="1965539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How you use cover crops will depend on your goals for your farming operation.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Jill Sackett </a:t>
            </a:r>
            <a:r>
              <a:rPr lang="en-US" dirty="0" err="1" smtClean="0"/>
              <a:t>Eberhart</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28</a:t>
            </a:fld>
            <a:endParaRPr lang="en-US"/>
          </a:p>
        </p:txBody>
      </p:sp>
    </p:spTree>
    <p:extLst>
      <p:ext uri="{BB962C8B-B14F-4D97-AF65-F5344CB8AC3E}">
        <p14:creationId xmlns:p14="http://schemas.microsoft.com/office/powerpoint/2010/main" val="3297722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To choose a cover crop, you will want to first consider what goals you want to achieve, explore the crops that contribute to those goals, and select one that fits the slot that you need it to fill in your rotation. Purposes you may be interested in include providing or scavenging nitrogen, building soil organic matter, controlling erosion, improving soil structure, suppressing weeds, controlling diseases, and providing habitat for beneficial insects.</a:t>
            </a:r>
          </a:p>
        </p:txBody>
      </p:sp>
      <p:sp>
        <p:nvSpPr>
          <p:cNvPr id="4" name="Slide Number Placeholder 3"/>
          <p:cNvSpPr>
            <a:spLocks noGrp="1"/>
          </p:cNvSpPr>
          <p:nvPr>
            <p:ph type="sldNum" sz="quarter" idx="10"/>
          </p:nvPr>
        </p:nvSpPr>
        <p:spPr/>
        <p:txBody>
          <a:bodyPr/>
          <a:lstStyle/>
          <a:p>
            <a:fld id="{C1608847-16BB-4EEE-A0D2-583A44F23D8A}" type="slidenum">
              <a:rPr lang="en-US" smtClean="0"/>
              <a:t>29</a:t>
            </a:fld>
            <a:endParaRPr lang="en-US"/>
          </a:p>
        </p:txBody>
      </p:sp>
    </p:spTree>
    <p:extLst>
      <p:ext uri="{BB962C8B-B14F-4D97-AF65-F5344CB8AC3E}">
        <p14:creationId xmlns:p14="http://schemas.microsoft.com/office/powerpoint/2010/main" val="3482105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4">
                    <a:lumMod val="75000"/>
                  </a:schemeClr>
                </a:solidFill>
              </a:rPr>
              <a:t>Narration</a:t>
            </a:r>
            <a:r>
              <a:rPr lang="en-US" dirty="0" smtClean="0">
                <a:solidFill>
                  <a:schemeClr val="accent4">
                    <a:lumMod val="75000"/>
                  </a:schemeClr>
                </a:solidFill>
              </a:rPr>
              <a:t>: The Natural Resources Conservation Service defines cover crops as “crops including grasses, legumes, and forbs for seasonal cover and other conservation purposes.” In other words, a cover crop is a crop you plant not to obtain a harvest, but to provide soil health, fertility, or conservation benefits.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a:t>
            </a:fld>
            <a:endParaRPr lang="en-US"/>
          </a:p>
        </p:txBody>
      </p:sp>
    </p:spTree>
    <p:extLst>
      <p:ext uri="{BB962C8B-B14F-4D97-AF65-F5344CB8AC3E}">
        <p14:creationId xmlns:p14="http://schemas.microsoft.com/office/powerpoint/2010/main" val="1194629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If you are hoping to use cover crops to contribute to your soil’s nitrogen levels, you’ll want to choose a legume crop with strong biological N fixation potential such as a vetch or clover. These crops should be planted with an appropriate Rhizobium inoculant to ensure that they will </a:t>
            </a:r>
            <a:r>
              <a:rPr lang="en-US" dirty="0" err="1" smtClean="0"/>
              <a:t>nodulate</a:t>
            </a:r>
            <a:r>
              <a:rPr lang="en-US" dirty="0" smtClean="0"/>
              <a:t> and fix nitrogen. If your soil contains excess soluble nitrogen that you are concerned about losing to leaching, grass and broadleaf cover crops can help hold that nitrogen on your farm. A tender broadleaf, for example a radish, will winter-kill and release scavenged nitrogen relatively quickly, while a grass crop will degrade more slowly and keep nitrogen supplies immobilized for longer.
</a:t>
            </a:r>
            <a:r>
              <a:rPr lang="en-US" b="1" dirty="0" smtClean="0"/>
              <a:t>Image</a:t>
            </a:r>
            <a:r>
              <a:rPr lang="en-US" dirty="0" smtClean="0"/>
              <a:t>: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30</a:t>
            </a:fld>
            <a:endParaRPr lang="en-US"/>
          </a:p>
        </p:txBody>
      </p:sp>
    </p:spTree>
    <p:extLst>
      <p:ext uri="{BB962C8B-B14F-4D97-AF65-F5344CB8AC3E}">
        <p14:creationId xmlns:p14="http://schemas.microsoft.com/office/powerpoint/2010/main" val="410089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Narration</a:t>
            </a:r>
            <a:r>
              <a:rPr lang="en-US" sz="1200" b="0" i="0" kern="1200" dirty="0" smtClean="0">
                <a:solidFill>
                  <a:schemeClr val="tx1"/>
                </a:solidFill>
                <a:effectLst/>
                <a:latin typeface="+mn-lt"/>
                <a:ea typeface="+mn-ea"/>
                <a:cs typeface="+mn-cs"/>
              </a:rPr>
              <a:t>: Legume cover crops can provide a nitrogen credit, or reduction in the amount of fertilizer nitrogen needed, to a following cash crop. Although general guidelines exist, there are a lot of unknowns when determining N credits, so we recommend testing N levels in your soil before making fertilizer decisions. Further information on legume N credits is available in the “Soil Health and Fertility” module in this series.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Image</a:t>
            </a:r>
            <a:r>
              <a:rPr lang="en-US" sz="1200" b="0" i="0" kern="1200" dirty="0" smtClean="0">
                <a:solidFill>
                  <a:schemeClr val="tx1"/>
                </a:solidFill>
                <a:effectLst/>
                <a:latin typeface="+mn-lt"/>
                <a:ea typeface="+mn-ea"/>
                <a:cs typeface="+mn-cs"/>
              </a:rPr>
              <a:t>: David L. Hansen, University</a:t>
            </a:r>
            <a:r>
              <a:rPr lang="en-US" sz="1200" b="0" i="0" kern="1200" baseline="0" dirty="0" smtClean="0">
                <a:solidFill>
                  <a:schemeClr val="tx1"/>
                </a:solidFill>
                <a:effectLst/>
                <a:latin typeface="+mn-lt"/>
                <a:ea typeface="+mn-ea"/>
                <a:cs typeface="+mn-cs"/>
              </a:rPr>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31</a:t>
            </a:fld>
            <a:endParaRPr lang="en-US"/>
          </a:p>
        </p:txBody>
      </p:sp>
    </p:spTree>
    <p:extLst>
      <p:ext uri="{BB962C8B-B14F-4D97-AF65-F5344CB8AC3E}">
        <p14:creationId xmlns:p14="http://schemas.microsoft.com/office/powerpoint/2010/main" val="1158078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If your primary purpose is to build the organic matter level in your soil, you will want to use a high-biomass cover crop. Overwintering crops will put on more biomass than winter-killed ones, and grasses, particularly winter rye, tend to be particularly strong biomass producers. Grasses also have a relatively high ratio of carbon to nitrogen in their biomass, which makes them relatively recalcitrant, or slow to degrade after incorporation. This contributes to the long-term building of stabilized soil organic matter.</a:t>
            </a:r>
          </a:p>
          <a:p>
            <a:endParaRPr lang="en-US" dirty="0" smtClean="0"/>
          </a:p>
          <a:p>
            <a:r>
              <a:rPr lang="en-US" b="1" dirty="0" smtClean="0"/>
              <a:t>Image</a:t>
            </a:r>
            <a:r>
              <a:rPr lang="en-US" dirty="0" smtClean="0"/>
              <a:t>: Jill Sackett </a:t>
            </a:r>
            <a:r>
              <a:rPr lang="en-US" dirty="0" err="1" smtClean="0"/>
              <a:t>Eberhart</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32</a:t>
            </a:fld>
            <a:endParaRPr lang="en-US"/>
          </a:p>
        </p:txBody>
      </p:sp>
    </p:spTree>
    <p:extLst>
      <p:ext uri="{BB962C8B-B14F-4D97-AF65-F5344CB8AC3E}">
        <p14:creationId xmlns:p14="http://schemas.microsoft.com/office/powerpoint/2010/main" val="3088085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If your goal is to hold soil in place and prevent erosion, you’ll want to choose a cover crop with a dense root system and thick, fast-growing stands. Winter rye, annual ryegrass, and oats are good options for erosion control.</a:t>
            </a:r>
          </a:p>
          <a:p>
            <a:endParaRPr lang="en-US" b="1"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33</a:t>
            </a:fld>
            <a:endParaRPr lang="en-US"/>
          </a:p>
        </p:txBody>
      </p:sp>
    </p:spTree>
    <p:extLst>
      <p:ext uri="{BB962C8B-B14F-4D97-AF65-F5344CB8AC3E}">
        <p14:creationId xmlns:p14="http://schemas.microsoft.com/office/powerpoint/2010/main" val="2105740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If your goal is to improve soil structure and break up compaction, crops with strong, deep-penetrating roots will be helpful. Brassica crops, especially tillage or oilseed radish varieties, are particularly useful. In the long term, cover crops that contribute to soil organic matter will also promote well-structured soils.</a:t>
            </a:r>
          </a:p>
          <a:p>
            <a:endParaRPr lang="en-US" dirty="0" smtClean="0"/>
          </a:p>
          <a:p>
            <a:r>
              <a:rPr lang="en-US" b="1" dirty="0" smtClean="0"/>
              <a:t>Images</a:t>
            </a:r>
            <a:r>
              <a:rPr lang="en-US" dirty="0" smtClean="0"/>
              <a:t>: Carmen </a:t>
            </a:r>
            <a:r>
              <a:rPr lang="en-US" dirty="0" err="1" smtClean="0"/>
              <a:t>Fernholz</a:t>
            </a:r>
            <a:r>
              <a:rPr lang="en-US" baseline="0" dirty="0" smtClean="0"/>
              <a:t> (root); </a:t>
            </a:r>
            <a:r>
              <a:rPr lang="en-US" dirty="0" smtClean="0"/>
              <a:t>Adria</a:t>
            </a:r>
            <a:r>
              <a:rPr lang="en-US" baseline="0" dirty="0" smtClean="0"/>
              <a:t> Fernandez, University of Minnesota</a:t>
            </a:r>
            <a:r>
              <a:rPr lang="en-US" dirty="0" smtClean="0"/>
              <a:t> (brassica leaves)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34</a:t>
            </a:fld>
            <a:endParaRPr lang="en-US"/>
          </a:p>
        </p:txBody>
      </p:sp>
    </p:spTree>
    <p:extLst>
      <p:ext uri="{BB962C8B-B14F-4D97-AF65-F5344CB8AC3E}">
        <p14:creationId xmlns:p14="http://schemas.microsoft.com/office/powerpoint/2010/main" val="1279950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For weed control, you will want to choose species that can serve as smother crops, forming a dense canopy that excludes weeds. Hairy vetch, winter rye, oats, annual ryegrass, and brassicas can be effective at controlling weeds. Cover crops may provide additional weed suppression through </a:t>
            </a:r>
            <a:r>
              <a:rPr lang="en-US" i="1" dirty="0" smtClean="0"/>
              <a:t>allelopathy</a:t>
            </a:r>
            <a:r>
              <a:rPr lang="en-US" dirty="0" smtClean="0"/>
              <a:t>, or the release of chemicals that suppress weed germination and growth.</a:t>
            </a:r>
          </a:p>
          <a:p>
            <a:endParaRPr lang="en-US" dirty="0" smtClean="0"/>
          </a:p>
          <a:p>
            <a:r>
              <a:rPr lang="en-US" b="1" dirty="0" smtClean="0"/>
              <a:t>Image</a:t>
            </a:r>
            <a:r>
              <a:rPr lang="en-US" dirty="0" smtClean="0"/>
              <a:t>: Claire</a:t>
            </a:r>
            <a:r>
              <a:rPr lang="en-US" baseline="0" dirty="0" smtClean="0"/>
              <a:t> Flavin</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35</a:t>
            </a:fld>
            <a:endParaRPr lang="en-US"/>
          </a:p>
        </p:txBody>
      </p:sp>
    </p:spTree>
    <p:extLst>
      <p:ext uri="{BB962C8B-B14F-4D97-AF65-F5344CB8AC3E}">
        <p14:creationId xmlns:p14="http://schemas.microsoft.com/office/powerpoint/2010/main" val="633127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To control disease by reducing pathogen buildup, you should choose cover crops from plant families that are not related to your main crops, so they will not be hosts to the same pathogenic organisms. Brassica covers, like radish or mustard, are a good choice for this in most Midwest rotations. Brassica crops have also been shown, in some cases, to have a limited suppressive effect on certain fungal pathogens, but this effect is variable, and you should think of it as a possible extra little bonus, rather than a reliable benefit of brassica cover crops.</a:t>
            </a:r>
          </a:p>
          <a:p>
            <a:endParaRPr lang="en-US" dirty="0" smtClean="0"/>
          </a:p>
          <a:p>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36</a:t>
            </a:fld>
            <a:endParaRPr lang="en-US"/>
          </a:p>
        </p:txBody>
      </p:sp>
    </p:spTree>
    <p:extLst>
      <p:ext uri="{BB962C8B-B14F-4D97-AF65-F5344CB8AC3E}">
        <p14:creationId xmlns:p14="http://schemas.microsoft.com/office/powerpoint/2010/main" val="2355969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Row-crop-dominated Midwestern agricultural landscapes tend to have very few flowering plants to provide nectar to bees and other ecologically important pollinators. Hairy vetch, red clover, buckwheat, and mustards and other brassicas all have flowers that are good food sources for pollinators. These crops can also provide habitat for predatory insects, such as hoverflies, lady beetles, and predatory wasps, that feed on crop pests.</a:t>
            </a:r>
          </a:p>
          <a:p>
            <a:endParaRPr lang="en-US" b="1" dirty="0" smtClean="0"/>
          </a:p>
          <a:p>
            <a:r>
              <a:rPr lang="en-US" b="1" dirty="0" smtClean="0"/>
              <a:t>Image</a:t>
            </a:r>
            <a:r>
              <a:rPr lang="en-US" dirty="0" smtClean="0"/>
              <a:t>: David</a:t>
            </a:r>
            <a:r>
              <a:rPr lang="en-US" baseline="0" dirty="0" smtClean="0"/>
              <a:t> L.</a:t>
            </a:r>
            <a:r>
              <a:rPr lang="en-US" dirty="0" smtClean="0"/>
              <a:t>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37</a:t>
            </a:fld>
            <a:endParaRPr lang="en-US"/>
          </a:p>
        </p:txBody>
      </p:sp>
    </p:spTree>
    <p:extLst>
      <p:ext uri="{BB962C8B-B14F-4D97-AF65-F5344CB8AC3E}">
        <p14:creationId xmlns:p14="http://schemas.microsoft.com/office/powerpoint/2010/main" val="1379246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Several organizations offer decision tools to help you determine which cover crops may be beneficial on your farm.</a:t>
            </a:r>
            <a:r>
              <a:rPr lang="en-US" baseline="0" dirty="0" smtClean="0"/>
              <a:t> </a:t>
            </a:r>
            <a:r>
              <a:rPr lang="en-US" dirty="0" smtClean="0"/>
              <a:t>The Midwest Cover Crops council has developed an online resource that will suggest cover crop options depending on your location, cash crop, soil drainage conditions, and system goals. You can use the tool for free at the link shown here.</a:t>
            </a:r>
            <a:endParaRPr lang="en-US" dirty="0"/>
          </a:p>
        </p:txBody>
      </p:sp>
    </p:spTree>
    <p:extLst>
      <p:ext uri="{BB962C8B-B14F-4D97-AF65-F5344CB8AC3E}">
        <p14:creationId xmlns:p14="http://schemas.microsoft.com/office/powerpoint/2010/main" val="22308788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t>Narration</a:t>
            </a:r>
            <a:r>
              <a:rPr lang="en-US" dirty="0" smtClean="0"/>
              <a:t>: In this section, we will introduce how to establish and terminate cover crops.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Jill Sackett </a:t>
            </a:r>
            <a:r>
              <a:rPr lang="en-US" dirty="0" err="1" smtClean="0"/>
              <a:t>Eberhart</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39</a:t>
            </a:fld>
            <a:endParaRPr lang="en-US"/>
          </a:p>
        </p:txBody>
      </p:sp>
    </p:spTree>
    <p:extLst>
      <p:ext uri="{BB962C8B-B14F-4D97-AF65-F5344CB8AC3E}">
        <p14:creationId xmlns:p14="http://schemas.microsoft.com/office/powerpoint/2010/main" val="626058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Cover crops are typically planted after a cash crop is harvested, and can also be used in fallow years when no cash crop is planted. They are an alternative to leaving soil bare over winter, or at other times when cash crops are not growing. You may also hear cover crops referred to as </a:t>
            </a:r>
            <a:r>
              <a:rPr lang="en-US" dirty="0" err="1" smtClean="0"/>
              <a:t>plowdowns</a:t>
            </a:r>
            <a:r>
              <a:rPr lang="en-US" dirty="0" smtClean="0"/>
              <a:t> or green manures—these names indicate a key aspect of cover crops: that the plant material, or biomass, they produce is incorporated into the soil rather than exported from the farm in the form of grain or forage.</a:t>
            </a:r>
          </a:p>
          <a:p>
            <a:endParaRPr lang="en-US" dirty="0" smtClean="0"/>
          </a:p>
          <a:p>
            <a:r>
              <a:rPr lang="en-US" b="1" dirty="0" smtClean="0"/>
              <a:t>Image</a:t>
            </a:r>
            <a:r>
              <a:rPr lang="en-US" dirty="0" smtClean="0"/>
              <a:t>:</a:t>
            </a:r>
            <a:r>
              <a:rPr lang="en-US" baseline="0" dirty="0" smtClean="0"/>
              <a:t> Craig </a:t>
            </a:r>
            <a:r>
              <a:rPr lang="en-US" baseline="0" dirty="0" err="1" smtClean="0"/>
              <a:t>Sheaffer</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a:t>
            </a:fld>
            <a:endParaRPr lang="en-US"/>
          </a:p>
        </p:txBody>
      </p:sp>
    </p:spTree>
    <p:extLst>
      <p:ext uri="{BB962C8B-B14F-4D97-AF65-F5344CB8AC3E}">
        <p14:creationId xmlns:p14="http://schemas.microsoft.com/office/powerpoint/2010/main" val="32889771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accent4">
                    <a:lumMod val="75000"/>
                  </a:schemeClr>
                </a:solidFill>
              </a:rPr>
              <a:t>Narration</a:t>
            </a:r>
            <a:r>
              <a:rPr lang="en-US" sz="1200" dirty="0" smtClean="0">
                <a:solidFill>
                  <a:schemeClr val="accent4">
                    <a:lumMod val="75000"/>
                  </a:schemeClr>
                </a:solidFill>
              </a:rPr>
              <a:t>: Getting good cover crop establishment starts with getting the right seed. Many seed companies will supply cover crop seed, but in many cases, you are likely to find that varieties are not specified. If you’re planting an overwintering cover crop, check with your supplier to ensure that it is winter hardy for your location. With hairy vetch in particular, it’s important to source seed locally, because types originating in other states have been observed to be much less reliably hardy in Minnesota environments.</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40</a:t>
            </a:fld>
            <a:endParaRPr lang="en-US"/>
          </a:p>
        </p:txBody>
      </p:sp>
    </p:spTree>
    <p:extLst>
      <p:ext uri="{BB962C8B-B14F-4D97-AF65-F5344CB8AC3E}">
        <p14:creationId xmlns:p14="http://schemas.microsoft.com/office/powerpoint/2010/main" val="2027843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Narration</a:t>
            </a:r>
            <a:r>
              <a:rPr lang="en-US" i="0" dirty="0" smtClean="0"/>
              <a:t>: The window for establishing cover crops to ensure a good stand varies by species. Winter rye can successfully establish anytime between mid-July and early October. Annual ryegrass and spring oat should be planted by mid-August to ensure good stands before a freeze, while hairy vetch and red clover have a fairly narrow window in early August for reliable establishment. Brassica establishment windows will vary by species, but they are generally best planted in August.</a:t>
            </a:r>
          </a:p>
        </p:txBody>
      </p:sp>
      <p:sp>
        <p:nvSpPr>
          <p:cNvPr id="4" name="Slide Number Placeholder 3"/>
          <p:cNvSpPr>
            <a:spLocks noGrp="1"/>
          </p:cNvSpPr>
          <p:nvPr>
            <p:ph type="sldNum" sz="quarter" idx="10"/>
          </p:nvPr>
        </p:nvSpPr>
        <p:spPr/>
        <p:txBody>
          <a:bodyPr/>
          <a:lstStyle/>
          <a:p>
            <a:fld id="{C1608847-16BB-4EEE-A0D2-583A44F23D8A}" type="slidenum">
              <a:rPr lang="en-US" smtClean="0"/>
              <a:t>41</a:t>
            </a:fld>
            <a:endParaRPr lang="en-US"/>
          </a:p>
        </p:txBody>
      </p:sp>
    </p:spTree>
    <p:extLst>
      <p:ext uri="{BB962C8B-B14F-4D97-AF65-F5344CB8AC3E}">
        <p14:creationId xmlns:p14="http://schemas.microsoft.com/office/powerpoint/2010/main" val="1007974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Narration</a:t>
            </a:r>
            <a:r>
              <a:rPr lang="en-US" sz="1200" b="0" i="0" kern="1200" dirty="0" smtClean="0">
                <a:solidFill>
                  <a:schemeClr val="tx1"/>
                </a:solidFill>
                <a:effectLst/>
                <a:latin typeface="+mn-lt"/>
                <a:ea typeface="+mn-ea"/>
                <a:cs typeface="+mn-cs"/>
              </a:rPr>
              <a:t>: Cover crops can be planted with a drill, or can be broadcast, after which they may be incorporated or left on the surface. Some growers hire agricultural pilots to broadcast an aerial seeding into standing crops, and specialized overhead seeders are also being developed for this purpose.  In general, when broadcasting or flying on cover crops, smaller seeds are a better choice, including brassicas, cereal rye or barley. Larger seeded crops, like peas, should not be broadcast or flown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Image</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Jill Sackett </a:t>
            </a:r>
            <a:r>
              <a:rPr lang="en-US" sz="1200" b="0" i="0" kern="1200" baseline="0" dirty="0" err="1" smtClean="0">
                <a:solidFill>
                  <a:schemeClr val="tx1"/>
                </a:solidFill>
                <a:effectLst/>
                <a:latin typeface="+mn-lt"/>
                <a:ea typeface="+mn-ea"/>
                <a:cs typeface="+mn-cs"/>
              </a:rPr>
              <a:t>Eberhart</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608847-16BB-4EEE-A0D2-583A44F23D8A}" type="slidenum">
              <a:rPr lang="en-US" smtClean="0"/>
              <a:t>42</a:t>
            </a:fld>
            <a:endParaRPr lang="en-US"/>
          </a:p>
        </p:txBody>
      </p:sp>
    </p:spTree>
    <p:extLst>
      <p:ext uri="{BB962C8B-B14F-4D97-AF65-F5344CB8AC3E}">
        <p14:creationId xmlns:p14="http://schemas.microsoft.com/office/powerpoint/2010/main" val="29468016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Narration</a:t>
            </a:r>
            <a:r>
              <a:rPr lang="en-US" sz="1200" b="0" i="0" kern="1200" dirty="0" smtClean="0">
                <a:solidFill>
                  <a:schemeClr val="tx1"/>
                </a:solidFill>
                <a:effectLst/>
                <a:latin typeface="+mn-lt"/>
                <a:ea typeface="+mn-ea"/>
                <a:cs typeface="+mn-cs"/>
              </a:rPr>
              <a:t>: In SARE’s survey of farmers using cover crops, the most commonly used planting method was drilling, followed by aerial seeding and broadcast seeding with incorporation. Some farmers also found alternate methods, including using fertilizer spreaders to distribute seed or planting with corn and soybean equipment.</a:t>
            </a:r>
          </a:p>
        </p:txBody>
      </p:sp>
      <p:sp>
        <p:nvSpPr>
          <p:cNvPr id="4" name="Slide Number Placeholder 3"/>
          <p:cNvSpPr>
            <a:spLocks noGrp="1"/>
          </p:cNvSpPr>
          <p:nvPr>
            <p:ph type="sldNum" sz="quarter" idx="10"/>
          </p:nvPr>
        </p:nvSpPr>
        <p:spPr/>
        <p:txBody>
          <a:bodyPr/>
          <a:lstStyle/>
          <a:p>
            <a:fld id="{C1608847-16BB-4EEE-A0D2-583A44F23D8A}" type="slidenum">
              <a:rPr lang="en-US" smtClean="0"/>
              <a:t>43</a:t>
            </a:fld>
            <a:endParaRPr lang="en-US"/>
          </a:p>
        </p:txBody>
      </p:sp>
    </p:spTree>
    <p:extLst>
      <p:ext uri="{BB962C8B-B14F-4D97-AF65-F5344CB8AC3E}">
        <p14:creationId xmlns:p14="http://schemas.microsoft.com/office/powerpoint/2010/main" val="14953750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Narration</a:t>
            </a:r>
            <a:r>
              <a:rPr lang="en-US" sz="1200" b="0" i="0" kern="1200" dirty="0" smtClean="0">
                <a:solidFill>
                  <a:schemeClr val="tx1"/>
                </a:solidFill>
                <a:effectLst/>
                <a:latin typeface="+mn-lt"/>
                <a:ea typeface="+mn-ea"/>
                <a:cs typeface="+mn-cs"/>
              </a:rPr>
              <a:t>: Planting method can have a big effect on how strong of a stand you’re going to get from a cover crop. If the soil is moist, all of these seeding methods are viable options. If the soil is dry, leaving the seeds on the soil surface will reduce germination and coverage during the fall, so it’s important to drill or incorporate.  In these images, you can see the difference that incorporation has made in germination.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Images</a:t>
            </a:r>
            <a:r>
              <a:rPr lang="en-US" sz="1200" b="0" i="0" kern="1200" dirty="0" smtClean="0">
                <a:solidFill>
                  <a:schemeClr val="tx1"/>
                </a:solidFill>
                <a:effectLst/>
                <a:latin typeface="+mn-lt"/>
                <a:ea typeface="+mn-ea"/>
                <a:cs typeface="+mn-cs"/>
              </a:rPr>
              <a:t>: M. Scott Wells,</a:t>
            </a:r>
            <a:r>
              <a:rPr lang="en-US" sz="1200" b="0" i="0" kern="1200" baseline="0" dirty="0" smtClean="0">
                <a:solidFill>
                  <a:schemeClr val="tx1"/>
                </a:solidFill>
                <a:effectLst/>
                <a:latin typeface="+mn-lt"/>
                <a:ea typeface="+mn-ea"/>
                <a:cs typeface="+mn-cs"/>
              </a:rPr>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44</a:t>
            </a:fld>
            <a:endParaRPr lang="en-US"/>
          </a:p>
        </p:txBody>
      </p:sp>
    </p:spTree>
    <p:extLst>
      <p:ext uri="{BB962C8B-B14F-4D97-AF65-F5344CB8AC3E}">
        <p14:creationId xmlns:p14="http://schemas.microsoft.com/office/powerpoint/2010/main" val="16347673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Narration</a:t>
            </a:r>
            <a:r>
              <a:rPr lang="en-US" i="0" dirty="0" smtClean="0"/>
              <a:t>: You should check with your seed supplier for recommended planting rates, but in general, higher rates will be needed if you are broadcasting seed onto the soil surface versus drilling or incorporating the seed.</a:t>
            </a:r>
          </a:p>
          <a:p>
            <a:endParaRPr lang="en-US" i="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08847-16BB-4EEE-A0D2-583A44F23D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84802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main considerations when terminating cover crops are achieving full kill, so that the cover crop will not persist as a weed in the following crop, and ensuring that cover crop residues will not damage the following crop, either through </a:t>
            </a:r>
            <a:r>
              <a:rPr lang="en-US" dirty="0" err="1" smtClean="0"/>
              <a:t>allelopathic</a:t>
            </a:r>
            <a:r>
              <a:rPr lang="en-US" dirty="0" smtClean="0"/>
              <a:t> effects or by interfering with planting. For example, cover crop residues can be dragged by the seeder, preventing proper seed placement.</a:t>
            </a:r>
          </a:p>
          <a:p>
            <a:endParaRPr lang="en-US" dirty="0" smtClean="0"/>
          </a:p>
          <a:p>
            <a:r>
              <a:rPr lang="en-US" b="1" dirty="0" smtClean="0"/>
              <a:t>Image</a:t>
            </a:r>
            <a:r>
              <a:rPr lang="en-US" dirty="0" smtClean="0"/>
              <a:t>: Kristine Moncada,</a:t>
            </a:r>
            <a:r>
              <a:rPr lang="en-US" baseline="0" dirty="0" smtClean="0"/>
              <a:t> University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46</a:t>
            </a:fld>
            <a:endParaRPr lang="en-US"/>
          </a:p>
        </p:txBody>
      </p:sp>
    </p:spTree>
    <p:extLst>
      <p:ext uri="{BB962C8B-B14F-4D97-AF65-F5344CB8AC3E}">
        <p14:creationId xmlns:p14="http://schemas.microsoft.com/office/powerpoint/2010/main" val="12536057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Narration</a:t>
            </a:r>
            <a:r>
              <a:rPr lang="en-US" sz="1200" dirty="0" smtClean="0"/>
              <a:t>: Farmers surveyed by the NRCS indicated that they preferred most often to terminate cover crops by tilling. Others preferred mowing, or chose crops that would winter-kill.</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47</a:t>
            </a:fld>
            <a:endParaRPr lang="en-US"/>
          </a:p>
        </p:txBody>
      </p:sp>
    </p:spTree>
    <p:extLst>
      <p:ext uri="{BB962C8B-B14F-4D97-AF65-F5344CB8AC3E}">
        <p14:creationId xmlns:p14="http://schemas.microsoft.com/office/powerpoint/2010/main" val="10883470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Winter rye, hairy vetch, and clovers may be particularly difficult to kill, and may require more aggressive methods. In general, moldboard plowing will result in the lowest risk of regrowth, but is also the most disruptive to the soil. Chisel plowing, disking, and flail chopping carry moderate risk of regrowth, while rotary mowing and roller-crimping are more likely to allow regrowth. The growth stage of the cover crop is an important consideration; crops that have entered their reproductive stage are less likely to re-grow, but will also leave less tender, more persistent residues.</a:t>
            </a:r>
          </a:p>
          <a:p>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t>48</a:t>
            </a:fld>
            <a:endParaRPr lang="en-US"/>
          </a:p>
        </p:txBody>
      </p:sp>
    </p:spTree>
    <p:extLst>
      <p:ext uri="{BB962C8B-B14F-4D97-AF65-F5344CB8AC3E}">
        <p14:creationId xmlns:p14="http://schemas.microsoft.com/office/powerpoint/2010/main" val="5167837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To protect your main crop from </a:t>
            </a:r>
            <a:r>
              <a:rPr lang="en-US" dirty="0" err="1" smtClean="0"/>
              <a:t>allelopathic</a:t>
            </a:r>
            <a:r>
              <a:rPr lang="en-US" dirty="0" smtClean="0"/>
              <a:t> effects, pest pressure, or planting problems due to cover crop residues, it’s generally best to terminate your cover crops a little while before you plan to plant the main crop. At least one week is recommended if the cover crop residue is incorporated, or at least ten days if the residue remains on the soil surface. However, some crops, like soybeans, tolerate cover crop residue well and may be planted into freshly terminated cover crop mulch.</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49</a:t>
            </a:fld>
            <a:endParaRPr lang="en-US"/>
          </a:p>
        </p:txBody>
      </p:sp>
    </p:spTree>
    <p:extLst>
      <p:ext uri="{BB962C8B-B14F-4D97-AF65-F5344CB8AC3E}">
        <p14:creationId xmlns:p14="http://schemas.microsoft.com/office/powerpoint/2010/main" val="3725452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4">
                    <a:lumMod val="75000"/>
                  </a:schemeClr>
                </a:solidFill>
              </a:rPr>
              <a:t>Narration</a:t>
            </a:r>
            <a:r>
              <a:rPr lang="en-US" dirty="0" smtClean="0">
                <a:solidFill>
                  <a:schemeClr val="accent4">
                    <a:lumMod val="75000"/>
                  </a:schemeClr>
                </a:solidFill>
              </a:rPr>
              <a:t>: Certified organic farmers are required by law to practice crop rotation under the USDA-National Organic Program (NOP). Although cover cropping is not specifically required, cover crops are an integral part of many organic rotations. The use of cover crops aligns well with the organic principle of using well-designed rotations to provide biological solutions to the challenges of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4">
                    <a:lumMod val="75000"/>
                  </a:schemeClr>
                </a:solidFill>
              </a:rPr>
              <a:t>soil building and pest, weed, and disease management, and because of this, organic farmers are often leaders in cover crop innovation and adoption.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accent4">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4">
                    <a:lumMod val="75000"/>
                  </a:schemeClr>
                </a:solidFill>
              </a:rPr>
              <a:t>Image</a:t>
            </a:r>
            <a:r>
              <a:rPr lang="en-US" dirty="0" smtClean="0">
                <a:solidFill>
                  <a:schemeClr val="accent4">
                    <a:lumMod val="75000"/>
                  </a:schemeClr>
                </a:solidFill>
              </a:rPr>
              <a:t>: Jared </a:t>
            </a:r>
            <a:r>
              <a:rPr lang="en-US" dirty="0" err="1" smtClean="0">
                <a:solidFill>
                  <a:schemeClr val="accent4">
                    <a:lumMod val="75000"/>
                  </a:schemeClr>
                </a:solidFill>
              </a:rPr>
              <a:t>Goplen</a:t>
            </a:r>
            <a:r>
              <a:rPr lang="en-US" dirty="0" smtClean="0">
                <a:solidFill>
                  <a:schemeClr val="accent4">
                    <a:lumMod val="75000"/>
                  </a:schemeClr>
                </a:solidFill>
              </a:rPr>
              <a:t>,</a:t>
            </a:r>
            <a:r>
              <a:rPr lang="en-US" baseline="0" dirty="0" smtClean="0">
                <a:solidFill>
                  <a:schemeClr val="accent4">
                    <a:lumMod val="75000"/>
                  </a:schemeClr>
                </a:solidFill>
              </a:rPr>
              <a:t> University of Minnesota Extension</a:t>
            </a:r>
            <a:endParaRPr lang="en-US" dirty="0" smtClean="0">
              <a:solidFill>
                <a:schemeClr val="accent4">
                  <a:lumMod val="75000"/>
                </a:schemeClr>
              </a:solidFill>
            </a:endParaRP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a:t>
            </a:fld>
            <a:endParaRPr lang="en-US"/>
          </a:p>
        </p:txBody>
      </p:sp>
    </p:spTree>
    <p:extLst>
      <p:ext uri="{BB962C8B-B14F-4D97-AF65-F5344CB8AC3E}">
        <p14:creationId xmlns:p14="http://schemas.microsoft.com/office/powerpoint/2010/main" val="20690149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recent years, there has been quite a bit of research toward the development of organic no-till methods, in which heavy cover crop stands, generally rye and/or vetch, are killed by mowing or roller-crimping and left in place to serve as a weed-suppressing mulch, into which the following crop is directly planted. These techniques have proved successful in some regions, but can be challenging in northern environments with short growing seasons. Cover crops must be terminated at the right maturity stage to prevent regrowth, which is sometimes too late to allow timely cash crop planting. A thick layer of mulch can also delay soil warming, and weeds that succeed in penetrating the mulch layer can be very difficult to manage. However, many farmers have expressed interest in the prospect of cover-crop-based organic no-till, and research is ongoing.</a:t>
            </a:r>
          </a:p>
          <a:p>
            <a:endParaRPr lang="en-US" dirty="0" smtClean="0"/>
          </a:p>
          <a:p>
            <a:r>
              <a:rPr lang="en-US" b="1" dirty="0" smtClean="0"/>
              <a:t>Image</a:t>
            </a:r>
            <a:r>
              <a:rPr lang="en-US" dirty="0" smtClean="0"/>
              <a:t>: University of Minnesota</a:t>
            </a:r>
          </a:p>
        </p:txBody>
      </p:sp>
      <p:sp>
        <p:nvSpPr>
          <p:cNvPr id="4" name="Slide Number Placeholder 3"/>
          <p:cNvSpPr>
            <a:spLocks noGrp="1"/>
          </p:cNvSpPr>
          <p:nvPr>
            <p:ph type="sldNum" sz="quarter" idx="10"/>
          </p:nvPr>
        </p:nvSpPr>
        <p:spPr/>
        <p:txBody>
          <a:bodyPr/>
          <a:lstStyle/>
          <a:p>
            <a:fld id="{C1608847-16BB-4EEE-A0D2-583A44F23D8A}" type="slidenum">
              <a:rPr lang="en-US" smtClean="0"/>
              <a:t>50</a:t>
            </a:fld>
            <a:endParaRPr lang="en-US"/>
          </a:p>
        </p:txBody>
      </p:sp>
    </p:spTree>
    <p:extLst>
      <p:ext uri="{BB962C8B-B14F-4D97-AF65-F5344CB8AC3E}">
        <p14:creationId xmlns:p14="http://schemas.microsoft.com/office/powerpoint/2010/main" val="7212093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Finding ways to fit cover crops into your rotation is a little like putting together a jigsaw puzzle. We’ll look a little bit at how cover crops can be used to diversify corn-and-soy-based rotations.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Jill Sackett </a:t>
            </a:r>
            <a:r>
              <a:rPr lang="en-US" dirty="0" err="1" smtClean="0"/>
              <a:t>Eberhart</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51</a:t>
            </a:fld>
            <a:endParaRPr lang="en-US"/>
          </a:p>
        </p:txBody>
      </p:sp>
    </p:spTree>
    <p:extLst>
      <p:ext uri="{BB962C8B-B14F-4D97-AF65-F5344CB8AC3E}">
        <p14:creationId xmlns:p14="http://schemas.microsoft.com/office/powerpoint/2010/main" val="31416527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One of the most common cover cropping practices in corn-soy systems is planting rye after the corn crop. Winter rye seed can be drilled into corn stubble, or is sometimes broadcast into a standing corn crop to allow the rye to establish before corn harvest. The rye is then terminated in the spring before soybean planting. This can be helpful as the rye will suppress early-emerging weeds before soybean planting, and soybeans are very tolerant of cereal rye residue, so their establishment should not be adversely affected. A corn-rye-soy rotation can be a good foundation for a farmer transitioning to organic.</a:t>
            </a:r>
          </a:p>
          <a:p>
            <a:endParaRPr lang="en-US" dirty="0" smtClean="0"/>
          </a:p>
          <a:p>
            <a:r>
              <a:rPr lang="en-US" b="1" dirty="0" smtClean="0"/>
              <a:t>Image</a:t>
            </a:r>
            <a:r>
              <a:rPr lang="en-US" dirty="0" smtClean="0"/>
              <a:t>: Reagan Noland</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52</a:t>
            </a:fld>
            <a:endParaRPr lang="en-US"/>
          </a:p>
        </p:txBody>
      </p:sp>
    </p:spTree>
    <p:extLst>
      <p:ext uri="{BB962C8B-B14F-4D97-AF65-F5344CB8AC3E}">
        <p14:creationId xmlns:p14="http://schemas.microsoft.com/office/powerpoint/2010/main" val="36879828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corn-soy rotation can be further diversified by adding a small grain. Because the small grain can be harvested earlier, it presents an opportunity for earlier cover crop planting resulting in greater biomass accumulation. This is a good opportunity for a nitrogen-fixing legume like hairy vetch to build up a large N contribution before the rotation goes back to corn, which has high nutrient demands. Corn generally performs very well after a legume, and will also benefit from the nitrogen credit associated with the legume stand.</a:t>
            </a:r>
          </a:p>
          <a:p>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53</a:t>
            </a:fld>
            <a:endParaRPr lang="en-US"/>
          </a:p>
        </p:txBody>
      </p:sp>
    </p:spTree>
    <p:extLst>
      <p:ext uri="{BB962C8B-B14F-4D97-AF65-F5344CB8AC3E}">
        <p14:creationId xmlns:p14="http://schemas.microsoft.com/office/powerpoint/2010/main" val="37208962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Another way of incorporating a legume cover crop into a corn-soy-small grain rotation is to </a:t>
            </a:r>
            <a:r>
              <a:rPr lang="en-US" dirty="0" err="1" smtClean="0"/>
              <a:t>underseed</a:t>
            </a:r>
            <a:r>
              <a:rPr lang="en-US" dirty="0" smtClean="0"/>
              <a:t> red clover along with the small grain. When the small grain is harvested, the clover will continue to grow until it is incorporated before corn planting.  This technique is used successfully by many organic farmers in our region.</a:t>
            </a:r>
          </a:p>
          <a:p>
            <a:endParaRPr lang="en-US" b="1" dirty="0" smtClean="0"/>
          </a:p>
          <a:p>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54</a:t>
            </a:fld>
            <a:endParaRPr lang="en-US" dirty="0"/>
          </a:p>
        </p:txBody>
      </p:sp>
    </p:spTree>
    <p:extLst>
      <p:ext uri="{BB962C8B-B14F-4D97-AF65-F5344CB8AC3E}">
        <p14:creationId xmlns:p14="http://schemas.microsoft.com/office/powerpoint/2010/main" val="7080059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more you can include crops other than corn and soybeans in your rotation, the easier it will be to fit in cover crops. The Alternative Crops and Small Grains modules in this series can help you get started with crops that may be new to you. As Minnesota farmer Jon </a:t>
            </a:r>
            <a:r>
              <a:rPr lang="en-US" dirty="0" err="1" smtClean="0"/>
              <a:t>Luhman</a:t>
            </a:r>
            <a:r>
              <a:rPr lang="en-US" dirty="0" smtClean="0"/>
              <a:t> states, “We raise short-season crops. For us that has meant raising organic dry edible beans, sweet corn, or peas. It allows us to raise more cover crops that get closer to full biomass production before termination.”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55</a:t>
            </a:fld>
            <a:endParaRPr lang="en-US"/>
          </a:p>
        </p:txBody>
      </p:sp>
    </p:spTree>
    <p:extLst>
      <p:ext uri="{BB962C8B-B14F-4D97-AF65-F5344CB8AC3E}">
        <p14:creationId xmlns:p14="http://schemas.microsoft.com/office/powerpoint/2010/main" val="27487633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With cover cropping, like with any new practice, you’ll want to assess how it will affect your farm’s bottom line before you get started.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Jill Sackett </a:t>
            </a:r>
            <a:r>
              <a:rPr lang="en-US" dirty="0" err="1" smtClean="0"/>
              <a:t>Eberhart</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56</a:t>
            </a:fld>
            <a:endParaRPr lang="en-US"/>
          </a:p>
        </p:txBody>
      </p:sp>
    </p:spTree>
    <p:extLst>
      <p:ext uri="{BB962C8B-B14F-4D97-AF65-F5344CB8AC3E}">
        <p14:creationId xmlns:p14="http://schemas.microsoft.com/office/powerpoint/2010/main" val="5474216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Of the cover crop-using farmers surveyed by SARE, about a third said that cover crops increased their overall profitability, while less than 6% reported a decrease in profitability. The rest reported that cover crops did not affect profitability, or they did not have enough data or experience to tell. The effects of cover crops on your farm’s profitability will depend on the balance of costs and returns that you obtain from cover cropping.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57</a:t>
            </a:fld>
            <a:endParaRPr lang="en-US"/>
          </a:p>
        </p:txBody>
      </p:sp>
    </p:spTree>
    <p:extLst>
      <p:ext uri="{BB962C8B-B14F-4D97-AF65-F5344CB8AC3E}">
        <p14:creationId xmlns:p14="http://schemas.microsoft.com/office/powerpoint/2010/main" val="7782866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costs associated with cover crops are the price of the seed and the costs of planting and termination, either in your time and fuel—as well as potentially new equipment--or in paid labor or custom work.  In the SARE cover crop survey from 2015-2016, the average cost of cover crop seed was around $30/acre and the cost of establishment was around $17/acre.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58</a:t>
            </a:fld>
            <a:endParaRPr lang="en-US"/>
          </a:p>
        </p:txBody>
      </p:sp>
    </p:spTree>
    <p:extLst>
      <p:ext uri="{BB962C8B-B14F-4D97-AF65-F5344CB8AC3E}">
        <p14:creationId xmlns:p14="http://schemas.microsoft.com/office/powerpoint/2010/main" val="7474991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economic returns to cover crops come in the form of yield benefits to your cash crops and reductions in the need for purchased inputs. These will include a nitrogen credit for legume cover crops, the positive effects of rotation on crop yields, and the role of cover crops in building and protecting soil, leading to better water and nutrient retention. Many of these returns are difficult to quantify.  There may also be incentives available from programs such as EQIP, which we’ll discuss a little more in a moment.</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59</a:t>
            </a:fld>
            <a:endParaRPr lang="en-US"/>
          </a:p>
        </p:txBody>
      </p:sp>
    </p:spTree>
    <p:extLst>
      <p:ext uri="{BB962C8B-B14F-4D97-AF65-F5344CB8AC3E}">
        <p14:creationId xmlns:p14="http://schemas.microsoft.com/office/powerpoint/2010/main" val="2243124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NRCS identifies seven purposes for the use of cover crops that directly support the practice objectives identified by the National Organic program. These are: reducing erosion from wind and water, increasing soil organic matter content, capturing and recycling or redistributing nutrients in the soil profile, promoting biological nitrogen fixation, suppressing weeds, managing soil moisture, and minimizing and reducing soil compaction.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a:t>
            </a:fld>
            <a:endParaRPr lang="en-US"/>
          </a:p>
        </p:txBody>
      </p:sp>
    </p:spTree>
    <p:extLst>
      <p:ext uri="{BB962C8B-B14F-4D97-AF65-F5344CB8AC3E}">
        <p14:creationId xmlns:p14="http://schemas.microsoft.com/office/powerpoint/2010/main" val="15907227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dirty="0" smtClean="0"/>
              <a:t>Narration</a:t>
            </a:r>
            <a:r>
              <a:rPr lang="en-US" dirty="0" smtClean="0"/>
              <a:t>: A useful resource for predicting how cover cropping will shake out financially on your farm is the Land Stewardship Project’s Cropping Systems Calculator. This is a tool that allows you to compare the projected economic returns of different rotations, and is available at the link shown here.</a:t>
            </a:r>
            <a:endParaRPr lang="en-US" dirty="0"/>
          </a:p>
        </p:txBody>
      </p:sp>
    </p:spTree>
    <p:extLst>
      <p:ext uri="{BB962C8B-B14F-4D97-AF65-F5344CB8AC3E}">
        <p14:creationId xmlns:p14="http://schemas.microsoft.com/office/powerpoint/2010/main" val="23991760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Let’s conclude our module with some tips for lowering your risk when using cover crops.  We will also provide some excellent resources if you want to learn more on this topic.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Jill Sackett </a:t>
            </a:r>
            <a:r>
              <a:rPr lang="en-US" dirty="0" err="1" smtClean="0"/>
              <a:t>Eberhart</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61</a:t>
            </a:fld>
            <a:endParaRPr lang="en-US"/>
          </a:p>
        </p:txBody>
      </p:sp>
    </p:spTree>
    <p:extLst>
      <p:ext uri="{BB962C8B-B14F-4D97-AF65-F5344CB8AC3E}">
        <p14:creationId xmlns:p14="http://schemas.microsoft.com/office/powerpoint/2010/main" val="1366510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Steps to getting started with cover crops include clarifying your primary goals and objectives—what do you want to achieve with cover cropping? You’ll also want to look at your cash crop rotation and identify the best time and place for a cover crop in your system. Then you can select a cover crop that will meet these goals in the time and space that you have available. There are a few steps you can take to reduce the risks associated with trying out cover crops. First, choose well-established practices. That will let you learn from others’ experiences. Second, experiment on a small acreage first. And third, look for funding opportunities that can help defray the costs of growing a cover crop.</a:t>
            </a:r>
          </a:p>
          <a:p>
            <a:endParaRPr lang="en-US" dirty="0" smtClean="0"/>
          </a:p>
          <a:p>
            <a:r>
              <a:rPr lang="en-US" b="1" dirty="0" smtClean="0"/>
              <a:t>Image</a:t>
            </a:r>
            <a:r>
              <a:rPr lang="en-US" dirty="0" smtClean="0"/>
              <a:t>:</a:t>
            </a:r>
            <a:r>
              <a:rPr lang="en-US" baseline="0" dirty="0" smtClean="0"/>
              <a:t> Jill </a:t>
            </a:r>
            <a:r>
              <a:rPr lang="en-US" baseline="0" dirty="0" err="1" smtClean="0"/>
              <a:t>Eberhart</a:t>
            </a:r>
            <a:r>
              <a:rPr lang="en-US" baseline="0" dirty="0" smtClean="0"/>
              <a:t> Sackett</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62</a:t>
            </a:fld>
            <a:endParaRPr lang="en-US"/>
          </a:p>
        </p:txBody>
      </p:sp>
    </p:spTree>
    <p:extLst>
      <p:ext uri="{BB962C8B-B14F-4D97-AF65-F5344CB8AC3E}">
        <p14:creationId xmlns:p14="http://schemas.microsoft.com/office/powerpoint/2010/main" val="21021968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Federal programs such as the Environmental Quality Incentives Program or the Conservation Stewardship Program may provide incentives or cost share for cover cropping. The availability of these programs varies from year to year, so contact your local Extension or NRCS office to find out about current opportunities.</a:t>
            </a:r>
          </a:p>
          <a:p>
            <a:endParaRPr lang="en-US" b="1" dirty="0" smtClean="0"/>
          </a:p>
          <a:p>
            <a:r>
              <a:rPr lang="en-US" b="1" dirty="0" smtClean="0"/>
              <a:t>Image</a:t>
            </a:r>
            <a:r>
              <a:rPr lang="en-US" dirty="0" smtClean="0"/>
              <a:t>: Jill Sackett </a:t>
            </a:r>
            <a:r>
              <a:rPr lang="en-US" dirty="0" err="1" smtClean="0"/>
              <a:t>Eberhart</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63</a:t>
            </a:fld>
            <a:endParaRPr lang="en-US"/>
          </a:p>
        </p:txBody>
      </p:sp>
    </p:spTree>
    <p:extLst>
      <p:ext uri="{BB962C8B-B14F-4D97-AF65-F5344CB8AC3E}">
        <p14:creationId xmlns:p14="http://schemas.microsoft.com/office/powerpoint/2010/main" val="2697798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several online tools for helping your incorporate cover crops in your system…</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64</a:t>
            </a:fld>
            <a:endParaRPr lang="en-US"/>
          </a:p>
        </p:txBody>
      </p:sp>
    </p:spTree>
    <p:extLst>
      <p:ext uri="{BB962C8B-B14F-4D97-AF65-F5344CB8AC3E}">
        <p14:creationId xmlns:p14="http://schemas.microsoft.com/office/powerpoint/2010/main" val="29615534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…as well as many publications.  Be sure to check them out!</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65</a:t>
            </a:fld>
            <a:endParaRPr lang="en-US"/>
          </a:p>
        </p:txBody>
      </p:sp>
    </p:spTree>
    <p:extLst>
      <p:ext uri="{BB962C8B-B14F-4D97-AF65-F5344CB8AC3E}">
        <p14:creationId xmlns:p14="http://schemas.microsoft.com/office/powerpoint/2010/main" val="606106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We’ve reached the end of our Cover Crops module – thanks for watching!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Jill Sackett </a:t>
            </a:r>
            <a:r>
              <a:rPr lang="en-US" dirty="0" err="1" smtClean="0"/>
              <a:t>Eberhart</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66</a:t>
            </a:fld>
            <a:endParaRPr lang="en-US"/>
          </a:p>
        </p:txBody>
      </p:sp>
    </p:spTree>
    <p:extLst>
      <p:ext uri="{BB962C8B-B14F-4D97-AF65-F5344CB8AC3E}">
        <p14:creationId xmlns:p14="http://schemas.microsoft.com/office/powerpoint/2010/main" val="10901681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material is based upon work that is supported by the National Institute of Food and Agriculture.</a:t>
            </a:r>
          </a:p>
          <a:p>
            <a:endParaRPr lang="en-US" b="1" dirty="0" smtClean="0"/>
          </a:p>
          <a:p>
            <a:r>
              <a:rPr lang="en-US" b="1" dirty="0" smtClean="0"/>
              <a:t>Image</a:t>
            </a:r>
            <a:r>
              <a:rPr lang="en-US" dirty="0" smtClean="0"/>
              <a:t>: Constance Carlson, University</a:t>
            </a:r>
            <a:r>
              <a:rPr lang="en-US" baseline="0" dirty="0" smtClean="0"/>
              <a:t> </a:t>
            </a:r>
            <a:r>
              <a:rPr lang="en-US" baseline="0" smtClean="0"/>
              <a:t>of </a:t>
            </a:r>
            <a:r>
              <a:rPr lang="en-US" baseline="0" smtClean="0"/>
              <a:t>Minnesota</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67</a:t>
            </a:fld>
            <a:endParaRPr lang="en-US"/>
          </a:p>
        </p:txBody>
      </p:sp>
    </p:spTree>
    <p:extLst>
      <p:ext uri="{BB962C8B-B14F-4D97-AF65-F5344CB8AC3E}">
        <p14:creationId xmlns:p14="http://schemas.microsoft.com/office/powerpoint/2010/main" val="16798695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68</a:t>
            </a:fld>
            <a:endParaRPr lang="en-US"/>
          </a:p>
        </p:txBody>
      </p:sp>
    </p:spTree>
    <p:extLst>
      <p:ext uri="{BB962C8B-B14F-4D97-AF65-F5344CB8AC3E}">
        <p14:creationId xmlns:p14="http://schemas.microsoft.com/office/powerpoint/2010/main" val="35975601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69</a:t>
            </a:fld>
            <a:endParaRPr lang="en-US"/>
          </a:p>
        </p:txBody>
      </p:sp>
    </p:spTree>
    <p:extLst>
      <p:ext uri="{BB962C8B-B14F-4D97-AF65-F5344CB8AC3E}">
        <p14:creationId xmlns:p14="http://schemas.microsoft.com/office/powerpoint/2010/main" val="1097265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Using cover crops on your farm can provide many benefits.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Jill Sackett </a:t>
            </a:r>
            <a:r>
              <a:rPr lang="en-US" dirty="0" err="1" smtClean="0"/>
              <a:t>Eberhart</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7</a:t>
            </a:fld>
            <a:endParaRPr lang="en-US"/>
          </a:p>
        </p:txBody>
      </p:sp>
    </p:spTree>
    <p:extLst>
      <p:ext uri="{BB962C8B-B14F-4D97-AF65-F5344CB8AC3E}">
        <p14:creationId xmlns:p14="http://schemas.microsoft.com/office/powerpoint/2010/main" val="2301124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These can include improved soil health, water quality, weed control, pest and disease control, and enhanced nutrient cycling.</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8</a:t>
            </a:fld>
            <a:endParaRPr lang="en-US"/>
          </a:p>
        </p:txBody>
      </p:sp>
    </p:spTree>
    <p:extLst>
      <p:ext uri="{BB962C8B-B14F-4D97-AF65-F5344CB8AC3E}">
        <p14:creationId xmlns:p14="http://schemas.microsoft.com/office/powerpoint/2010/main" val="806175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When farmers were asked to name the biggest benefits that they received from cover crops, most chose options related to building and protecting soil: improved soil health, erosion control, and increased organic matter.</a:t>
            </a:r>
          </a:p>
        </p:txBody>
      </p:sp>
      <p:sp>
        <p:nvSpPr>
          <p:cNvPr id="4" name="Slide Number Placeholder 3"/>
          <p:cNvSpPr>
            <a:spLocks noGrp="1"/>
          </p:cNvSpPr>
          <p:nvPr>
            <p:ph type="sldNum" sz="quarter" idx="10"/>
          </p:nvPr>
        </p:nvSpPr>
        <p:spPr/>
        <p:txBody>
          <a:bodyPr/>
          <a:lstStyle/>
          <a:p>
            <a:fld id="{C1608847-16BB-4EEE-A0D2-583A44F23D8A}" type="slidenum">
              <a:rPr lang="en-US" smtClean="0"/>
              <a:t>9</a:t>
            </a:fld>
            <a:endParaRPr lang="en-US"/>
          </a:p>
        </p:txBody>
      </p:sp>
    </p:spTree>
    <p:extLst>
      <p:ext uri="{BB962C8B-B14F-4D97-AF65-F5344CB8AC3E}">
        <p14:creationId xmlns:p14="http://schemas.microsoft.com/office/powerpoint/2010/main" val="705640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accent4">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9937961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288071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1957573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b="1">
                <a:solidFill>
                  <a:schemeClr val="accent4">
                    <a:lumMod val="50000"/>
                  </a:schemeClr>
                </a:solidFill>
                <a:latin typeface="+mj-lt"/>
              </a:defRPr>
            </a:lvl1pPr>
          </a:lstStyle>
          <a:p>
            <a:r>
              <a:rPr lang="en-US"/>
              <a:t>Click to edit Master title style</a:t>
            </a:r>
          </a:p>
        </p:txBody>
      </p:sp>
      <p:sp>
        <p:nvSpPr>
          <p:cNvPr id="3" name="Content Placeholder 2"/>
          <p:cNvSpPr>
            <a:spLocks noGrp="1"/>
          </p:cNvSpPr>
          <p:nvPr>
            <p:ph idx="1"/>
            <p:custDataLst>
              <p:tags r:id="rId2"/>
            </p:custDataLst>
          </p:nvPr>
        </p:nvSpPr>
        <p:spPr/>
        <p:txBody>
          <a:bodyPr/>
          <a:lstStyle>
            <a:lvl1pPr marL="342900" indent="-342900">
              <a:buFont typeface="Wingdings" charset="2"/>
              <a:buChar char="v"/>
              <a:defRPr>
                <a:solidFill>
                  <a:schemeClr val="accent4">
                    <a:lumMod val="75000"/>
                  </a:schemeClr>
                </a:solidFill>
                <a:latin typeface="+mn-lt"/>
              </a:defRPr>
            </a:lvl1pPr>
            <a:lvl2pPr marL="742950" indent="-285750">
              <a:buFont typeface="Arial" charset="0"/>
              <a:buChar char="•"/>
              <a:defRPr>
                <a:solidFill>
                  <a:schemeClr val="accent4">
                    <a:lumMod val="75000"/>
                  </a:schemeClr>
                </a:solidFill>
                <a:latin typeface="+mn-lt"/>
              </a:defRPr>
            </a:lvl2pPr>
            <a:lvl3pPr marL="1143000" indent="-228600">
              <a:buFont typeface="Arial" charset="0"/>
              <a:buChar char="•"/>
              <a:defRPr>
                <a:solidFill>
                  <a:schemeClr val="accent4">
                    <a:lumMod val="75000"/>
                  </a:schemeClr>
                </a:solidFill>
                <a:latin typeface="+mn-lt"/>
              </a:defRPr>
            </a:lvl3pPr>
            <a:lvl4pPr marL="1600200" indent="-228600">
              <a:buFont typeface="Arial" charset="0"/>
              <a:buChar char="•"/>
              <a:defRPr>
                <a:solidFill>
                  <a:schemeClr val="accent4">
                    <a:lumMod val="75000"/>
                  </a:schemeClr>
                </a:solidFill>
                <a:latin typeface="+mn-lt"/>
              </a:defRPr>
            </a:lvl4pPr>
            <a:lvl5pPr marL="2057400" indent="-228600">
              <a:buFont typeface="Arial" charset="0"/>
              <a:buChar char="•"/>
              <a:defRPr>
                <a:solidFill>
                  <a:schemeClr val="accent4">
                    <a:lumMod val="7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092752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952649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2157340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6"/>
            </p:custDataLst>
          </p:nvPr>
        </p:nvSpPr>
        <p:spPr/>
        <p:txBody>
          <a:bodyPr/>
          <a:lstStyle/>
          <a:p>
            <a:fld id="{5D7A4A43-55BD-44EB-9729-49601AE8D0BD}" type="datetimeFigureOut">
              <a:rPr lang="en-US" smtClean="0"/>
              <a:t>6/26/2018</a:t>
            </a:fld>
            <a:endParaRPr lang="en-US"/>
          </a:p>
        </p:txBody>
      </p:sp>
      <p:sp>
        <p:nvSpPr>
          <p:cNvPr id="8" name="Footer Placeholder 7"/>
          <p:cNvSpPr>
            <a:spLocks noGrp="1"/>
          </p:cNvSpPr>
          <p:nvPr>
            <p:ph type="ftr" sz="quarter" idx="11"/>
            <p:custDataLst>
              <p:tags r:id="rId7"/>
            </p:custDataLst>
          </p:nvPr>
        </p:nvSpPr>
        <p:spPr/>
        <p:txBody>
          <a:bodyPr/>
          <a:lstStyle/>
          <a:p>
            <a:endParaRPr lang="en-US"/>
          </a:p>
        </p:txBody>
      </p:sp>
      <p:sp>
        <p:nvSpPr>
          <p:cNvPr id="9" name="Slide Number Placeholder 8"/>
          <p:cNvSpPr>
            <a:spLocks noGrp="1"/>
          </p:cNvSpPr>
          <p:nvPr>
            <p:ph type="sldNum" sz="quarter" idx="12"/>
            <p:custDataLst>
              <p:tags r:id="rId8"/>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6476718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7A4A43-55BD-44EB-9729-49601AE8D0BD}" type="datetimeFigureOut">
              <a:rPr lang="en-US" smtClean="0"/>
              <a:t>6/26/2018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126048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A4A43-55BD-44EB-9729-49601AE8D0BD}" type="datetimeFigureOut">
              <a:rPr lang="en-US" smtClean="0"/>
              <a:t>6/26/2018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146695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5471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45062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t>6/26/2018</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t>‹#›</a:t>
            </a:fld>
            <a:endParaRPr lang="en-US"/>
          </a:p>
        </p:txBody>
      </p:sp>
    </p:spTree>
    <p:extLst>
      <p:ext uri="{BB962C8B-B14F-4D97-AF65-F5344CB8AC3E}">
        <p14:creationId xmlns:p14="http://schemas.microsoft.com/office/powerpoint/2010/main" val="407582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1" i="0" u="none" kern="1200">
          <a:solidFill>
            <a:schemeClr val="accent4">
              <a:lumMod val="50000"/>
            </a:schemeClr>
          </a:solidFill>
          <a:latin typeface="+mj-lt"/>
          <a:ea typeface="+mj-ea"/>
          <a:cs typeface="Cambria Regular" charset="0"/>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accent4">
              <a:lumMod val="75000"/>
            </a:schemeClr>
          </a:solidFill>
          <a:latin typeface="+mn-lt"/>
          <a:ea typeface="+mn-ea"/>
          <a:cs typeface="Cambria Regular"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accent4">
              <a:lumMod val="75000"/>
            </a:schemeClr>
          </a:solidFill>
          <a:latin typeface="+mn-lt"/>
          <a:ea typeface="+mn-ea"/>
          <a:cs typeface="Cambria Regular" charset="0"/>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accent4">
              <a:lumMod val="75000"/>
            </a:schemeClr>
          </a:solidFill>
          <a:latin typeface="+mn-lt"/>
          <a:ea typeface="+mn-ea"/>
          <a:cs typeface="Cambria Regular" charset="0"/>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accent4">
              <a:lumMod val="75000"/>
            </a:schemeClr>
          </a:solidFill>
          <a:latin typeface="+mn-lt"/>
          <a:ea typeface="+mn-ea"/>
          <a:cs typeface="Cambria Regular" charset="0"/>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accent4">
              <a:lumMod val="75000"/>
            </a:schemeClr>
          </a:solidFill>
          <a:latin typeface="+mn-lt"/>
          <a:ea typeface="+mn-ea"/>
          <a:cs typeface="Cambria Regular"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7.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57.xml"/><Relationship Id="rId7" Type="http://schemas.openxmlformats.org/officeDocument/2006/relationships/image" Target="../media/image8.jpe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notesSlide" Target="../notesSlides/notesSlide11.xml"/><Relationship Id="rId5" Type="http://schemas.openxmlformats.org/officeDocument/2006/relationships/slideLayout" Target="../slideLayouts/slideLayout4.xml"/><Relationship Id="rId4" Type="http://schemas.openxmlformats.org/officeDocument/2006/relationships/tags" Target="../tags/tag58.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tags" Target="../tags/tag61.xml"/><Relationship Id="rId7" Type="http://schemas.openxmlformats.org/officeDocument/2006/relationships/notesSlide" Target="../notesSlides/notesSlide12.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Layout" Target="../slideLayouts/slideLayout2.xml"/><Relationship Id="rId5" Type="http://schemas.openxmlformats.org/officeDocument/2006/relationships/tags" Target="../tags/tag63.xml"/><Relationship Id="rId4" Type="http://schemas.openxmlformats.org/officeDocument/2006/relationships/tags" Target="../tags/tag62.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1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66.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tags" Target="../tags/tag69.xml"/><Relationship Id="rId7" Type="http://schemas.openxmlformats.org/officeDocument/2006/relationships/image" Target="../media/image15.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14.jpeg"/><Relationship Id="rId5" Type="http://schemas.openxmlformats.org/officeDocument/2006/relationships/notesSlide" Target="../notesSlides/notesSlide15.xml"/><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16.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image" Target="../media/image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jp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21.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22.jpeg"/><Relationship Id="rId5" Type="http://schemas.openxmlformats.org/officeDocument/2006/relationships/notesSlide" Target="../notesSlides/notesSlide21.xml"/><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23.emf"/><Relationship Id="rId5" Type="http://schemas.openxmlformats.org/officeDocument/2006/relationships/notesSlide" Target="../notesSlides/notesSlide22.xml"/><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tags" Target="../tags/tag87.xml"/><Relationship Id="rId7" Type="http://schemas.openxmlformats.org/officeDocument/2006/relationships/image" Target="../media/image24.jpe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notesSlide" Target="../notesSlides/notesSlide23.xml"/><Relationship Id="rId5" Type="http://schemas.openxmlformats.org/officeDocument/2006/relationships/slideLayout" Target="../slideLayouts/slideLayout4.xml"/><Relationship Id="rId4" Type="http://schemas.openxmlformats.org/officeDocument/2006/relationships/tags" Target="../tags/tag88.xml"/></Relationships>
</file>

<file path=ppt/slides/_rels/slide24.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26.jpeg"/><Relationship Id="rId5" Type="http://schemas.openxmlformats.org/officeDocument/2006/relationships/notesSlide" Target="../notesSlides/notesSlide24.xml"/><Relationship Id="rId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27.jpeg"/><Relationship Id="rId5" Type="http://schemas.openxmlformats.org/officeDocument/2006/relationships/notesSlide" Target="../notesSlides/notesSlide25.xml"/><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28.jpg"/><Relationship Id="rId5" Type="http://schemas.openxmlformats.org/officeDocument/2006/relationships/notesSlide" Target="../notesSlides/notesSlide26.xml"/><Relationship Id="rId4"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tags" Target="../tags/tag100.xml"/><Relationship Id="rId7" Type="http://schemas.openxmlformats.org/officeDocument/2006/relationships/image" Target="../media/image29.jpe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tags" Target="../tags/tag10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image" Target="../media/image3.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30.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32.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33.jpe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116.xml"/><Relationship Id="rId7" Type="http://schemas.openxmlformats.org/officeDocument/2006/relationships/image" Target="../media/image34.jpe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28.jp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tags" Target="../tags/tag119.xml"/><Relationship Id="rId7" Type="http://schemas.openxmlformats.org/officeDocument/2006/relationships/notesSlide" Target="../notesSlides/notesSlide35.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slideLayout" Target="../slideLayouts/slideLayout2.xml"/><Relationship Id="rId5" Type="http://schemas.openxmlformats.org/officeDocument/2006/relationships/tags" Target="../tags/tag121.xml"/><Relationship Id="rId4" Type="http://schemas.openxmlformats.org/officeDocument/2006/relationships/tags" Target="../tags/tag120.xml"/><Relationship Id="rId9"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37.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38.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3" Type="http://schemas.openxmlformats.org/officeDocument/2006/relationships/tags" Target="../tags/tag138.xml"/><Relationship Id="rId18" Type="http://schemas.openxmlformats.org/officeDocument/2006/relationships/tags" Target="../tags/tag143.xml"/><Relationship Id="rId26" Type="http://schemas.openxmlformats.org/officeDocument/2006/relationships/tags" Target="../tags/tag151.xml"/><Relationship Id="rId39" Type="http://schemas.openxmlformats.org/officeDocument/2006/relationships/tags" Target="../tags/tag164.xml"/><Relationship Id="rId21" Type="http://schemas.openxmlformats.org/officeDocument/2006/relationships/tags" Target="../tags/tag146.xml"/><Relationship Id="rId34" Type="http://schemas.openxmlformats.org/officeDocument/2006/relationships/tags" Target="../tags/tag159.xml"/><Relationship Id="rId42" Type="http://schemas.openxmlformats.org/officeDocument/2006/relationships/tags" Target="../tags/tag167.xml"/><Relationship Id="rId47" Type="http://schemas.openxmlformats.org/officeDocument/2006/relationships/tags" Target="../tags/tag172.xml"/><Relationship Id="rId50" Type="http://schemas.openxmlformats.org/officeDocument/2006/relationships/tags" Target="../tags/tag175.xml"/><Relationship Id="rId55" Type="http://schemas.openxmlformats.org/officeDocument/2006/relationships/image" Target="../media/image41.png"/><Relationship Id="rId7" Type="http://schemas.openxmlformats.org/officeDocument/2006/relationships/tags" Target="../tags/tag132.xml"/><Relationship Id="rId2" Type="http://schemas.openxmlformats.org/officeDocument/2006/relationships/tags" Target="../tags/tag127.xml"/><Relationship Id="rId16" Type="http://schemas.openxmlformats.org/officeDocument/2006/relationships/tags" Target="../tags/tag141.xml"/><Relationship Id="rId20" Type="http://schemas.openxmlformats.org/officeDocument/2006/relationships/tags" Target="../tags/tag145.xml"/><Relationship Id="rId29" Type="http://schemas.openxmlformats.org/officeDocument/2006/relationships/tags" Target="../tags/tag154.xml"/><Relationship Id="rId41" Type="http://schemas.openxmlformats.org/officeDocument/2006/relationships/tags" Target="../tags/tag166.xml"/><Relationship Id="rId54" Type="http://schemas.openxmlformats.org/officeDocument/2006/relationships/image" Target="../media/image40.jpeg"/><Relationship Id="rId1" Type="http://schemas.openxmlformats.org/officeDocument/2006/relationships/tags" Target="../tags/tag126.xml"/><Relationship Id="rId6" Type="http://schemas.openxmlformats.org/officeDocument/2006/relationships/tags" Target="../tags/tag131.xml"/><Relationship Id="rId11" Type="http://schemas.openxmlformats.org/officeDocument/2006/relationships/tags" Target="../tags/tag136.xml"/><Relationship Id="rId24" Type="http://schemas.openxmlformats.org/officeDocument/2006/relationships/tags" Target="../tags/tag149.xml"/><Relationship Id="rId32" Type="http://schemas.openxmlformats.org/officeDocument/2006/relationships/tags" Target="../tags/tag157.xml"/><Relationship Id="rId37" Type="http://schemas.openxmlformats.org/officeDocument/2006/relationships/tags" Target="../tags/tag162.xml"/><Relationship Id="rId40" Type="http://schemas.openxmlformats.org/officeDocument/2006/relationships/tags" Target="../tags/tag165.xml"/><Relationship Id="rId45" Type="http://schemas.openxmlformats.org/officeDocument/2006/relationships/tags" Target="../tags/tag170.xml"/><Relationship Id="rId53" Type="http://schemas.openxmlformats.org/officeDocument/2006/relationships/image" Target="../media/image39.png"/><Relationship Id="rId58" Type="http://schemas.openxmlformats.org/officeDocument/2006/relationships/image" Target="../media/image44.png"/><Relationship Id="rId5" Type="http://schemas.openxmlformats.org/officeDocument/2006/relationships/tags" Target="../tags/tag130.xml"/><Relationship Id="rId15" Type="http://schemas.openxmlformats.org/officeDocument/2006/relationships/tags" Target="../tags/tag140.xml"/><Relationship Id="rId23" Type="http://schemas.openxmlformats.org/officeDocument/2006/relationships/tags" Target="../tags/tag148.xml"/><Relationship Id="rId28" Type="http://schemas.openxmlformats.org/officeDocument/2006/relationships/tags" Target="../tags/tag153.xml"/><Relationship Id="rId36" Type="http://schemas.openxmlformats.org/officeDocument/2006/relationships/tags" Target="../tags/tag161.xml"/><Relationship Id="rId49" Type="http://schemas.openxmlformats.org/officeDocument/2006/relationships/tags" Target="../tags/tag174.xml"/><Relationship Id="rId57" Type="http://schemas.openxmlformats.org/officeDocument/2006/relationships/image" Target="../media/image43.png"/><Relationship Id="rId61" Type="http://schemas.openxmlformats.org/officeDocument/2006/relationships/hyperlink" Target="http://mccc.msu.edu/covercroptool/covercroptool.php" TargetMode="External"/><Relationship Id="rId10" Type="http://schemas.openxmlformats.org/officeDocument/2006/relationships/tags" Target="../tags/tag135.xml"/><Relationship Id="rId19" Type="http://schemas.openxmlformats.org/officeDocument/2006/relationships/tags" Target="../tags/tag144.xml"/><Relationship Id="rId31" Type="http://schemas.openxmlformats.org/officeDocument/2006/relationships/tags" Target="../tags/tag156.xml"/><Relationship Id="rId44" Type="http://schemas.openxmlformats.org/officeDocument/2006/relationships/tags" Target="../tags/tag169.xml"/><Relationship Id="rId52" Type="http://schemas.openxmlformats.org/officeDocument/2006/relationships/notesSlide" Target="../notesSlides/notesSlide38.xml"/><Relationship Id="rId60" Type="http://schemas.openxmlformats.org/officeDocument/2006/relationships/image" Target="../media/image46.png"/><Relationship Id="rId4" Type="http://schemas.openxmlformats.org/officeDocument/2006/relationships/tags" Target="../tags/tag129.xml"/><Relationship Id="rId9" Type="http://schemas.openxmlformats.org/officeDocument/2006/relationships/tags" Target="../tags/tag134.xml"/><Relationship Id="rId14" Type="http://schemas.openxmlformats.org/officeDocument/2006/relationships/tags" Target="../tags/tag139.xml"/><Relationship Id="rId22" Type="http://schemas.openxmlformats.org/officeDocument/2006/relationships/tags" Target="../tags/tag147.xml"/><Relationship Id="rId27" Type="http://schemas.openxmlformats.org/officeDocument/2006/relationships/tags" Target="../tags/tag152.xml"/><Relationship Id="rId30" Type="http://schemas.openxmlformats.org/officeDocument/2006/relationships/tags" Target="../tags/tag155.xml"/><Relationship Id="rId35" Type="http://schemas.openxmlformats.org/officeDocument/2006/relationships/tags" Target="../tags/tag160.xml"/><Relationship Id="rId43" Type="http://schemas.openxmlformats.org/officeDocument/2006/relationships/tags" Target="../tags/tag168.xml"/><Relationship Id="rId48" Type="http://schemas.openxmlformats.org/officeDocument/2006/relationships/tags" Target="../tags/tag173.xml"/><Relationship Id="rId56" Type="http://schemas.openxmlformats.org/officeDocument/2006/relationships/image" Target="../media/image42.png"/><Relationship Id="rId8" Type="http://schemas.openxmlformats.org/officeDocument/2006/relationships/tags" Target="../tags/tag133.xml"/><Relationship Id="rId51" Type="http://schemas.openxmlformats.org/officeDocument/2006/relationships/slideLayout" Target="../slideLayouts/slideLayout2.xml"/><Relationship Id="rId3" Type="http://schemas.openxmlformats.org/officeDocument/2006/relationships/tags" Target="../tags/tag128.xml"/><Relationship Id="rId12" Type="http://schemas.openxmlformats.org/officeDocument/2006/relationships/tags" Target="../tags/tag137.xml"/><Relationship Id="rId17" Type="http://schemas.openxmlformats.org/officeDocument/2006/relationships/tags" Target="../tags/tag142.xml"/><Relationship Id="rId25" Type="http://schemas.openxmlformats.org/officeDocument/2006/relationships/tags" Target="../tags/tag150.xml"/><Relationship Id="rId33" Type="http://schemas.openxmlformats.org/officeDocument/2006/relationships/tags" Target="../tags/tag158.xml"/><Relationship Id="rId38" Type="http://schemas.openxmlformats.org/officeDocument/2006/relationships/tags" Target="../tags/tag163.xml"/><Relationship Id="rId46" Type="http://schemas.openxmlformats.org/officeDocument/2006/relationships/tags" Target="../tags/tag171.xml"/><Relationship Id="rId59"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image" Target="../media/image3.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4.jpe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4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9.xml"/><Relationship Id="rId1" Type="http://schemas.openxmlformats.org/officeDocument/2006/relationships/tags" Target="../tags/tag178.xml"/><Relationship Id="rId5" Type="http://schemas.openxmlformats.org/officeDocument/2006/relationships/chart" Target="../charts/chart1.xm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4.xml"/><Relationship Id="rId1" Type="http://schemas.openxmlformats.org/officeDocument/2006/relationships/tags" Target="../tags/tag183.xml"/><Relationship Id="rId5" Type="http://schemas.openxmlformats.org/officeDocument/2006/relationships/image" Target="../media/image47.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6.xml"/><Relationship Id="rId1" Type="http://schemas.openxmlformats.org/officeDocument/2006/relationships/tags" Target="../tags/tag185.xml"/><Relationship Id="rId5" Type="http://schemas.openxmlformats.org/officeDocument/2006/relationships/image" Target="../media/image48.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189.xml"/><Relationship Id="rId7" Type="http://schemas.openxmlformats.org/officeDocument/2006/relationships/notesSlide" Target="../notesSlides/notesSlide44.xml"/><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slideLayout" Target="../slideLayouts/slideLayout5.xml"/><Relationship Id="rId5" Type="http://schemas.openxmlformats.org/officeDocument/2006/relationships/tags" Target="../tags/tag191.xml"/><Relationship Id="rId4" Type="http://schemas.openxmlformats.org/officeDocument/2006/relationships/tags" Target="../tags/tag190.xml"/><Relationship Id="rId9" Type="http://schemas.openxmlformats.org/officeDocument/2006/relationships/image" Target="../media/image50.emf"/></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3.xml"/><Relationship Id="rId1" Type="http://schemas.openxmlformats.org/officeDocument/2006/relationships/tags" Target="../tags/tag192.xm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image" Target="../media/image51.jpeg"/><Relationship Id="rId5" Type="http://schemas.openxmlformats.org/officeDocument/2006/relationships/notesSlide" Target="../notesSlides/notesSlide46.xml"/><Relationship Id="rId4"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8.xml"/><Relationship Id="rId1" Type="http://schemas.openxmlformats.org/officeDocument/2006/relationships/tags" Target="../tags/tag197.xml"/><Relationship Id="rId5" Type="http://schemas.openxmlformats.org/officeDocument/2006/relationships/chart" Target="../charts/chart2.xml"/><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0.xml"/><Relationship Id="rId1" Type="http://schemas.openxmlformats.org/officeDocument/2006/relationships/tags" Target="../tags/tag199.xml"/><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2.xml"/><Relationship Id="rId1" Type="http://schemas.openxmlformats.org/officeDocument/2006/relationships/tags" Target="../tags/tag201.xml"/><Relationship Id="rId5" Type="http://schemas.openxmlformats.org/officeDocument/2006/relationships/image" Target="../media/image52.jpe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5.gif"/><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203.xml"/><Relationship Id="rId4" Type="http://schemas.openxmlformats.org/officeDocument/2006/relationships/image" Target="../media/image53.jp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5.xml"/><Relationship Id="rId1" Type="http://schemas.openxmlformats.org/officeDocument/2006/relationships/tags" Target="../tags/tag204.xml"/><Relationship Id="rId5" Type="http://schemas.openxmlformats.org/officeDocument/2006/relationships/image" Target="../media/image3.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tags" Target="../tags/tag208.xml"/><Relationship Id="rId7" Type="http://schemas.openxmlformats.org/officeDocument/2006/relationships/diagramLayout" Target="../diagrams/layout2.xml"/><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diagramData" Target="../diagrams/data2.xml"/><Relationship Id="rId11" Type="http://schemas.openxmlformats.org/officeDocument/2006/relationships/image" Target="../media/image54.jpg"/><Relationship Id="rId5" Type="http://schemas.openxmlformats.org/officeDocument/2006/relationships/notesSlide" Target="../notesSlides/notesSlide52.xml"/><Relationship Id="rId10" Type="http://schemas.microsoft.com/office/2007/relationships/diagramDrawing" Target="../diagrams/drawing2.xml"/><Relationship Id="rId4" Type="http://schemas.openxmlformats.org/officeDocument/2006/relationships/slideLayout" Target="../slideLayouts/slideLayout2.xml"/><Relationship Id="rId9" Type="http://schemas.openxmlformats.org/officeDocument/2006/relationships/diagramColors" Target="../diagrams/colors2.xml"/></Relationships>
</file>

<file path=ppt/slides/_rels/slide53.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tags" Target="../tags/tag211.xml"/><Relationship Id="rId7" Type="http://schemas.openxmlformats.org/officeDocument/2006/relationships/diagramLayout" Target="../diagrams/layout3.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diagramData" Target="../diagrams/data3.xml"/><Relationship Id="rId5" Type="http://schemas.openxmlformats.org/officeDocument/2006/relationships/notesSlide" Target="../notesSlides/notesSlide53.xml"/><Relationship Id="rId10" Type="http://schemas.microsoft.com/office/2007/relationships/diagramDrawing" Target="../diagrams/drawing3.xml"/><Relationship Id="rId4" Type="http://schemas.openxmlformats.org/officeDocument/2006/relationships/slideLayout" Target="../slideLayouts/slideLayout2.xml"/><Relationship Id="rId9" Type="http://schemas.openxmlformats.org/officeDocument/2006/relationships/diagramColors" Target="../diagrams/colors3.xml"/></Relationships>
</file>

<file path=ppt/slides/_rels/slide54.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tags" Target="../tags/tag214.xml"/><Relationship Id="rId7" Type="http://schemas.openxmlformats.org/officeDocument/2006/relationships/diagramLayout" Target="../diagrams/layout4.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diagramData" Target="../diagrams/data4.xml"/><Relationship Id="rId11" Type="http://schemas.openxmlformats.org/officeDocument/2006/relationships/image" Target="../media/image55.jpeg"/><Relationship Id="rId5" Type="http://schemas.openxmlformats.org/officeDocument/2006/relationships/notesSlide" Target="../notesSlides/notesSlide54.xml"/><Relationship Id="rId10" Type="http://schemas.microsoft.com/office/2007/relationships/diagramDrawing" Target="../diagrams/drawing4.xml"/><Relationship Id="rId4" Type="http://schemas.openxmlformats.org/officeDocument/2006/relationships/slideLayout" Target="../slideLayouts/slideLayout5.xml"/><Relationship Id="rId9" Type="http://schemas.openxmlformats.org/officeDocument/2006/relationships/diagramColors" Target="../diagrams/colors4.xml"/></Relationships>
</file>

<file path=ppt/slides/_rels/slide55.xml.rels><?xml version="1.0" encoding="UTF-8" standalone="yes"?>
<Relationships xmlns="http://schemas.openxmlformats.org/package/2006/relationships"><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 Id="rId5" Type="http://schemas.openxmlformats.org/officeDocument/2006/relationships/notesSlide" Target="../notesSlides/notesSlide55.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9.xml"/><Relationship Id="rId1" Type="http://schemas.openxmlformats.org/officeDocument/2006/relationships/tags" Target="../tags/tag218.xml"/><Relationship Id="rId5" Type="http://schemas.openxmlformats.org/officeDocument/2006/relationships/image" Target="../media/image3.jpe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57.xml"/><Relationship Id="rId3" Type="http://schemas.openxmlformats.org/officeDocument/2006/relationships/tags" Target="../tags/tag222.xml"/><Relationship Id="rId7" Type="http://schemas.openxmlformats.org/officeDocument/2006/relationships/slideLayout" Target="../slideLayouts/slideLayout2.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 Id="rId9" Type="http://schemas.openxmlformats.org/officeDocument/2006/relationships/image" Target="../media/image56.jpeg"/></Relationships>
</file>

<file path=ppt/slides/_rels/slide5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notesSlide" Target="../notesSlides/notesSlide58.xml"/><Relationship Id="rId9" Type="http://schemas.microsoft.com/office/2007/relationships/diagramDrawing" Target="../diagrams/drawing5.xml"/></Relationships>
</file>

<file path=ppt/slides/_rels/slide59.xml.rels><?xml version="1.0" encoding="UTF-8" standalone="yes"?>
<Relationships xmlns="http://schemas.openxmlformats.org/package/2006/relationships"><Relationship Id="rId8" Type="http://schemas.openxmlformats.org/officeDocument/2006/relationships/tags" Target="../tags/tag235.xml"/><Relationship Id="rId3" Type="http://schemas.openxmlformats.org/officeDocument/2006/relationships/tags" Target="../tags/tag230.xml"/><Relationship Id="rId7" Type="http://schemas.openxmlformats.org/officeDocument/2006/relationships/tags" Target="../tags/tag234.xml"/><Relationship Id="rId12" Type="http://schemas.openxmlformats.org/officeDocument/2006/relationships/notesSlide" Target="../notesSlides/notesSlide59.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tags" Target="../tags/tag233.xml"/><Relationship Id="rId11" Type="http://schemas.openxmlformats.org/officeDocument/2006/relationships/slideLayout" Target="../slideLayouts/slideLayout2.xml"/><Relationship Id="rId5" Type="http://schemas.openxmlformats.org/officeDocument/2006/relationships/tags" Target="../tags/tag232.xml"/><Relationship Id="rId10" Type="http://schemas.openxmlformats.org/officeDocument/2006/relationships/tags" Target="../tags/tag237.xml"/><Relationship Id="rId4" Type="http://schemas.openxmlformats.org/officeDocument/2006/relationships/tags" Target="../tags/tag231.xml"/><Relationship Id="rId9" Type="http://schemas.openxmlformats.org/officeDocument/2006/relationships/tags" Target="../tags/tag23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landstewardshipproject.org/forms/cscdownload" TargetMode="External"/><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1.xml"/><Relationship Id="rId1" Type="http://schemas.openxmlformats.org/officeDocument/2006/relationships/tags" Target="../tags/tag240.xml"/><Relationship Id="rId5" Type="http://schemas.openxmlformats.org/officeDocument/2006/relationships/image" Target="../media/image3.jpe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3.xml"/><Relationship Id="rId1" Type="http://schemas.openxmlformats.org/officeDocument/2006/relationships/tags" Target="../tags/tag242.xml"/><Relationship Id="rId5" Type="http://schemas.openxmlformats.org/officeDocument/2006/relationships/image" Target="../media/image59.jpe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5.xml"/><Relationship Id="rId1" Type="http://schemas.openxmlformats.org/officeDocument/2006/relationships/tags" Target="../tags/tag244.xml"/><Relationship Id="rId5" Type="http://schemas.openxmlformats.org/officeDocument/2006/relationships/image" Target="../media/image60.jpe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www.sare.org/Learning-Center/Books/Managing-Cover-Crops-Profitably-3rd-Edition" TargetMode="Externa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hyperlink" Target="https://landstewardshipproject.org/forms/cscdownload" TargetMode="External"/><Relationship Id="rId5" Type="http://schemas.openxmlformats.org/officeDocument/2006/relationships/hyperlink" Target="http://mccc.msu.edu/covercroptool/covercroptool.php" TargetMode="External"/><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8" Type="http://schemas.openxmlformats.org/officeDocument/2006/relationships/hyperlink" Target="http://landstewardshipproject.org/stewardshipfood/chippewa10croppingsystemscalculator?cms_preview=true" TargetMode="External"/><Relationship Id="rId13" Type="http://schemas.openxmlformats.org/officeDocument/2006/relationships/hyperlink" Target="http://www.alseed.com/" TargetMode="External"/><Relationship Id="rId3" Type="http://schemas.openxmlformats.org/officeDocument/2006/relationships/slideLayout" Target="../slideLayouts/slideLayout2.xml"/><Relationship Id="rId7" Type="http://schemas.openxmlformats.org/officeDocument/2006/relationships/hyperlink" Target="http://greenlandsbluewaters.net/" TargetMode="External"/><Relationship Id="rId12" Type="http://schemas.openxmlformats.org/officeDocument/2006/relationships/hyperlink" Target="http://www.sare.org/Learning-Center/Topic-Rooms/Cover-Crops" TargetMode="Externa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hyperlink" Target="https://www.forevergreen.umn.edu/" TargetMode="External"/><Relationship Id="rId11" Type="http://schemas.openxmlformats.org/officeDocument/2006/relationships/hyperlink" Target="https://www.nrcs.usda.gov/wps/portal/nrcs/detail/national/climatechange/?cid=stelprdb1077238" TargetMode="External"/><Relationship Id="rId5" Type="http://schemas.openxmlformats.org/officeDocument/2006/relationships/hyperlink" Target="http://mccc.msu.edu/" TargetMode="External"/><Relationship Id="rId10" Type="http://schemas.openxmlformats.org/officeDocument/2006/relationships/hyperlink" Target="http://www.sare.org/Learning-Center/Books/Managing-Cover-Crops-Profitably-3rd-Edition" TargetMode="External"/><Relationship Id="rId4" Type="http://schemas.openxmlformats.org/officeDocument/2006/relationships/notesSlide" Target="../notesSlides/notesSlide65.xml"/><Relationship Id="rId9" Type="http://schemas.openxmlformats.org/officeDocument/2006/relationships/hyperlink" Target="http://rodaleinstitute.org/" TargetMode="Externa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1.xml"/><Relationship Id="rId1" Type="http://schemas.openxmlformats.org/officeDocument/2006/relationships/tags" Target="../tags/tag250.xml"/><Relationship Id="rId5" Type="http://schemas.openxmlformats.org/officeDocument/2006/relationships/image" Target="../media/image3.jpe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hyperlink" Target="https://www.sare.org/Learning-Center/Topic-Rooms/Cover-Crops"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s://organicriskmanagement.umn.edu/sites/organicriskmanagement.umn.edu/files/winter_cover_crops.pdf" TargetMode="External"/><Relationship Id="rId5" Type="http://schemas.openxmlformats.org/officeDocument/2006/relationships/hyperlink" Target="http://learningstore.uwex.edu/assets/pdfs/A2809.pdf" TargetMode="External"/><Relationship Id="rId4" Type="http://schemas.openxmlformats.org/officeDocument/2006/relationships/hyperlink" Target="http://landstewardshipproject.org/repository/1/2079/lsl_1_2017.pdf"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extension.umn.edu/agriculture/soils/cover-crops/new-cover-crop-opportunities/"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www.nrcs.usda.gov/Internet/FSE_PLANTMATERIALS/publications/mopmstn2825.pdf" TargetMode="External"/><Relationship Id="rId5" Type="http://schemas.openxmlformats.org/officeDocument/2006/relationships/hyperlink" Target="https://www.nrcs.usda.gov/Internet/FSE_DOCUMENTS/stelprdb1043183.pdf" TargetMode="External"/><Relationship Id="rId4" Type="http://schemas.openxmlformats.org/officeDocument/2006/relationships/hyperlink" Target="https://www.sare.org/Learning-Center/Books/Managing-Cover-Crops-Profitably-3rd-Edition"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445"/>
          <a:stretch/>
        </p:blipFill>
        <p:spPr bwMode="auto">
          <a:xfrm>
            <a:off x="19" y="11"/>
            <a:ext cx="9143982" cy="6553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custDataLst>
              <p:tags r:id="rId1"/>
            </p:custDataLst>
          </p:nvPr>
        </p:nvSpPr>
        <p:spPr>
          <a:xfrm>
            <a:off x="685810" y="11"/>
            <a:ext cx="7772400" cy="1295389"/>
          </a:xfrm>
          <a:solidFill>
            <a:srgbClr val="D6E0EB">
              <a:alpha val="82000"/>
            </a:srgbClr>
          </a:solidFill>
        </p:spPr>
        <p:txBody>
          <a:bodyPr>
            <a:normAutofit/>
          </a:bodyPr>
          <a:lstStyle/>
          <a:p>
            <a:r>
              <a:rPr lang="en-US" sz="7200" b="0" dirty="0">
                <a:solidFill>
                  <a:srgbClr val="800000"/>
                </a:solidFill>
                <a:latin typeface="Arial" panose="020B0604020202020204" pitchFamily="34" charset="0"/>
                <a:cs typeface="Arial" panose="020B0604020202020204" pitchFamily="34" charset="0"/>
              </a:rPr>
              <a:t>Cover Crops</a:t>
            </a:r>
          </a:p>
        </p:txBody>
      </p:sp>
      <p:sp>
        <p:nvSpPr>
          <p:cNvPr id="4" name="TextBox 3"/>
          <p:cNvSpPr txBox="1"/>
          <p:nvPr>
            <p:custDataLst>
              <p:tags r:id="rId2"/>
            </p:custDataLst>
          </p:nvPr>
        </p:nvSpPr>
        <p:spPr>
          <a:xfrm>
            <a:off x="3969573" y="1954306"/>
            <a:ext cx="5174427" cy="3539430"/>
          </a:xfrm>
          <a:prstGeom prst="rect">
            <a:avLst/>
          </a:prstGeom>
          <a:solidFill>
            <a:srgbClr val="D6E0EB">
              <a:alpha val="82000"/>
            </a:srgbClr>
          </a:solidFill>
        </p:spPr>
        <p:txBody>
          <a:bodyPr wrap="square" rtlCol="0">
            <a:spAutoFit/>
          </a:bodyPr>
          <a:lstStyle/>
          <a:p>
            <a:pPr algn="ctr"/>
            <a:r>
              <a:rPr lang="en-US" sz="3200" dirty="0">
                <a:solidFill>
                  <a:srgbClr val="800000"/>
                </a:solidFill>
              </a:rPr>
              <a:t>This material is based upon work that is supported by the National Institute of Food and Agriculture, U.S. Department of Agriculture, under grant number 2013-51106-21005.</a:t>
            </a:r>
          </a:p>
        </p:txBody>
      </p:sp>
      <p:sp>
        <p:nvSpPr>
          <p:cNvPr id="5" name="TextBox 4"/>
          <p:cNvSpPr txBox="1"/>
          <p:nvPr>
            <p:custDataLst>
              <p:tags r:id="rId3"/>
            </p:custDataLst>
          </p:nvPr>
        </p:nvSpPr>
        <p:spPr>
          <a:xfrm>
            <a:off x="135213" y="2015861"/>
            <a:ext cx="3816430" cy="3416320"/>
          </a:xfrm>
          <a:prstGeom prst="rect">
            <a:avLst/>
          </a:prstGeom>
          <a:solidFill>
            <a:srgbClr val="D6E0EB">
              <a:alpha val="82000"/>
            </a:srgbClr>
          </a:solidFill>
        </p:spPr>
        <p:txBody>
          <a:bodyPr wrap="none" rtlCol="0">
            <a:spAutoFit/>
          </a:bodyPr>
          <a:lstStyle/>
          <a:p>
            <a:pPr algn="ctr"/>
            <a:r>
              <a:rPr lang="en-US" sz="3600" u="sng" dirty="0" smtClean="0">
                <a:solidFill>
                  <a:srgbClr val="800000"/>
                </a:solidFill>
              </a:rPr>
              <a:t>Authors</a:t>
            </a:r>
          </a:p>
          <a:p>
            <a:pPr algn="ctr"/>
            <a:r>
              <a:rPr lang="en-US" sz="3600" dirty="0" smtClean="0">
                <a:solidFill>
                  <a:srgbClr val="800000"/>
                </a:solidFill>
              </a:rPr>
              <a:t>Adria Fernandez</a:t>
            </a:r>
          </a:p>
          <a:p>
            <a:pPr algn="ctr"/>
            <a:r>
              <a:rPr lang="en-US" sz="3600" dirty="0" smtClean="0">
                <a:solidFill>
                  <a:srgbClr val="800000"/>
                </a:solidFill>
              </a:rPr>
              <a:t>Claire Flavin</a:t>
            </a:r>
          </a:p>
          <a:p>
            <a:pPr algn="ctr"/>
            <a:r>
              <a:rPr lang="en-US" sz="3600" dirty="0" smtClean="0">
                <a:solidFill>
                  <a:srgbClr val="800000"/>
                </a:solidFill>
              </a:rPr>
              <a:t>Kristine Moncada</a:t>
            </a:r>
          </a:p>
          <a:p>
            <a:pPr algn="ctr"/>
            <a:r>
              <a:rPr lang="en-US" sz="3600" dirty="0" smtClean="0">
                <a:solidFill>
                  <a:srgbClr val="800000"/>
                </a:solidFill>
              </a:rPr>
              <a:t>Constance </a:t>
            </a:r>
            <a:r>
              <a:rPr lang="en-US" sz="3600" dirty="0">
                <a:solidFill>
                  <a:srgbClr val="800000"/>
                </a:solidFill>
              </a:rPr>
              <a:t>Carlson</a:t>
            </a:r>
          </a:p>
          <a:p>
            <a:pPr algn="ctr"/>
            <a:r>
              <a:rPr lang="en-US" sz="3600" dirty="0" smtClean="0">
                <a:solidFill>
                  <a:srgbClr val="800000"/>
                </a:solidFill>
              </a:rPr>
              <a:t>Craig </a:t>
            </a:r>
            <a:r>
              <a:rPr lang="en-US" sz="3600" dirty="0" err="1" smtClean="0">
                <a:solidFill>
                  <a:srgbClr val="800000"/>
                </a:solidFill>
              </a:rPr>
              <a:t>Sheaffer</a:t>
            </a:r>
            <a:endParaRPr lang="en-US" sz="3600" dirty="0" smtClean="0">
              <a:solidFill>
                <a:srgbClr val="800000"/>
              </a:solidFill>
            </a:endParaRPr>
          </a:p>
        </p:txBody>
      </p:sp>
    </p:spTree>
    <p:extLst>
      <p:ext uri="{BB962C8B-B14F-4D97-AF65-F5344CB8AC3E}">
        <p14:creationId xmlns:p14="http://schemas.microsoft.com/office/powerpoint/2010/main" val="20611338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Autofit/>
          </a:bodyPr>
          <a:lstStyle/>
          <a:p>
            <a:r>
              <a:rPr lang="en-US" b="0" dirty="0">
                <a:solidFill>
                  <a:srgbClr val="800000"/>
                </a:solidFill>
                <a:latin typeface="Arial" panose="020B0604020202020204" pitchFamily="34" charset="0"/>
                <a:cs typeface="Arial" panose="020B0604020202020204" pitchFamily="34" charset="0"/>
              </a:rPr>
              <a:t>Soil Health: </a:t>
            </a:r>
            <a:r>
              <a:rPr lang="en-US" b="0" dirty="0" smtClean="0">
                <a:solidFill>
                  <a:srgbClr val="800000"/>
                </a:solidFill>
                <a:latin typeface="Arial" panose="020B0604020202020204" pitchFamily="34" charset="0"/>
                <a:cs typeface="Arial" panose="020B0604020202020204" pitchFamily="34" charset="0"/>
              </a:rPr>
              <a:t>Increased </a:t>
            </a:r>
            <a:r>
              <a:rPr lang="en-US" b="0" dirty="0">
                <a:solidFill>
                  <a:srgbClr val="800000"/>
                </a:solidFill>
                <a:latin typeface="Arial" panose="020B0604020202020204" pitchFamily="34" charset="0"/>
                <a:cs typeface="Arial" panose="020B0604020202020204" pitchFamily="34" charset="0"/>
              </a:rPr>
              <a:t>O</a:t>
            </a:r>
            <a:r>
              <a:rPr lang="en-US" b="0" dirty="0" smtClean="0">
                <a:solidFill>
                  <a:srgbClr val="800000"/>
                </a:solidFill>
                <a:latin typeface="Arial" panose="020B0604020202020204" pitchFamily="34" charset="0"/>
                <a:cs typeface="Arial" panose="020B0604020202020204" pitchFamily="34" charset="0"/>
              </a:rPr>
              <a:t>rganic </a:t>
            </a:r>
            <a:r>
              <a:rPr lang="en-US" b="0" dirty="0">
                <a:solidFill>
                  <a:srgbClr val="800000"/>
                </a:solidFill>
                <a:latin typeface="Arial" panose="020B0604020202020204" pitchFamily="34" charset="0"/>
                <a:cs typeface="Arial" panose="020B0604020202020204" pitchFamily="34" charset="0"/>
              </a:rPr>
              <a:t>M</a:t>
            </a:r>
            <a:r>
              <a:rPr lang="en-US" b="0" dirty="0" smtClean="0">
                <a:solidFill>
                  <a:srgbClr val="800000"/>
                </a:solidFill>
                <a:latin typeface="Arial" panose="020B0604020202020204" pitchFamily="34" charset="0"/>
                <a:cs typeface="Arial" panose="020B0604020202020204" pitchFamily="34" charset="0"/>
              </a:rPr>
              <a:t>atter</a:t>
            </a:r>
            <a:endParaRPr lang="en-US" b="0" dirty="0">
              <a:solidFill>
                <a:srgbClr val="800000"/>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custDataLst>
              <p:tags r:id="rId2"/>
            </p:custDataLst>
          </p:nvPr>
        </p:nvPicPr>
        <p:blipFill rotWithShape="1">
          <a:blip r:embed="rId6" cstate="print">
            <a:extLst>
              <a:ext uri="{28A0092B-C50C-407E-A947-70E740481C1C}">
                <a14:useLocalDpi xmlns:a14="http://schemas.microsoft.com/office/drawing/2010/main" val="0"/>
              </a:ext>
            </a:extLst>
          </a:blip>
          <a:srcRect l="3145" t="14688" r="19038" b="11541"/>
          <a:stretch/>
        </p:blipFill>
        <p:spPr bwMode="auto">
          <a:xfrm>
            <a:off x="4267200" y="1752600"/>
            <a:ext cx="4610432" cy="327660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custDataLst>
              <p:tags r:id="rId3"/>
            </p:custDataLst>
          </p:nvPr>
        </p:nvSpPr>
        <p:spPr>
          <a:xfrm>
            <a:off x="457200" y="1600200"/>
            <a:ext cx="3657600" cy="5029200"/>
          </a:xfrm>
        </p:spPr>
        <p:txBody>
          <a:bodyPr/>
          <a:lstStyle/>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Incorporating </a:t>
            </a:r>
            <a:r>
              <a:rPr lang="en-US" dirty="0">
                <a:solidFill>
                  <a:srgbClr val="800000"/>
                </a:solidFill>
                <a:latin typeface="Arial" panose="020B0604020202020204" pitchFamily="34" charset="0"/>
                <a:cs typeface="Arial" panose="020B0604020202020204" pitchFamily="34" charset="0"/>
              </a:rPr>
              <a:t>cover crops adds </a:t>
            </a:r>
            <a:r>
              <a:rPr lang="en-US" dirty="0" smtClean="0">
                <a:solidFill>
                  <a:srgbClr val="800000"/>
                </a:solidFill>
                <a:latin typeface="Arial" panose="020B0604020202020204" pitchFamily="34" charset="0"/>
                <a:cs typeface="Arial" panose="020B0604020202020204" pitchFamily="34" charset="0"/>
              </a:rPr>
              <a:t>biomass</a:t>
            </a:r>
            <a:endParaRPr lang="en-US" dirty="0">
              <a:solidFill>
                <a:srgbClr val="800000"/>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Biomass </a:t>
            </a:r>
            <a:r>
              <a:rPr lang="en-US" dirty="0">
                <a:solidFill>
                  <a:srgbClr val="800000"/>
                </a:solidFill>
                <a:latin typeface="Arial" panose="020B0604020202020204" pitchFamily="34" charset="0"/>
                <a:cs typeface="Arial" panose="020B0604020202020204" pitchFamily="34" charset="0"/>
              </a:rPr>
              <a:t>is processed by microbes into soil organic matter</a:t>
            </a:r>
          </a:p>
        </p:txBody>
      </p:sp>
    </p:spTree>
    <p:extLst>
      <p:ext uri="{BB962C8B-B14F-4D97-AF65-F5344CB8AC3E}">
        <p14:creationId xmlns:p14="http://schemas.microsoft.com/office/powerpoint/2010/main" val="18669668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Autofit/>
          </a:bodyPr>
          <a:lstStyle/>
          <a:p>
            <a:r>
              <a:rPr lang="en-US" b="0" dirty="0">
                <a:solidFill>
                  <a:srgbClr val="800000"/>
                </a:solidFill>
                <a:latin typeface="Arial" panose="020B0604020202020204" pitchFamily="34" charset="0"/>
                <a:cs typeface="Arial" panose="020B0604020202020204" pitchFamily="34" charset="0"/>
              </a:rPr>
              <a:t>Soil </a:t>
            </a:r>
            <a:r>
              <a:rPr lang="en-US" b="0" dirty="0" smtClean="0">
                <a:solidFill>
                  <a:srgbClr val="800000"/>
                </a:solidFill>
                <a:latin typeface="Arial" panose="020B0604020202020204" pitchFamily="34" charset="0"/>
                <a:cs typeface="Arial" panose="020B0604020202020204" pitchFamily="34" charset="0"/>
              </a:rPr>
              <a:t>Health</a:t>
            </a:r>
            <a:r>
              <a:rPr lang="en-US" b="0" dirty="0">
                <a:solidFill>
                  <a:srgbClr val="800000"/>
                </a:solidFill>
                <a:latin typeface="Arial" panose="020B0604020202020204" pitchFamily="34" charset="0"/>
                <a:cs typeface="Arial" panose="020B0604020202020204" pitchFamily="34" charset="0"/>
              </a:rPr>
              <a:t>: </a:t>
            </a:r>
            <a:r>
              <a:rPr lang="en-US" b="0" dirty="0" smtClean="0">
                <a:solidFill>
                  <a:srgbClr val="800000"/>
                </a:solidFill>
                <a:latin typeface="Arial" panose="020B0604020202020204" pitchFamily="34" charset="0"/>
                <a:cs typeface="Arial" panose="020B0604020202020204" pitchFamily="34" charset="0"/>
              </a:rPr>
              <a:t>Improved </a:t>
            </a:r>
            <a:r>
              <a:rPr lang="en-US" b="0" dirty="0">
                <a:solidFill>
                  <a:srgbClr val="800000"/>
                </a:solidFill>
                <a:latin typeface="Arial" panose="020B0604020202020204" pitchFamily="34" charset="0"/>
                <a:cs typeface="Arial" panose="020B0604020202020204" pitchFamily="34" charset="0"/>
              </a:rPr>
              <a:t>Water </a:t>
            </a:r>
            <a:br>
              <a:rPr lang="en-US" b="0" dirty="0">
                <a:solidFill>
                  <a:srgbClr val="800000"/>
                </a:solidFill>
                <a:latin typeface="Arial" panose="020B0604020202020204" pitchFamily="34" charset="0"/>
                <a:cs typeface="Arial" panose="020B0604020202020204" pitchFamily="34" charset="0"/>
              </a:rPr>
            </a:br>
            <a:r>
              <a:rPr lang="en-US" b="0" dirty="0">
                <a:solidFill>
                  <a:srgbClr val="800000"/>
                </a:solidFill>
                <a:latin typeface="Arial" panose="020B0604020202020204" pitchFamily="34" charset="0"/>
                <a:cs typeface="Arial" panose="020B0604020202020204" pitchFamily="34" charset="0"/>
              </a:rPr>
              <a:t>Infiltration &amp; Retention</a:t>
            </a:r>
          </a:p>
        </p:txBody>
      </p:sp>
      <p:pic>
        <p:nvPicPr>
          <p:cNvPr id="3076" name="Picture 4" descr="C:\Users\flavi010\Desktop\Soil Compaction Mitigation.jpg"/>
          <p:cNvPicPr>
            <a:picLocks noGrp="1" noChangeAspect="1" noChangeArrowheads="1"/>
          </p:cNvPicPr>
          <p:nvPr>
            <p:ph sz="half" idx="1"/>
          </p:nvPr>
        </p:nvPicPr>
        <p:blipFill rotWithShape="1">
          <a:blip r:embed="rId7" cstate="print">
            <a:extLst>
              <a:ext uri="{28A0092B-C50C-407E-A947-70E740481C1C}">
                <a14:useLocalDpi xmlns:a14="http://schemas.microsoft.com/office/drawing/2010/main" val="0"/>
              </a:ext>
            </a:extLst>
          </a:blip>
          <a:srcRect l="10525" t="32671" r="6091" b="6433"/>
          <a:stretch/>
        </p:blipFill>
        <p:spPr bwMode="auto">
          <a:xfrm>
            <a:off x="304800" y="4267200"/>
            <a:ext cx="4114800" cy="243082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flavi010\Desktop\Soil Compaction.jpg"/>
          <p:cNvPicPr>
            <a:picLocks noGrp="1" noChangeAspect="1" noChangeArrowheads="1"/>
          </p:cNvPicPr>
          <p:nvPr>
            <p:ph sz="half" idx="2"/>
          </p:nvPr>
        </p:nvPicPr>
        <p:blipFill rotWithShape="1">
          <a:blip r:embed="rId8" cstate="print">
            <a:extLst>
              <a:ext uri="{28A0092B-C50C-407E-A947-70E740481C1C}">
                <a14:useLocalDpi xmlns:a14="http://schemas.microsoft.com/office/drawing/2010/main" val="0"/>
              </a:ext>
            </a:extLst>
          </a:blip>
          <a:srcRect l="10940" t="32231" r="8693" b="4576"/>
          <a:stretch/>
        </p:blipFill>
        <p:spPr bwMode="auto">
          <a:xfrm>
            <a:off x="304800" y="1556324"/>
            <a:ext cx="4114800" cy="2572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custDataLst>
              <p:tags r:id="rId2"/>
            </p:custDataLst>
          </p:nvPr>
        </p:nvSpPr>
        <p:spPr>
          <a:xfrm>
            <a:off x="457200" y="3810000"/>
            <a:ext cx="4043864" cy="369332"/>
          </a:xfrm>
          <a:prstGeom prst="rect">
            <a:avLst/>
          </a:prstGeom>
          <a:noFill/>
        </p:spPr>
        <p:txBody>
          <a:bodyPr wrap="none" rtlCol="0">
            <a:spAutoFit/>
          </a:bodyPr>
          <a:lstStyle/>
          <a:p>
            <a:r>
              <a:rPr lang="en-US" dirty="0"/>
              <a:t>Soil compacted by continuous cropping</a:t>
            </a:r>
          </a:p>
        </p:txBody>
      </p:sp>
      <p:sp>
        <p:nvSpPr>
          <p:cNvPr id="4" name="TextBox 3"/>
          <p:cNvSpPr txBox="1"/>
          <p:nvPr>
            <p:custDataLst>
              <p:tags r:id="rId3"/>
            </p:custDataLst>
          </p:nvPr>
        </p:nvSpPr>
        <p:spPr>
          <a:xfrm>
            <a:off x="304800" y="6387028"/>
            <a:ext cx="2807948" cy="369332"/>
          </a:xfrm>
          <a:prstGeom prst="rect">
            <a:avLst/>
          </a:prstGeom>
          <a:noFill/>
        </p:spPr>
        <p:txBody>
          <a:bodyPr wrap="none" rtlCol="0">
            <a:spAutoFit/>
          </a:bodyPr>
          <a:lstStyle/>
          <a:p>
            <a:r>
              <a:rPr lang="en-US" dirty="0"/>
              <a:t>Soil with radish cover crop</a:t>
            </a:r>
          </a:p>
        </p:txBody>
      </p:sp>
      <p:sp>
        <p:nvSpPr>
          <p:cNvPr id="5" name="TextBox 4"/>
          <p:cNvSpPr txBox="1"/>
          <p:nvPr>
            <p:custDataLst>
              <p:tags r:id="rId4"/>
            </p:custDataLst>
          </p:nvPr>
        </p:nvSpPr>
        <p:spPr>
          <a:xfrm>
            <a:off x="5029200" y="2209800"/>
            <a:ext cx="3429000" cy="2554545"/>
          </a:xfrm>
          <a:prstGeom prst="rect">
            <a:avLst/>
          </a:prstGeom>
          <a:noFill/>
        </p:spPr>
        <p:txBody>
          <a:bodyPr wrap="square" rtlCol="0">
            <a:spAutoFit/>
          </a:bodyPr>
          <a:lstStyle/>
          <a:p>
            <a:pPr algn="ctr"/>
            <a:r>
              <a:rPr lang="en-US" sz="3200" dirty="0">
                <a:solidFill>
                  <a:srgbClr val="800000"/>
                </a:solidFill>
                <a:latin typeface="Arial" panose="020B0604020202020204" pitchFamily="34" charset="0"/>
                <a:cs typeface="Arial" panose="020B0604020202020204" pitchFamily="34" charset="0"/>
              </a:rPr>
              <a:t>Cover crop roots penetrate deep into soil, creating pathways for water infiltration </a:t>
            </a:r>
          </a:p>
        </p:txBody>
      </p:sp>
    </p:spTree>
    <p:extLst>
      <p:ext uri="{BB962C8B-B14F-4D97-AF65-F5344CB8AC3E}">
        <p14:creationId xmlns:p14="http://schemas.microsoft.com/office/powerpoint/2010/main" val="1112454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b="0" dirty="0">
                <a:solidFill>
                  <a:srgbClr val="800000"/>
                </a:solidFill>
                <a:latin typeface="Arial" panose="020B0604020202020204" pitchFamily="34" charset="0"/>
                <a:cs typeface="Arial" panose="020B0604020202020204" pitchFamily="34" charset="0"/>
              </a:rPr>
              <a:t>Improved </a:t>
            </a:r>
            <a:r>
              <a:rPr lang="en-US" b="0" dirty="0" smtClean="0">
                <a:solidFill>
                  <a:srgbClr val="800000"/>
                </a:solidFill>
                <a:latin typeface="Arial" panose="020B0604020202020204" pitchFamily="34" charset="0"/>
                <a:cs typeface="Arial" panose="020B0604020202020204" pitchFamily="34" charset="0"/>
              </a:rPr>
              <a:t>Water </a:t>
            </a:r>
            <a:r>
              <a:rPr lang="en-US" b="0" dirty="0">
                <a:solidFill>
                  <a:srgbClr val="800000"/>
                </a:solidFill>
                <a:latin typeface="Arial" panose="020B0604020202020204" pitchFamily="34" charset="0"/>
                <a:cs typeface="Arial" panose="020B0604020202020204" pitchFamily="34" charset="0"/>
              </a:rPr>
              <a:t>Q</a:t>
            </a:r>
            <a:r>
              <a:rPr lang="en-US" b="0" dirty="0" smtClean="0">
                <a:solidFill>
                  <a:srgbClr val="800000"/>
                </a:solidFill>
                <a:latin typeface="Arial" panose="020B0604020202020204" pitchFamily="34" charset="0"/>
                <a:cs typeface="Arial" panose="020B0604020202020204" pitchFamily="34" charset="0"/>
              </a:rPr>
              <a:t>uality</a:t>
            </a:r>
            <a:endParaRPr lang="en-US" b="0" dirty="0">
              <a:solidFill>
                <a:srgbClr val="800000"/>
              </a:solidFill>
              <a:latin typeface="Arial" panose="020B0604020202020204" pitchFamily="34" charset="0"/>
              <a:cs typeface="Arial" panose="020B0604020202020204" pitchFamily="34" charset="0"/>
            </a:endParaRPr>
          </a:p>
        </p:txBody>
      </p:sp>
      <p:pic>
        <p:nvPicPr>
          <p:cNvPr id="4098" name="Picture 2" descr="C:\Users\flavi010\Desktop\ditch3.jp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219200" y="1763617"/>
            <a:ext cx="7143750" cy="476250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grpSp>
        <p:nvGrpSpPr>
          <p:cNvPr id="7" name="Group 6"/>
          <p:cNvGrpSpPr>
            <a:grpSpLocks noChangeAspect="1"/>
          </p:cNvGrpSpPr>
          <p:nvPr/>
        </p:nvGrpSpPr>
        <p:grpSpPr>
          <a:xfrm>
            <a:off x="492760" y="1729744"/>
            <a:ext cx="4628242" cy="4830246"/>
            <a:chOff x="228600" y="1414355"/>
            <a:chExt cx="3429000" cy="3578663"/>
          </a:xfrm>
        </p:grpSpPr>
        <p:pic>
          <p:nvPicPr>
            <p:cNvPr id="4" name="Picture 3"/>
            <p:cNvPicPr>
              <a:picLocks noChangeAspect="1"/>
            </p:cNvPicPr>
            <p:nvPr/>
          </p:nvPicPr>
          <p:blipFill rotWithShape="1">
            <a:blip r:embed="rId9"/>
            <a:srcRect b="42595"/>
            <a:stretch/>
          </p:blipFill>
          <p:spPr>
            <a:xfrm>
              <a:off x="228600" y="2057401"/>
              <a:ext cx="3429000" cy="2590800"/>
            </a:xfrm>
            <a:prstGeom prst="rect">
              <a:avLst/>
            </a:prstGeom>
          </p:spPr>
        </p:pic>
        <p:sp>
          <p:nvSpPr>
            <p:cNvPr id="3" name="TextBox 2"/>
            <p:cNvSpPr txBox="1"/>
            <p:nvPr>
              <p:custDataLst>
                <p:tags r:id="rId4"/>
              </p:custDataLst>
            </p:nvPr>
          </p:nvSpPr>
          <p:spPr>
            <a:xfrm>
              <a:off x="228600" y="1414355"/>
              <a:ext cx="3429000" cy="646331"/>
            </a:xfrm>
            <a:prstGeom prst="rect">
              <a:avLst/>
            </a:prstGeom>
            <a:solidFill>
              <a:schemeClr val="bg1"/>
            </a:solidFill>
          </p:spPr>
          <p:txBody>
            <a:bodyPr wrap="square" rtlCol="0">
              <a:spAutoFit/>
            </a:bodyPr>
            <a:lstStyle/>
            <a:p>
              <a:r>
                <a:rPr lang="en-US" b="1" dirty="0"/>
                <a:t>Reduction in nitrate leaching with rye cover cropping</a:t>
              </a:r>
            </a:p>
          </p:txBody>
        </p:sp>
        <p:sp>
          <p:nvSpPr>
            <p:cNvPr id="5" name="TextBox 4"/>
            <p:cNvSpPr txBox="1"/>
            <p:nvPr>
              <p:custDataLst>
                <p:tags r:id="rId5"/>
              </p:custDataLst>
            </p:nvPr>
          </p:nvSpPr>
          <p:spPr>
            <a:xfrm>
              <a:off x="228600" y="4654464"/>
              <a:ext cx="3429000" cy="338554"/>
            </a:xfrm>
            <a:prstGeom prst="rect">
              <a:avLst/>
            </a:prstGeom>
            <a:solidFill>
              <a:schemeClr val="bg1"/>
            </a:solidFill>
          </p:spPr>
          <p:txBody>
            <a:bodyPr wrap="square" rtlCol="0">
              <a:spAutoFit/>
            </a:bodyPr>
            <a:lstStyle/>
            <a:p>
              <a:r>
                <a:rPr lang="en-US" sz="1600" dirty="0"/>
                <a:t>Adapted from </a:t>
              </a:r>
              <a:r>
                <a:rPr lang="en-US" sz="1600" dirty="0" err="1"/>
                <a:t>Feyereisen</a:t>
              </a:r>
              <a:r>
                <a:rPr lang="en-US" sz="1600" dirty="0"/>
                <a:t> et al., 2006</a:t>
              </a:r>
            </a:p>
          </p:txBody>
        </p:sp>
      </p:grpSp>
      <p:sp>
        <p:nvSpPr>
          <p:cNvPr id="6" name="TextBox 5"/>
          <p:cNvSpPr txBox="1"/>
          <p:nvPr>
            <p:custDataLst>
              <p:tags r:id="rId3"/>
            </p:custDataLst>
          </p:nvPr>
        </p:nvSpPr>
        <p:spPr>
          <a:xfrm>
            <a:off x="5410200" y="2563813"/>
            <a:ext cx="3424564" cy="2554545"/>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Reduced sediment runoff</a:t>
            </a:r>
          </a:p>
          <a:p>
            <a:pPr marL="342900" indent="-342900">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Retention of nutrients on farm</a:t>
            </a:r>
          </a:p>
        </p:txBody>
      </p:sp>
    </p:spTree>
    <p:extLst>
      <p:ext uri="{BB962C8B-B14F-4D97-AF65-F5344CB8AC3E}">
        <p14:creationId xmlns:p14="http://schemas.microsoft.com/office/powerpoint/2010/main" val="3940394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Improved Nutrient Cycling</a:t>
            </a:r>
          </a:p>
        </p:txBody>
      </p:sp>
      <p:sp>
        <p:nvSpPr>
          <p:cNvPr id="3" name="Content Placeholder 2"/>
          <p:cNvSpPr>
            <a:spLocks noGrp="1"/>
          </p:cNvSpPr>
          <p:nvPr>
            <p:ph idx="1"/>
            <p:custDataLst>
              <p:tags r:id="rId2"/>
            </p:custDataLst>
          </p:nvPr>
        </p:nvSpPr>
        <p:spPr>
          <a:xfrm>
            <a:off x="457200" y="1417638"/>
            <a:ext cx="8229600" cy="4708525"/>
          </a:xfrm>
        </p:spPr>
        <p:txBody>
          <a:bodyPr/>
          <a:lstStyle/>
          <a:p>
            <a:pPr marL="457200" lvl="1" indent="-457200">
              <a:buFont typeface="Arial" panose="020B0604020202020204" pitchFamily="34" charset="0"/>
              <a:buChar char="•"/>
            </a:pPr>
            <a:r>
              <a:rPr lang="en-US" dirty="0">
                <a:solidFill>
                  <a:srgbClr val="800000"/>
                </a:solidFill>
                <a:latin typeface="Arial" panose="020B0604020202020204" pitchFamily="34" charset="0"/>
                <a:cs typeface="Arial" panose="020B0604020202020204" pitchFamily="34" charset="0"/>
              </a:rPr>
              <a:t>Nutrient capture and/or biological N fixation</a:t>
            </a:r>
          </a:p>
          <a:p>
            <a:pPr marL="457200" lvl="1" indent="-457200">
              <a:buFont typeface="Arial" panose="020B0604020202020204" pitchFamily="34" charset="0"/>
              <a:buChar char="•"/>
            </a:pPr>
            <a:r>
              <a:rPr lang="en-US" dirty="0">
                <a:solidFill>
                  <a:srgbClr val="800000"/>
                </a:solidFill>
                <a:latin typeface="Arial" panose="020B0604020202020204" pitchFamily="34" charset="0"/>
                <a:cs typeface="Arial" panose="020B0604020202020204" pitchFamily="34" charset="0"/>
              </a:rPr>
              <a:t>Increased microbial activity leading to faster residue cycling</a:t>
            </a:r>
          </a:p>
          <a:p>
            <a:pPr>
              <a:buFont typeface="Wingdings" panose="05000000000000000000" pitchFamily="2" charset="2"/>
              <a:buChar char="v"/>
            </a:pPr>
            <a:endParaRPr lang="en-US" dirty="0">
              <a:solidFill>
                <a:schemeClr val="accent4">
                  <a:lumMod val="75000"/>
                </a:schemeClr>
              </a:solidFill>
            </a:endParaRPr>
          </a:p>
        </p:txBody>
      </p:sp>
      <p:pic>
        <p:nvPicPr>
          <p:cNvPr id="1027" name="Picture 3" descr="C:\Users\flavi010\Desktop\GreenManure2.jpg"/>
          <p:cNvPicPr>
            <a:picLocks noChangeAspect="1" noChangeArrowheads="1"/>
          </p:cNvPicPr>
          <p:nvPr/>
        </p:nvPicPr>
        <p:blipFill rotWithShape="1">
          <a:blip r:embed="rId5">
            <a:extLst>
              <a:ext uri="{28A0092B-C50C-407E-A947-70E740481C1C}">
                <a14:useLocalDpi xmlns:a14="http://schemas.microsoft.com/office/drawing/2010/main" val="0"/>
              </a:ext>
            </a:extLst>
          </a:blip>
          <a:srcRect t="2314" b="2813"/>
          <a:stretch/>
        </p:blipFill>
        <p:spPr bwMode="auto">
          <a:xfrm>
            <a:off x="771525" y="2971800"/>
            <a:ext cx="7600950" cy="3482003"/>
          </a:xfrm>
          <a:prstGeom prst="rect">
            <a:avLst/>
          </a:prstGeom>
        </p:spPr>
      </p:pic>
    </p:spTree>
    <p:extLst>
      <p:ext uri="{BB962C8B-B14F-4D97-AF65-F5344CB8AC3E}">
        <p14:creationId xmlns:p14="http://schemas.microsoft.com/office/powerpoint/2010/main" val="1730432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b="0" dirty="0">
                <a:solidFill>
                  <a:srgbClr val="800000"/>
                </a:solidFill>
                <a:latin typeface="Arial" panose="020B0604020202020204" pitchFamily="34" charset="0"/>
                <a:cs typeface="Arial" panose="020B0604020202020204" pitchFamily="34" charset="0"/>
              </a:rPr>
              <a:t>Weed Control</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59" b="9629"/>
          <a:stretch/>
        </p:blipFill>
        <p:spPr>
          <a:xfrm>
            <a:off x="897932" y="1417638"/>
            <a:ext cx="7348136" cy="4961119"/>
          </a:xfrm>
          <a:prstGeom prst="rect">
            <a:avLst/>
          </a:prstGeom>
        </p:spPr>
      </p:pic>
    </p:spTree>
    <p:extLst>
      <p:ext uri="{BB962C8B-B14F-4D97-AF65-F5344CB8AC3E}">
        <p14:creationId xmlns:p14="http://schemas.microsoft.com/office/powerpoint/2010/main" val="13549529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81000" y="184759"/>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Pest and Disease Control</a:t>
            </a:r>
          </a:p>
        </p:txBody>
      </p:sp>
      <p:pic>
        <p:nvPicPr>
          <p:cNvPr id="5123" name="Picture 3" descr="C:\Users\flavi010\Desktop\Module Dev\Soybeans and Cereal Rye Cover Crop.jpg"/>
          <p:cNvPicPr>
            <a:picLocks noChangeAspect="1" noChangeArrowheads="1"/>
          </p:cNvPicPr>
          <p:nvPr>
            <p:custDataLst>
              <p:tags r:id="rId2"/>
            </p:custDataLst>
          </p:nvPr>
        </p:nvPicPr>
        <p:blipFill rotWithShape="1">
          <a:blip r:embed="rId6" cstate="print">
            <a:extLst>
              <a:ext uri="{28A0092B-C50C-407E-A947-70E740481C1C}">
                <a14:useLocalDpi xmlns:a14="http://schemas.microsoft.com/office/drawing/2010/main" val="0"/>
              </a:ext>
            </a:extLst>
          </a:blip>
          <a:srcRect l="18654" t="17543" r="14626" b="21930"/>
          <a:stretch/>
        </p:blipFill>
        <p:spPr bwMode="auto">
          <a:xfrm>
            <a:off x="25400" y="1524000"/>
            <a:ext cx="4584032" cy="415089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5122" name="Picture 2" descr="C:\Users\flavi010\Desktop\cover-cropping-for-pollinators.png"/>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l="18529" r="18779"/>
          <a:stretch/>
        </p:blipFill>
        <p:spPr bwMode="auto">
          <a:xfrm>
            <a:off x="4367463" y="2743200"/>
            <a:ext cx="4776537" cy="380952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6071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Cover </a:t>
            </a:r>
            <a:r>
              <a:rPr lang="en-US" b="0" dirty="0" smtClean="0">
                <a:solidFill>
                  <a:srgbClr val="800000"/>
                </a:solidFill>
                <a:latin typeface="Arial" panose="020B0604020202020204" pitchFamily="34" charset="0"/>
                <a:cs typeface="Arial" panose="020B0604020202020204" pitchFamily="34" charset="0"/>
              </a:rPr>
              <a:t>Crop </a:t>
            </a:r>
            <a:r>
              <a:rPr lang="en-US" b="0" dirty="0">
                <a:solidFill>
                  <a:srgbClr val="800000"/>
                </a:solidFill>
                <a:latin typeface="Arial" panose="020B0604020202020204" pitchFamily="34" charset="0"/>
                <a:cs typeface="Arial" panose="020B0604020202020204" pitchFamily="34" charset="0"/>
              </a:rPr>
              <a:t>R</a:t>
            </a:r>
            <a:r>
              <a:rPr lang="en-US" b="0" dirty="0" smtClean="0">
                <a:solidFill>
                  <a:srgbClr val="800000"/>
                </a:solidFill>
                <a:latin typeface="Arial" panose="020B0604020202020204" pitchFamily="34" charset="0"/>
                <a:cs typeface="Arial" panose="020B0604020202020204" pitchFamily="34" charset="0"/>
              </a:rPr>
              <a:t>isks</a:t>
            </a:r>
            <a:endParaRPr lang="en-US" b="0" dirty="0">
              <a:solidFill>
                <a:srgbClr val="800000"/>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custDataLst>
              <p:tags r:id="rId2"/>
            </p:custDataLst>
          </p:nvPr>
        </p:nvSpPr>
        <p:spPr>
          <a:xfrm>
            <a:off x="5080" y="1417638"/>
            <a:ext cx="4963540" cy="4983162"/>
          </a:xfrm>
        </p:spPr>
        <p:txBody>
          <a:bodyPr>
            <a:normAutofit/>
          </a:bodyPr>
          <a:lstStyle/>
          <a:p>
            <a:r>
              <a:rPr lang="en-US" sz="3200" dirty="0">
                <a:solidFill>
                  <a:srgbClr val="800000"/>
                </a:solidFill>
                <a:latin typeface="Arial" panose="020B0604020202020204" pitchFamily="34" charset="0"/>
                <a:cs typeface="Arial" panose="020B0604020202020204" pitchFamily="34" charset="0"/>
              </a:rPr>
              <a:t>Increased management, labor, and seed costs</a:t>
            </a:r>
          </a:p>
          <a:p>
            <a:r>
              <a:rPr lang="en-US" sz="3200" dirty="0">
                <a:solidFill>
                  <a:srgbClr val="800000"/>
                </a:solidFill>
                <a:latin typeface="Arial" panose="020B0604020202020204" pitchFamily="34" charset="0"/>
                <a:cs typeface="Arial" panose="020B0604020202020204" pitchFamily="34" charset="0"/>
              </a:rPr>
              <a:t>Depletion of soil moisture or nutrients</a:t>
            </a:r>
          </a:p>
          <a:p>
            <a:r>
              <a:rPr lang="en-US" sz="3200" dirty="0">
                <a:solidFill>
                  <a:srgbClr val="800000"/>
                </a:solidFill>
                <a:latin typeface="Arial" panose="020B0604020202020204" pitchFamily="34" charset="0"/>
                <a:cs typeface="Arial" panose="020B0604020202020204" pitchFamily="34" charset="0"/>
              </a:rPr>
              <a:t>Interference with cash crop establishment</a:t>
            </a:r>
          </a:p>
          <a:p>
            <a:pPr lvl="1"/>
            <a:r>
              <a:rPr lang="en-US" sz="2800" dirty="0">
                <a:solidFill>
                  <a:srgbClr val="800000"/>
                </a:solidFill>
                <a:latin typeface="Arial" panose="020B0604020202020204" pitchFamily="34" charset="0"/>
                <a:cs typeface="Arial" panose="020B0604020202020204" pitchFamily="34" charset="0"/>
              </a:rPr>
              <a:t>Cooler soil temperatures</a:t>
            </a:r>
          </a:p>
          <a:p>
            <a:pPr lvl="1"/>
            <a:r>
              <a:rPr lang="en-US" sz="2800" dirty="0">
                <a:solidFill>
                  <a:srgbClr val="800000"/>
                </a:solidFill>
                <a:latin typeface="Arial" panose="020B0604020202020204" pitchFamily="34" charset="0"/>
                <a:cs typeface="Arial" panose="020B0604020202020204" pitchFamily="34" charset="0"/>
              </a:rPr>
              <a:t>Excessive residues</a:t>
            </a:r>
          </a:p>
          <a:p>
            <a:pPr lvl="1"/>
            <a:r>
              <a:rPr lang="en-US" sz="2800" dirty="0">
                <a:solidFill>
                  <a:srgbClr val="800000"/>
                </a:solidFill>
                <a:latin typeface="Arial" panose="020B0604020202020204" pitchFamily="34" charset="0"/>
                <a:cs typeface="Arial" panose="020B0604020202020204" pitchFamily="34" charset="0"/>
              </a:rPr>
              <a:t>Allelopathy</a:t>
            </a:r>
          </a:p>
        </p:txBody>
      </p:sp>
      <p:sp>
        <p:nvSpPr>
          <p:cNvPr id="4" name="TextBox 3"/>
          <p:cNvSpPr txBox="1"/>
          <p:nvPr/>
        </p:nvSpPr>
        <p:spPr>
          <a:xfrm>
            <a:off x="4968620" y="5596028"/>
            <a:ext cx="3950969" cy="646331"/>
          </a:xfrm>
          <a:prstGeom prst="rect">
            <a:avLst/>
          </a:prstGeom>
          <a:noFill/>
        </p:spPr>
        <p:txBody>
          <a:bodyPr wrap="square" rtlCol="0">
            <a:spAutoFit/>
          </a:bodyPr>
          <a:lstStyle/>
          <a:p>
            <a:pPr algn="ctr"/>
            <a:r>
              <a:rPr lang="en-US" dirty="0" smtClean="0">
                <a:solidFill>
                  <a:srgbClr val="800000"/>
                </a:solidFill>
              </a:rPr>
              <a:t>Hairy vetch cover crop overgrowing corn cash crop</a:t>
            </a:r>
            <a:endParaRPr lang="en-US" dirty="0">
              <a:solidFill>
                <a:srgbClr val="800000"/>
              </a:solidFill>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6666" r="31667"/>
          <a:stretch/>
        </p:blipFill>
        <p:spPr>
          <a:xfrm>
            <a:off x="4968620" y="1576078"/>
            <a:ext cx="3950969" cy="4047383"/>
          </a:xfrm>
          <a:prstGeom prst="rect">
            <a:avLst/>
          </a:prstGeom>
        </p:spPr>
      </p:pic>
    </p:spTree>
    <p:extLst>
      <p:ext uri="{BB962C8B-B14F-4D97-AF65-F5344CB8AC3E}">
        <p14:creationId xmlns:p14="http://schemas.microsoft.com/office/powerpoint/2010/main" val="2313357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Cover Crops</a:t>
            </a:r>
          </a:p>
        </p:txBody>
      </p:sp>
      <p:sp>
        <p:nvSpPr>
          <p:cNvPr id="3" name="Content Placeholder 2"/>
          <p:cNvSpPr>
            <a:spLocks noGrp="1"/>
          </p:cNvSpPr>
          <p:nvPr>
            <p:ph idx="1"/>
            <p:custDataLst>
              <p:tags r:id="rId2"/>
            </p:custDataLst>
          </p:nvPr>
        </p:nvSpPr>
        <p:spPr>
          <a:xfrm>
            <a:off x="152400" y="1508234"/>
            <a:ext cx="4419600" cy="4663965"/>
          </a:xfrm>
          <a:prstGeom prst="rect">
            <a:avLst/>
          </a:prstGeom>
          <a:solidFill>
            <a:schemeClr val="accent4">
              <a:lumMod val="75000"/>
              <a:alpha val="43000"/>
            </a:schemeClr>
          </a:solidFill>
          <a:ln>
            <a:solidFill>
              <a:schemeClr val="accent4">
                <a:lumMod val="75000"/>
              </a:schemeClr>
            </a:solidFill>
          </a:ln>
        </p:spPr>
        <p:txBody>
          <a:bodyPr>
            <a:noAutofit/>
          </a:bodyPr>
          <a:lstStyle/>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Introduction</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Benefits</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Cover </a:t>
            </a:r>
            <a:r>
              <a:rPr lang="en-US" sz="2800" dirty="0">
                <a:solidFill>
                  <a:srgbClr val="800000"/>
                </a:solidFill>
                <a:latin typeface="Arial" panose="020B0604020202020204" pitchFamily="34" charset="0"/>
                <a:cs typeface="Arial" panose="020B0604020202020204" pitchFamily="34" charset="0"/>
              </a:rPr>
              <a:t>Crop Options</a:t>
            </a: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Meeting </a:t>
            </a:r>
            <a:r>
              <a:rPr lang="en-US" sz="2800" dirty="0">
                <a:solidFill>
                  <a:srgbClr val="800000"/>
                </a:solidFill>
                <a:latin typeface="Arial" panose="020B0604020202020204" pitchFamily="34" charset="0"/>
                <a:cs typeface="Arial" panose="020B0604020202020204" pitchFamily="34" charset="0"/>
              </a:rPr>
              <a:t>Your Goals</a:t>
            </a: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Establishment </a:t>
            </a:r>
            <a:r>
              <a:rPr lang="en-US" sz="2800" dirty="0">
                <a:solidFill>
                  <a:srgbClr val="800000"/>
                </a:solidFill>
                <a:latin typeface="Arial" panose="020B0604020202020204" pitchFamily="34" charset="0"/>
                <a:cs typeface="Arial" panose="020B0604020202020204" pitchFamily="34" charset="0"/>
              </a:rPr>
              <a:t>&amp;</a:t>
            </a:r>
            <a:br>
              <a:rPr lang="en-US" sz="2800" dirty="0">
                <a:solidFill>
                  <a:srgbClr val="800000"/>
                </a:solidFill>
                <a:latin typeface="Arial" panose="020B0604020202020204" pitchFamily="34" charset="0"/>
                <a:cs typeface="Arial" panose="020B0604020202020204" pitchFamily="34" charset="0"/>
              </a:rPr>
            </a:br>
            <a:r>
              <a:rPr lang="en-US" sz="2800" dirty="0" smtClean="0">
                <a:solidFill>
                  <a:srgbClr val="800000"/>
                </a:solidFill>
                <a:latin typeface="Arial" panose="020B0604020202020204" pitchFamily="34" charset="0"/>
                <a:cs typeface="Arial" panose="020B0604020202020204" pitchFamily="34" charset="0"/>
              </a:rPr>
              <a:t> Termination</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Rotations</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Economics</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Conclusion</a:t>
            </a:r>
            <a:endParaRPr lang="en-US" sz="2800" dirty="0">
              <a:solidFill>
                <a:srgbClr val="800000"/>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53" r="21576"/>
          <a:stretch/>
        </p:blipFill>
        <p:spPr bwMode="auto">
          <a:xfrm>
            <a:off x="4572000" y="1508234"/>
            <a:ext cx="4419600" cy="46639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2736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b="0" dirty="0" smtClean="0">
                <a:solidFill>
                  <a:srgbClr val="800000"/>
                </a:solidFill>
                <a:latin typeface="Arial" panose="020B0604020202020204" pitchFamily="34" charset="0"/>
                <a:cs typeface="Arial" panose="020B0604020202020204" pitchFamily="34" charset="0"/>
              </a:rPr>
              <a:t>Cover Crop Species</a:t>
            </a:r>
            <a:endParaRPr lang="en-US" b="0" dirty="0">
              <a:solidFill>
                <a:srgbClr val="8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10000"/>
          <a:stretch/>
        </p:blipFill>
        <p:spPr>
          <a:xfrm>
            <a:off x="912737" y="1417638"/>
            <a:ext cx="7318525" cy="4940752"/>
          </a:xfrm>
          <a:prstGeom prst="rect">
            <a:avLst/>
          </a:prstGeom>
        </p:spPr>
      </p:pic>
      <p:sp>
        <p:nvSpPr>
          <p:cNvPr id="7" name="TextBox 6"/>
          <p:cNvSpPr txBox="1"/>
          <p:nvPr/>
        </p:nvSpPr>
        <p:spPr>
          <a:xfrm>
            <a:off x="1569030" y="5773615"/>
            <a:ext cx="6005940" cy="584775"/>
          </a:xfrm>
          <a:prstGeom prst="rect">
            <a:avLst/>
          </a:prstGeom>
          <a:noFill/>
        </p:spPr>
        <p:txBody>
          <a:bodyPr wrap="none" rtlCol="0">
            <a:spAutoFit/>
          </a:bodyPr>
          <a:lstStyle/>
          <a:p>
            <a:r>
              <a:rPr lang="en-US" sz="3200" b="1" dirty="0" smtClean="0">
                <a:solidFill>
                  <a:schemeClr val="bg1"/>
                </a:solidFill>
              </a:rPr>
              <a:t>Winter rye and hairy vetch mix</a:t>
            </a:r>
            <a:endParaRPr lang="en-US" sz="3200" b="1" dirty="0">
              <a:solidFill>
                <a:schemeClr val="bg1"/>
              </a:solidFill>
            </a:endParaRPr>
          </a:p>
        </p:txBody>
      </p:sp>
    </p:spTree>
    <p:extLst>
      <p:ext uri="{BB962C8B-B14F-4D97-AF65-F5344CB8AC3E}">
        <p14:creationId xmlns:p14="http://schemas.microsoft.com/office/powerpoint/2010/main" val="9648550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5555"/>
          <a:stretch/>
        </p:blipFill>
        <p:spPr>
          <a:xfrm>
            <a:off x="5257800" y="3048000"/>
            <a:ext cx="3886200" cy="2756916"/>
          </a:xfrm>
          <a:prstGeom prst="rect">
            <a:avLst/>
          </a:prstGeom>
        </p:spPr>
      </p:pic>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Cover </a:t>
            </a:r>
            <a:r>
              <a:rPr lang="en-US" b="0" dirty="0" smtClean="0">
                <a:solidFill>
                  <a:srgbClr val="800000"/>
                </a:solidFill>
                <a:latin typeface="Arial" panose="020B0604020202020204" pitchFamily="34" charset="0"/>
                <a:cs typeface="Arial" panose="020B0604020202020204" pitchFamily="34" charset="0"/>
              </a:rPr>
              <a:t>Crop </a:t>
            </a:r>
            <a:r>
              <a:rPr lang="en-US" b="0" dirty="0">
                <a:solidFill>
                  <a:srgbClr val="800000"/>
                </a:solidFill>
                <a:latin typeface="Arial" panose="020B0604020202020204" pitchFamily="34" charset="0"/>
                <a:cs typeface="Arial" panose="020B0604020202020204" pitchFamily="34" charset="0"/>
              </a:rPr>
              <a:t>C</a:t>
            </a:r>
            <a:r>
              <a:rPr lang="en-US" b="0" dirty="0" smtClean="0">
                <a:solidFill>
                  <a:srgbClr val="800000"/>
                </a:solidFill>
                <a:latin typeface="Arial" panose="020B0604020202020204" pitchFamily="34" charset="0"/>
                <a:cs typeface="Arial" panose="020B0604020202020204" pitchFamily="34" charset="0"/>
              </a:rPr>
              <a:t>haracteristics</a:t>
            </a:r>
            <a:endParaRPr lang="en-US" b="0" dirty="0">
              <a:solidFill>
                <a:srgbClr val="8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custDataLst>
              <p:tags r:id="rId2"/>
            </p:custDataLst>
          </p:nvPr>
        </p:nvSpPr>
        <p:spPr>
          <a:xfrm>
            <a:off x="457200" y="1600200"/>
            <a:ext cx="8229600" cy="4525963"/>
          </a:xfrm>
        </p:spPr>
        <p:txBody>
          <a:bodyPr/>
          <a:lstStyle/>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Legume</a:t>
            </a:r>
            <a:r>
              <a:rPr lang="en-US" dirty="0">
                <a:solidFill>
                  <a:srgbClr val="800000"/>
                </a:solidFill>
                <a:latin typeface="Arial" panose="020B0604020202020204" pitchFamily="34" charset="0"/>
                <a:cs typeface="Arial" panose="020B0604020202020204" pitchFamily="34" charset="0"/>
              </a:rPr>
              <a:t>, grass, or broadleaf</a:t>
            </a: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Overwintering </a:t>
            </a:r>
            <a:r>
              <a:rPr lang="en-US" dirty="0">
                <a:solidFill>
                  <a:srgbClr val="800000"/>
                </a:solidFill>
                <a:latin typeface="Arial" panose="020B0604020202020204" pitchFamily="34" charset="0"/>
                <a:cs typeface="Arial" panose="020B0604020202020204" pitchFamily="34" charset="0"/>
              </a:rPr>
              <a:t>vs. winter-killed</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91" y="3048000"/>
            <a:ext cx="3655938" cy="2741538"/>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8333" t="4959" r="20000" b="11046"/>
          <a:stretch/>
        </p:blipFill>
        <p:spPr>
          <a:xfrm>
            <a:off x="2929323" y="4222068"/>
            <a:ext cx="3285353" cy="2635932"/>
          </a:xfrm>
          <a:prstGeom prst="rect">
            <a:avLst/>
          </a:prstGeom>
        </p:spPr>
      </p:pic>
    </p:spTree>
    <p:extLst>
      <p:ext uri="{BB962C8B-B14F-4D97-AF65-F5344CB8AC3E}">
        <p14:creationId xmlns:p14="http://schemas.microsoft.com/office/powerpoint/2010/main" val="3974135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smtClean="0">
                <a:solidFill>
                  <a:srgbClr val="800000"/>
                </a:solidFill>
                <a:latin typeface="Arial" panose="020B0604020202020204" pitchFamily="34" charset="0"/>
                <a:cs typeface="Arial" panose="020B0604020202020204" pitchFamily="34" charset="0"/>
              </a:rPr>
              <a:t>Cover Crops</a:t>
            </a:r>
            <a:endParaRPr lang="en-US" b="0" dirty="0">
              <a:solidFill>
                <a:srgbClr val="8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custDataLst>
              <p:tags r:id="rId2"/>
            </p:custDataLst>
          </p:nvPr>
        </p:nvSpPr>
        <p:spPr>
          <a:xfrm>
            <a:off x="152400" y="1508234"/>
            <a:ext cx="4419600" cy="4663965"/>
          </a:xfrm>
          <a:prstGeom prst="rect">
            <a:avLst/>
          </a:prstGeom>
          <a:solidFill>
            <a:schemeClr val="accent4">
              <a:lumMod val="75000"/>
              <a:alpha val="43000"/>
            </a:schemeClr>
          </a:solidFill>
          <a:ln>
            <a:solidFill>
              <a:schemeClr val="accent4">
                <a:lumMod val="75000"/>
              </a:schemeClr>
            </a:solidFill>
          </a:ln>
        </p:spPr>
        <p:txBody>
          <a:bodyPr>
            <a:noAutofit/>
          </a:bodyPr>
          <a:lstStyle/>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Introduction</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Benefits</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Cover </a:t>
            </a:r>
            <a:r>
              <a:rPr lang="en-US" sz="2800" dirty="0">
                <a:solidFill>
                  <a:srgbClr val="800000"/>
                </a:solidFill>
                <a:latin typeface="Arial" panose="020B0604020202020204" pitchFamily="34" charset="0"/>
                <a:cs typeface="Arial" panose="020B0604020202020204" pitchFamily="34" charset="0"/>
              </a:rPr>
              <a:t>Crop Options</a:t>
            </a: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Meeting </a:t>
            </a:r>
            <a:r>
              <a:rPr lang="en-US" sz="2800" dirty="0">
                <a:solidFill>
                  <a:srgbClr val="800000"/>
                </a:solidFill>
                <a:latin typeface="Arial" panose="020B0604020202020204" pitchFamily="34" charset="0"/>
                <a:cs typeface="Arial" panose="020B0604020202020204" pitchFamily="34" charset="0"/>
              </a:rPr>
              <a:t>Your Goals</a:t>
            </a: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Establishment </a:t>
            </a:r>
            <a:r>
              <a:rPr lang="en-US" sz="2800" dirty="0">
                <a:solidFill>
                  <a:srgbClr val="800000"/>
                </a:solidFill>
                <a:latin typeface="Arial" panose="020B0604020202020204" pitchFamily="34" charset="0"/>
                <a:cs typeface="Arial" panose="020B0604020202020204" pitchFamily="34" charset="0"/>
              </a:rPr>
              <a:t>&amp;</a:t>
            </a:r>
            <a:br>
              <a:rPr lang="en-US" sz="2800" dirty="0">
                <a:solidFill>
                  <a:srgbClr val="800000"/>
                </a:solidFill>
                <a:latin typeface="Arial" panose="020B0604020202020204" pitchFamily="34" charset="0"/>
                <a:cs typeface="Arial" panose="020B0604020202020204" pitchFamily="34" charset="0"/>
              </a:rPr>
            </a:br>
            <a:r>
              <a:rPr lang="en-US" sz="2800" dirty="0" smtClean="0">
                <a:solidFill>
                  <a:srgbClr val="800000"/>
                </a:solidFill>
                <a:latin typeface="Arial" panose="020B0604020202020204" pitchFamily="34" charset="0"/>
                <a:cs typeface="Arial" panose="020B0604020202020204" pitchFamily="34" charset="0"/>
              </a:rPr>
              <a:t> Termination</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Rotations</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Economics</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Conclusion</a:t>
            </a:r>
            <a:endParaRPr lang="en-US" sz="2800" dirty="0">
              <a:solidFill>
                <a:srgbClr val="800000"/>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53" r="21576"/>
          <a:stretch/>
        </p:blipFill>
        <p:spPr bwMode="auto">
          <a:xfrm>
            <a:off x="4572000" y="1508234"/>
            <a:ext cx="4419600" cy="46639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905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b="0" dirty="0">
                <a:solidFill>
                  <a:srgbClr val="800000"/>
                </a:solidFill>
                <a:latin typeface="Arial" panose="020B0604020202020204" pitchFamily="34" charset="0"/>
                <a:cs typeface="Arial" panose="020B0604020202020204" pitchFamily="34" charset="0"/>
              </a:rPr>
              <a:t>Cover </a:t>
            </a:r>
            <a:r>
              <a:rPr lang="en-US" b="0" dirty="0" smtClean="0">
                <a:solidFill>
                  <a:srgbClr val="800000"/>
                </a:solidFill>
                <a:latin typeface="Arial" panose="020B0604020202020204" pitchFamily="34" charset="0"/>
                <a:cs typeface="Arial" panose="020B0604020202020204" pitchFamily="34" charset="0"/>
              </a:rPr>
              <a:t>Crops </a:t>
            </a:r>
            <a:r>
              <a:rPr lang="en-US" b="0" dirty="0">
                <a:solidFill>
                  <a:srgbClr val="800000"/>
                </a:solidFill>
                <a:latin typeface="Arial" panose="020B0604020202020204" pitchFamily="34" charset="0"/>
                <a:cs typeface="Arial" panose="020B0604020202020204" pitchFamily="34" charset="0"/>
              </a:rPr>
              <a:t>for </a:t>
            </a:r>
            <a:r>
              <a:rPr lang="en-US" b="0" dirty="0" smtClean="0">
                <a:solidFill>
                  <a:srgbClr val="800000"/>
                </a:solidFill>
                <a:latin typeface="Arial" panose="020B0604020202020204" pitchFamily="34" charset="0"/>
                <a:cs typeface="Arial" panose="020B0604020202020204" pitchFamily="34" charset="0"/>
              </a:rPr>
              <a:t>Northern </a:t>
            </a:r>
            <a:r>
              <a:rPr lang="en-US" b="0" dirty="0">
                <a:solidFill>
                  <a:srgbClr val="800000"/>
                </a:solidFill>
                <a:latin typeface="Arial" panose="020B0604020202020204" pitchFamily="34" charset="0"/>
                <a:cs typeface="Arial" panose="020B0604020202020204" pitchFamily="34" charset="0"/>
              </a:rPr>
              <a:t>E</a:t>
            </a:r>
            <a:r>
              <a:rPr lang="en-US" b="0" dirty="0" smtClean="0">
                <a:solidFill>
                  <a:srgbClr val="800000"/>
                </a:solidFill>
                <a:latin typeface="Arial" panose="020B0604020202020204" pitchFamily="34" charset="0"/>
                <a:cs typeface="Arial" panose="020B0604020202020204" pitchFamily="34" charset="0"/>
              </a:rPr>
              <a:t>nvironments</a:t>
            </a:r>
            <a:endParaRPr lang="en-US" b="0" dirty="0">
              <a:solidFill>
                <a:srgbClr val="8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custDataLst>
              <p:tags r:id="rId2"/>
            </p:custDataLst>
          </p:nvPr>
        </p:nvSpPr>
        <p:spPr>
          <a:xfrm>
            <a:off x="457200" y="1600200"/>
            <a:ext cx="8229600" cy="4800600"/>
          </a:xfrm>
        </p:spPr>
        <p:txBody>
          <a:bodyPr>
            <a:normAutofit/>
          </a:bodyPr>
          <a:lstStyle/>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Constraints</a:t>
            </a:r>
            <a:r>
              <a:rPr lang="en-US" dirty="0">
                <a:solidFill>
                  <a:srgbClr val="800000"/>
                </a:solidFill>
                <a:latin typeface="Arial" panose="020B0604020202020204" pitchFamily="34" charset="0"/>
                <a:cs typeface="Arial" panose="020B0604020202020204" pitchFamily="34" charset="0"/>
              </a:rPr>
              <a:t>: short growing seasons, harsh winter conditions</a:t>
            </a: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Most </a:t>
            </a:r>
            <a:r>
              <a:rPr lang="en-US" dirty="0">
                <a:solidFill>
                  <a:srgbClr val="800000"/>
                </a:solidFill>
                <a:latin typeface="Arial" panose="020B0604020202020204" pitchFamily="34" charset="0"/>
                <a:cs typeface="Arial" panose="020B0604020202020204" pitchFamily="34" charset="0"/>
              </a:rPr>
              <a:t>commonly used include:</a:t>
            </a:r>
          </a:p>
          <a:p>
            <a:pPr lvl="1">
              <a:buFont typeface="Arial" panose="020B0604020202020204" pitchFamily="34" charset="0"/>
              <a:buChar char="•"/>
            </a:pPr>
            <a:r>
              <a:rPr lang="en-US" dirty="0">
                <a:solidFill>
                  <a:srgbClr val="800000"/>
                </a:solidFill>
                <a:latin typeface="Arial" panose="020B0604020202020204" pitchFamily="34" charset="0"/>
                <a:cs typeface="Arial" panose="020B0604020202020204" pitchFamily="34" charset="0"/>
              </a:rPr>
              <a:t>Winter rye</a:t>
            </a:r>
          </a:p>
          <a:p>
            <a:pPr lvl="1">
              <a:buFont typeface="Arial" panose="020B0604020202020204" pitchFamily="34" charset="0"/>
              <a:buChar char="•"/>
            </a:pPr>
            <a:r>
              <a:rPr lang="en-US" dirty="0">
                <a:solidFill>
                  <a:srgbClr val="800000"/>
                </a:solidFill>
                <a:latin typeface="Arial" panose="020B0604020202020204" pitchFamily="34" charset="0"/>
                <a:cs typeface="Arial" panose="020B0604020202020204" pitchFamily="34" charset="0"/>
              </a:rPr>
              <a:t>Annual ryegrass</a:t>
            </a:r>
          </a:p>
          <a:p>
            <a:pPr lvl="1">
              <a:buFont typeface="Arial" panose="020B0604020202020204" pitchFamily="34" charset="0"/>
              <a:buChar char="•"/>
            </a:pPr>
            <a:r>
              <a:rPr lang="en-US" dirty="0">
                <a:solidFill>
                  <a:srgbClr val="800000"/>
                </a:solidFill>
                <a:latin typeface="Arial" panose="020B0604020202020204" pitchFamily="34" charset="0"/>
                <a:cs typeface="Arial" panose="020B0604020202020204" pitchFamily="34" charset="0"/>
              </a:rPr>
              <a:t>Spring oats</a:t>
            </a:r>
          </a:p>
          <a:p>
            <a:pPr lvl="1">
              <a:buFont typeface="Arial" panose="020B0604020202020204" pitchFamily="34" charset="0"/>
              <a:buChar char="•"/>
            </a:pPr>
            <a:r>
              <a:rPr lang="en-US" dirty="0">
                <a:solidFill>
                  <a:srgbClr val="800000"/>
                </a:solidFill>
                <a:latin typeface="Arial" panose="020B0604020202020204" pitchFamily="34" charset="0"/>
                <a:cs typeface="Arial" panose="020B0604020202020204" pitchFamily="34" charset="0"/>
              </a:rPr>
              <a:t>Hairy vetch</a:t>
            </a:r>
          </a:p>
          <a:p>
            <a:pPr lvl="1">
              <a:buFont typeface="Arial" panose="020B0604020202020204" pitchFamily="34" charset="0"/>
              <a:buChar char="•"/>
            </a:pPr>
            <a:r>
              <a:rPr lang="en-US" dirty="0">
                <a:solidFill>
                  <a:srgbClr val="800000"/>
                </a:solidFill>
                <a:latin typeface="Arial" panose="020B0604020202020204" pitchFamily="34" charset="0"/>
                <a:cs typeface="Arial" panose="020B0604020202020204" pitchFamily="34" charset="0"/>
              </a:rPr>
              <a:t>Red clover</a:t>
            </a:r>
          </a:p>
          <a:p>
            <a:pPr lvl="1">
              <a:buFont typeface="Arial" panose="020B0604020202020204" pitchFamily="34" charset="0"/>
              <a:buChar char="•"/>
            </a:pPr>
            <a:r>
              <a:rPr lang="en-US" dirty="0">
                <a:solidFill>
                  <a:srgbClr val="800000"/>
                </a:solidFill>
                <a:latin typeface="Arial" panose="020B0604020202020204" pitchFamily="34" charset="0"/>
                <a:cs typeface="Arial" panose="020B0604020202020204" pitchFamily="34" charset="0"/>
              </a:rPr>
              <a:t>Brassicas</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 t="11767" r="59471" b="16666"/>
          <a:stretch/>
        </p:blipFill>
        <p:spPr>
          <a:xfrm>
            <a:off x="4542773" y="3306121"/>
            <a:ext cx="3505200" cy="3272022"/>
          </a:xfrm>
          <a:prstGeom prst="rect">
            <a:avLst/>
          </a:prstGeom>
        </p:spPr>
      </p:pic>
    </p:spTree>
    <p:extLst>
      <p:ext uri="{BB962C8B-B14F-4D97-AF65-F5344CB8AC3E}">
        <p14:creationId xmlns:p14="http://schemas.microsoft.com/office/powerpoint/2010/main" val="1094105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Winter Rye</a:t>
            </a:r>
          </a:p>
        </p:txBody>
      </p:sp>
      <p:sp>
        <p:nvSpPr>
          <p:cNvPr id="3" name="Content Placeholder 2"/>
          <p:cNvSpPr>
            <a:spLocks noGrp="1"/>
          </p:cNvSpPr>
          <p:nvPr>
            <p:ph sz="half" idx="1"/>
            <p:custDataLst>
              <p:tags r:id="rId2"/>
            </p:custDataLst>
          </p:nvPr>
        </p:nvSpPr>
        <p:spPr>
          <a:xfrm>
            <a:off x="457200" y="1600200"/>
            <a:ext cx="4495800" cy="4953000"/>
          </a:xfrm>
        </p:spPr>
        <p:txBody>
          <a:bodyPr anchor="t">
            <a:normAutofit/>
          </a:bodyPr>
          <a:lstStyle/>
          <a:p>
            <a:r>
              <a:rPr lang="en-US" sz="3200" dirty="0" smtClean="0">
                <a:solidFill>
                  <a:srgbClr val="800000"/>
                </a:solidFill>
                <a:latin typeface="Arial" panose="020B0604020202020204" pitchFamily="34" charset="0"/>
                <a:cs typeface="Arial" panose="020B0604020202020204" pitchFamily="34" charset="0"/>
              </a:rPr>
              <a:t>Cool-season </a:t>
            </a:r>
            <a:r>
              <a:rPr lang="en-US" sz="3200" dirty="0">
                <a:solidFill>
                  <a:srgbClr val="800000"/>
                </a:solidFill>
                <a:latin typeface="Arial" panose="020B0604020202020204" pitchFamily="34" charset="0"/>
                <a:cs typeface="Arial" panose="020B0604020202020204" pitchFamily="34" charset="0"/>
              </a:rPr>
              <a:t>annual grass </a:t>
            </a:r>
          </a:p>
          <a:p>
            <a:r>
              <a:rPr lang="en-US" sz="3200" dirty="0" smtClean="0">
                <a:solidFill>
                  <a:srgbClr val="800000"/>
                </a:solidFill>
                <a:latin typeface="Arial" panose="020B0604020202020204" pitchFamily="34" charset="0"/>
                <a:cs typeface="Arial" panose="020B0604020202020204" pitchFamily="34" charset="0"/>
              </a:rPr>
              <a:t>Very </a:t>
            </a:r>
            <a:r>
              <a:rPr lang="en-US" sz="3200" dirty="0">
                <a:solidFill>
                  <a:srgbClr val="800000"/>
                </a:solidFill>
                <a:latin typeface="Arial" panose="020B0604020202020204" pitchFamily="34" charset="0"/>
                <a:cs typeface="Arial" panose="020B0604020202020204" pitchFamily="34" charset="0"/>
              </a:rPr>
              <a:t>winter-hardy</a:t>
            </a:r>
          </a:p>
          <a:p>
            <a:r>
              <a:rPr lang="en-US" sz="3200" dirty="0" smtClean="0">
                <a:solidFill>
                  <a:srgbClr val="800000"/>
                </a:solidFill>
                <a:latin typeface="Arial" panose="020B0604020202020204" pitchFamily="34" charset="0"/>
                <a:cs typeface="Arial" panose="020B0604020202020204" pitchFamily="34" charset="0"/>
              </a:rPr>
              <a:t>Suppresses </a:t>
            </a:r>
            <a:r>
              <a:rPr lang="en-US" sz="3200" dirty="0">
                <a:solidFill>
                  <a:srgbClr val="800000"/>
                </a:solidFill>
                <a:latin typeface="Arial" panose="020B0604020202020204" pitchFamily="34" charset="0"/>
                <a:cs typeface="Arial" panose="020B0604020202020204" pitchFamily="34" charset="0"/>
              </a:rPr>
              <a:t>weeds</a:t>
            </a:r>
          </a:p>
          <a:p>
            <a:r>
              <a:rPr lang="en-US" sz="3200" dirty="0" smtClean="0">
                <a:solidFill>
                  <a:srgbClr val="800000"/>
                </a:solidFill>
                <a:latin typeface="Arial" panose="020B0604020202020204" pitchFamily="34" charset="0"/>
                <a:cs typeface="Arial" panose="020B0604020202020204" pitchFamily="34" charset="0"/>
              </a:rPr>
              <a:t>Can </a:t>
            </a:r>
            <a:r>
              <a:rPr lang="en-US" sz="3200" dirty="0">
                <a:solidFill>
                  <a:srgbClr val="800000"/>
                </a:solidFill>
                <a:latin typeface="Arial" panose="020B0604020202020204" pitchFamily="34" charset="0"/>
                <a:cs typeface="Arial" panose="020B0604020202020204" pitchFamily="34" charset="0"/>
              </a:rPr>
              <a:t>be used for </a:t>
            </a:r>
            <a:r>
              <a:rPr lang="en-US" sz="3200" dirty="0" smtClean="0">
                <a:solidFill>
                  <a:srgbClr val="800000"/>
                </a:solidFill>
                <a:latin typeface="Arial" panose="020B0604020202020204" pitchFamily="34" charset="0"/>
                <a:cs typeface="Arial" panose="020B0604020202020204" pitchFamily="34" charset="0"/>
              </a:rPr>
              <a:t>spring</a:t>
            </a:r>
            <a:r>
              <a:rPr lang="en-US" sz="3200" dirty="0">
                <a:solidFill>
                  <a:srgbClr val="800000"/>
                </a:solidFill>
                <a:latin typeface="Arial" panose="020B0604020202020204" pitchFamily="34" charset="0"/>
                <a:cs typeface="Arial" panose="020B0604020202020204" pitchFamily="34" charset="0"/>
              </a:rPr>
              <a:t> </a:t>
            </a:r>
            <a:r>
              <a:rPr lang="en-US" sz="3200" dirty="0" smtClean="0">
                <a:solidFill>
                  <a:srgbClr val="800000"/>
                </a:solidFill>
                <a:latin typeface="Arial" panose="020B0604020202020204" pitchFamily="34" charset="0"/>
                <a:cs typeface="Arial" panose="020B0604020202020204" pitchFamily="34" charset="0"/>
              </a:rPr>
              <a:t>grazing </a:t>
            </a:r>
            <a:r>
              <a:rPr lang="en-US" sz="3200" dirty="0">
                <a:solidFill>
                  <a:srgbClr val="800000"/>
                </a:solidFill>
                <a:latin typeface="Arial" panose="020B0604020202020204" pitchFamily="34" charset="0"/>
                <a:cs typeface="Arial" panose="020B0604020202020204" pitchFamily="34" charset="0"/>
              </a:rPr>
              <a:t>or harvested for grain</a:t>
            </a:r>
          </a:p>
          <a:p>
            <a:r>
              <a:rPr lang="en-US" sz="3200" dirty="0" smtClean="0">
                <a:solidFill>
                  <a:srgbClr val="800000"/>
                </a:solidFill>
                <a:latin typeface="Arial" panose="020B0604020202020204" pitchFamily="34" charset="0"/>
                <a:cs typeface="Arial" panose="020B0604020202020204" pitchFamily="34" charset="0"/>
              </a:rPr>
              <a:t>High </a:t>
            </a:r>
            <a:r>
              <a:rPr lang="en-US" sz="3200" dirty="0">
                <a:solidFill>
                  <a:srgbClr val="800000"/>
                </a:solidFill>
                <a:latin typeface="Arial" panose="020B0604020202020204" pitchFamily="34" charset="0"/>
                <a:cs typeface="Arial" panose="020B0604020202020204" pitchFamily="34" charset="0"/>
              </a:rPr>
              <a:t>water use </a:t>
            </a:r>
          </a:p>
          <a:p>
            <a:pPr>
              <a:buFont typeface="Wingdings" panose="05000000000000000000" pitchFamily="2" charset="2"/>
              <a:buChar char="v"/>
            </a:pPr>
            <a:endParaRPr lang="en-US" dirty="0">
              <a:solidFill>
                <a:schemeClr val="accent4">
                  <a:lumMod val="75000"/>
                </a:schemeClr>
              </a:solidFill>
            </a:endParaRPr>
          </a:p>
        </p:txBody>
      </p:sp>
      <p:pic>
        <p:nvPicPr>
          <p:cNvPr id="6" name="Content Placeholder 6"/>
          <p:cNvPicPr>
            <a:picLocks noGrp="1" noChangeAspect="1"/>
          </p:cNvPicPr>
          <p:nvPr>
            <p:ph sz="half" idx="2"/>
            <p:custDataLst>
              <p:tags r:id="rId3"/>
            </p:custDataLst>
          </p:nvPr>
        </p:nvPicPr>
        <p:blipFill rotWithShape="1">
          <a:blip r:embed="rId6" cstate="print">
            <a:extLst>
              <a:ext uri="{28A0092B-C50C-407E-A947-70E740481C1C}">
                <a14:useLocalDpi xmlns:a14="http://schemas.microsoft.com/office/drawing/2010/main" val="0"/>
              </a:ext>
            </a:extLst>
          </a:blip>
          <a:srcRect l="7893" t="513" r="423" b="-513"/>
          <a:stretch/>
        </p:blipFill>
        <p:spPr>
          <a:xfrm>
            <a:off x="5110480" y="1828800"/>
            <a:ext cx="4038600" cy="4182109"/>
          </a:xfrm>
          <a:prstGeom prst="rect">
            <a:avLst/>
          </a:prstGeom>
          <a:effectLst>
            <a:softEdge rad="31750"/>
          </a:effectLst>
        </p:spPr>
      </p:pic>
    </p:spTree>
    <p:extLst>
      <p:ext uri="{BB962C8B-B14F-4D97-AF65-F5344CB8AC3E}">
        <p14:creationId xmlns:p14="http://schemas.microsoft.com/office/powerpoint/2010/main" val="27357969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Annual Ryegrass</a:t>
            </a:r>
          </a:p>
        </p:txBody>
      </p:sp>
      <p:sp>
        <p:nvSpPr>
          <p:cNvPr id="3" name="Content Placeholder 2"/>
          <p:cNvSpPr>
            <a:spLocks noGrp="1"/>
          </p:cNvSpPr>
          <p:nvPr>
            <p:ph sz="half" idx="1"/>
            <p:custDataLst>
              <p:tags r:id="rId2"/>
            </p:custDataLst>
          </p:nvPr>
        </p:nvSpPr>
        <p:spPr>
          <a:xfrm>
            <a:off x="228600" y="1692274"/>
            <a:ext cx="4419600" cy="4937125"/>
          </a:xfrm>
        </p:spPr>
        <p:txBody>
          <a:bodyPr anchor="t">
            <a:noAutofit/>
          </a:bodyPr>
          <a:lstStyle/>
          <a:p>
            <a:r>
              <a:rPr lang="en-US" sz="3200" dirty="0" smtClean="0">
                <a:solidFill>
                  <a:srgbClr val="800000"/>
                </a:solidFill>
                <a:latin typeface="Arial" panose="020B0604020202020204" pitchFamily="34" charset="0"/>
                <a:cs typeface="Arial" panose="020B0604020202020204" pitchFamily="34" charset="0"/>
              </a:rPr>
              <a:t>Quick </a:t>
            </a:r>
            <a:r>
              <a:rPr lang="en-US" sz="3200" dirty="0">
                <a:solidFill>
                  <a:srgbClr val="800000"/>
                </a:solidFill>
                <a:latin typeface="Arial" panose="020B0604020202020204" pitchFamily="34" charset="0"/>
                <a:cs typeface="Arial" panose="020B0604020202020204" pitchFamily="34" charset="0"/>
              </a:rPr>
              <a:t>to establish, even at cool temperatures</a:t>
            </a:r>
          </a:p>
          <a:p>
            <a:r>
              <a:rPr lang="en-US" sz="3200" dirty="0" smtClean="0">
                <a:solidFill>
                  <a:srgbClr val="800000"/>
                </a:solidFill>
                <a:latin typeface="Arial" panose="020B0604020202020204" pitchFamily="34" charset="0"/>
                <a:cs typeface="Arial" panose="020B0604020202020204" pitchFamily="34" charset="0"/>
              </a:rPr>
              <a:t>Winter-kills</a:t>
            </a:r>
            <a:r>
              <a:rPr lang="en-US" sz="3200" dirty="0">
                <a:solidFill>
                  <a:srgbClr val="800000"/>
                </a:solidFill>
                <a:latin typeface="Arial" panose="020B0604020202020204" pitchFamily="34" charset="0"/>
                <a:cs typeface="Arial" panose="020B0604020202020204" pitchFamily="34" charset="0"/>
              </a:rPr>
              <a:t>; no need to terminate </a:t>
            </a:r>
          </a:p>
          <a:p>
            <a:r>
              <a:rPr lang="en-US" sz="3200" dirty="0" smtClean="0">
                <a:solidFill>
                  <a:srgbClr val="800000"/>
                </a:solidFill>
                <a:latin typeface="Arial" panose="020B0604020202020204" pitchFamily="34" charset="0"/>
                <a:cs typeface="Arial" panose="020B0604020202020204" pitchFamily="34" charset="0"/>
              </a:rPr>
              <a:t>Provides </a:t>
            </a:r>
            <a:r>
              <a:rPr lang="en-US" sz="3200" dirty="0">
                <a:solidFill>
                  <a:srgbClr val="800000"/>
                </a:solidFill>
                <a:latin typeface="Arial" panose="020B0604020202020204" pitchFamily="34" charset="0"/>
                <a:cs typeface="Arial" panose="020B0604020202020204" pitchFamily="34" charset="0"/>
              </a:rPr>
              <a:t>winter soil protection and spring water </a:t>
            </a:r>
            <a:r>
              <a:rPr lang="en-US" sz="3200" dirty="0" smtClean="0">
                <a:solidFill>
                  <a:srgbClr val="800000"/>
                </a:solidFill>
                <a:latin typeface="Arial" panose="020B0604020202020204" pitchFamily="34" charset="0"/>
                <a:cs typeface="Arial" panose="020B0604020202020204" pitchFamily="34" charset="0"/>
              </a:rPr>
              <a:t>infiltration</a:t>
            </a:r>
          </a:p>
          <a:p>
            <a:r>
              <a:rPr lang="en-US" sz="3200" dirty="0" smtClean="0">
                <a:solidFill>
                  <a:srgbClr val="800000"/>
                </a:solidFill>
                <a:latin typeface="Arial" panose="020B0604020202020204" pitchFamily="34" charset="0"/>
                <a:cs typeface="Arial" panose="020B0604020202020204" pitchFamily="34" charset="0"/>
              </a:rPr>
              <a:t>Moderate water use</a:t>
            </a:r>
            <a:endParaRPr lang="en-US" sz="3200" dirty="0">
              <a:solidFill>
                <a:srgbClr val="800000"/>
              </a:solidFill>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2"/>
            <p:custDataLst>
              <p:tags r:id="rId3"/>
            </p:custDataLst>
          </p:nvPr>
        </p:nvPicPr>
        <p:blipFill>
          <a:blip r:embed="rId6"/>
          <a:stretch>
            <a:fillRect/>
          </a:stretch>
        </p:blipFill>
        <p:spPr>
          <a:xfrm>
            <a:off x="4964930" y="1600200"/>
            <a:ext cx="3405139" cy="4525963"/>
          </a:xfrm>
          <a:prstGeom prst="rect">
            <a:avLst/>
          </a:prstGeom>
          <a:effectLst>
            <a:softEdge rad="31750"/>
          </a:effectLst>
        </p:spPr>
      </p:pic>
    </p:spTree>
    <p:extLst>
      <p:ext uri="{BB962C8B-B14F-4D97-AF65-F5344CB8AC3E}">
        <p14:creationId xmlns:p14="http://schemas.microsoft.com/office/powerpoint/2010/main" val="40417312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4475572" y="1929959"/>
            <a:ext cx="4668428" cy="3501321"/>
          </a:xfrm>
          <a:prstGeom prst="rect">
            <a:avLst/>
          </a:prstGeom>
          <a:effectLst>
            <a:softEdge rad="31750"/>
          </a:effectLst>
        </p:spPr>
      </p:pic>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b="0" dirty="0">
                <a:solidFill>
                  <a:srgbClr val="800000"/>
                </a:solidFill>
                <a:latin typeface="Arial" panose="020B0604020202020204" pitchFamily="34" charset="0"/>
                <a:cs typeface="Arial" panose="020B0604020202020204" pitchFamily="34" charset="0"/>
              </a:rPr>
              <a:t>Spring Oat</a:t>
            </a:r>
          </a:p>
        </p:txBody>
      </p:sp>
      <p:sp>
        <p:nvSpPr>
          <p:cNvPr id="3" name="Content Placeholder 2"/>
          <p:cNvSpPr>
            <a:spLocks noGrp="1"/>
          </p:cNvSpPr>
          <p:nvPr>
            <p:ph sz="half" idx="1"/>
            <p:custDataLst>
              <p:tags r:id="rId3"/>
            </p:custDataLst>
          </p:nvPr>
        </p:nvSpPr>
        <p:spPr>
          <a:xfrm>
            <a:off x="61986" y="1905000"/>
            <a:ext cx="4267200" cy="4525963"/>
          </a:xfrm>
        </p:spPr>
        <p:txBody>
          <a:bodyPr anchor="t">
            <a:noAutofit/>
          </a:bodyPr>
          <a:lstStyle/>
          <a:p>
            <a:r>
              <a:rPr lang="en-US" sz="3200" dirty="0" smtClean="0">
                <a:solidFill>
                  <a:srgbClr val="800000"/>
                </a:solidFill>
                <a:latin typeface="Arial" panose="020B0604020202020204" pitchFamily="34" charset="0"/>
                <a:cs typeface="Arial" panose="020B0604020202020204" pitchFamily="34" charset="0"/>
              </a:rPr>
              <a:t>Quick-growing </a:t>
            </a:r>
            <a:r>
              <a:rPr lang="en-US" sz="3200" dirty="0">
                <a:solidFill>
                  <a:srgbClr val="800000"/>
                </a:solidFill>
                <a:latin typeface="Arial" panose="020B0604020202020204" pitchFamily="34" charset="0"/>
                <a:cs typeface="Arial" panose="020B0604020202020204" pitchFamily="34" charset="0"/>
              </a:rPr>
              <a:t>in fall</a:t>
            </a:r>
          </a:p>
          <a:p>
            <a:r>
              <a:rPr lang="en-US" sz="3200" dirty="0" smtClean="0">
                <a:solidFill>
                  <a:srgbClr val="800000"/>
                </a:solidFill>
                <a:latin typeface="Arial" panose="020B0604020202020204" pitchFamily="34" charset="0"/>
                <a:cs typeface="Arial" panose="020B0604020202020204" pitchFamily="34" charset="0"/>
              </a:rPr>
              <a:t>Winter-kills</a:t>
            </a:r>
            <a:endParaRPr lang="en-US" sz="3200" dirty="0">
              <a:solidFill>
                <a:srgbClr val="800000"/>
              </a:solidFill>
              <a:latin typeface="Arial" panose="020B0604020202020204" pitchFamily="34" charset="0"/>
              <a:cs typeface="Arial" panose="020B0604020202020204" pitchFamily="34" charset="0"/>
            </a:endParaRPr>
          </a:p>
          <a:p>
            <a:r>
              <a:rPr lang="en-US" sz="3200" dirty="0" smtClean="0">
                <a:solidFill>
                  <a:srgbClr val="800000"/>
                </a:solidFill>
                <a:latin typeface="Arial" panose="020B0604020202020204" pitchFamily="34" charset="0"/>
                <a:cs typeface="Arial" panose="020B0604020202020204" pitchFamily="34" charset="0"/>
              </a:rPr>
              <a:t>Moderate </a:t>
            </a:r>
            <a:r>
              <a:rPr lang="en-US" sz="3200" dirty="0">
                <a:solidFill>
                  <a:srgbClr val="800000"/>
                </a:solidFill>
                <a:latin typeface="Arial" panose="020B0604020202020204" pitchFamily="34" charset="0"/>
                <a:cs typeface="Arial" panose="020B0604020202020204" pitchFamily="34" charset="0"/>
              </a:rPr>
              <a:t>water use </a:t>
            </a:r>
          </a:p>
          <a:p>
            <a:r>
              <a:rPr lang="en-US" sz="3200" dirty="0" smtClean="0">
                <a:solidFill>
                  <a:srgbClr val="800000"/>
                </a:solidFill>
                <a:latin typeface="Arial" panose="020B0604020202020204" pitchFamily="34" charset="0"/>
                <a:cs typeface="Arial" panose="020B0604020202020204" pitchFamily="34" charset="0"/>
              </a:rPr>
              <a:t>Inexpensive</a:t>
            </a:r>
            <a:r>
              <a:rPr lang="en-US" sz="3200" dirty="0">
                <a:solidFill>
                  <a:srgbClr val="800000"/>
                </a:solidFill>
                <a:latin typeface="Arial" panose="020B0604020202020204" pitchFamily="34" charset="0"/>
                <a:cs typeface="Arial" panose="020B0604020202020204" pitchFamily="34" charset="0"/>
              </a:rPr>
              <a:t>, low risk</a:t>
            </a:r>
          </a:p>
          <a:p>
            <a:r>
              <a:rPr lang="en-US" sz="3200" dirty="0" smtClean="0">
                <a:solidFill>
                  <a:srgbClr val="800000"/>
                </a:solidFill>
                <a:latin typeface="Arial" panose="020B0604020202020204" pitchFamily="34" charset="0"/>
                <a:cs typeface="Arial" panose="020B0604020202020204" pitchFamily="34" charset="0"/>
              </a:rPr>
              <a:t>Can </a:t>
            </a:r>
            <a:r>
              <a:rPr lang="en-US" sz="3200" dirty="0">
                <a:solidFill>
                  <a:srgbClr val="800000"/>
                </a:solidFill>
                <a:latin typeface="Arial" panose="020B0604020202020204" pitchFamily="34" charset="0"/>
                <a:cs typeface="Arial" panose="020B0604020202020204" pitchFamily="34" charset="0"/>
              </a:rPr>
              <a:t>be seeded into standing soybean</a:t>
            </a:r>
          </a:p>
          <a:p>
            <a:pPr>
              <a:buFont typeface="Wingdings" panose="05000000000000000000" pitchFamily="2" charset="2"/>
              <a:buChar char="v"/>
            </a:pPr>
            <a:endParaRPr lang="en-US" sz="3200" dirty="0">
              <a:solidFill>
                <a:schemeClr val="accent4">
                  <a:lumMod val="75000"/>
                </a:schemeClr>
              </a:solidFill>
            </a:endParaRPr>
          </a:p>
        </p:txBody>
      </p:sp>
      <p:pic>
        <p:nvPicPr>
          <p:cNvPr id="5" name="Content Placeholder 3"/>
          <p:cNvPicPr>
            <a:picLocks noGrp="1" noChangeAspect="1"/>
          </p:cNvPicPr>
          <p:nvPr>
            <p:ph sz="half" idx="2"/>
            <p:custDataLst>
              <p:tags r:id="rId4"/>
            </p:custDataLst>
          </p:nvPr>
        </p:nvPicPr>
        <p:blipFill rotWithShape="1">
          <a:blip r:embed="rId8">
            <a:extLst>
              <a:ext uri="{28A0092B-C50C-407E-A947-70E740481C1C}">
                <a14:useLocalDpi xmlns:a14="http://schemas.microsoft.com/office/drawing/2010/main" val="0"/>
              </a:ext>
            </a:extLst>
          </a:blip>
          <a:srcRect l="5540" t="3366" r="3071" b="2350"/>
          <a:stretch/>
        </p:blipFill>
        <p:spPr>
          <a:xfrm>
            <a:off x="5314610" y="1524000"/>
            <a:ext cx="2990352" cy="4525963"/>
          </a:xfrm>
          <a:effectLst>
            <a:softEdge rad="31750"/>
          </a:effectLst>
        </p:spPr>
      </p:pic>
    </p:spTree>
    <p:extLst>
      <p:ext uri="{BB962C8B-B14F-4D97-AF65-F5344CB8AC3E}">
        <p14:creationId xmlns:p14="http://schemas.microsoft.com/office/powerpoint/2010/main" val="37942639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Hairy Vetch</a:t>
            </a:r>
          </a:p>
        </p:txBody>
      </p:sp>
      <p:sp>
        <p:nvSpPr>
          <p:cNvPr id="3" name="Content Placeholder 2"/>
          <p:cNvSpPr>
            <a:spLocks noGrp="1"/>
          </p:cNvSpPr>
          <p:nvPr>
            <p:ph sz="half" idx="1"/>
            <p:custDataLst>
              <p:tags r:id="rId2"/>
            </p:custDataLst>
          </p:nvPr>
        </p:nvSpPr>
        <p:spPr>
          <a:xfrm>
            <a:off x="457200" y="1752600"/>
            <a:ext cx="4038600" cy="4373563"/>
          </a:xfrm>
        </p:spPr>
        <p:txBody>
          <a:bodyPr anchor="ctr">
            <a:normAutofit/>
          </a:bodyPr>
          <a:lstStyle/>
          <a:p>
            <a:r>
              <a:rPr lang="en-US" sz="3200" dirty="0" smtClean="0">
                <a:solidFill>
                  <a:srgbClr val="800000"/>
                </a:solidFill>
                <a:latin typeface="Arial" panose="020B0604020202020204" pitchFamily="34" charset="0"/>
                <a:cs typeface="Arial" panose="020B0604020202020204" pitchFamily="34" charset="0"/>
              </a:rPr>
              <a:t>Strong </a:t>
            </a:r>
            <a:r>
              <a:rPr lang="en-US" sz="3200" dirty="0">
                <a:solidFill>
                  <a:srgbClr val="800000"/>
                </a:solidFill>
                <a:latin typeface="Arial" panose="020B0604020202020204" pitchFamily="34" charset="0"/>
                <a:cs typeface="Arial" panose="020B0604020202020204" pitchFamily="34" charset="0"/>
              </a:rPr>
              <a:t>nitrogen fixer</a:t>
            </a:r>
          </a:p>
          <a:p>
            <a:r>
              <a:rPr lang="en-US" sz="3200" dirty="0" smtClean="0">
                <a:solidFill>
                  <a:srgbClr val="800000"/>
                </a:solidFill>
                <a:latin typeface="Arial" panose="020B0604020202020204" pitchFamily="34" charset="0"/>
                <a:cs typeface="Arial" panose="020B0604020202020204" pitchFamily="34" charset="0"/>
              </a:rPr>
              <a:t>Overwinters</a:t>
            </a:r>
            <a:r>
              <a:rPr lang="en-US" sz="3200" dirty="0">
                <a:solidFill>
                  <a:srgbClr val="800000"/>
                </a:solidFill>
                <a:latin typeface="Arial" panose="020B0604020202020204" pitchFamily="34" charset="0"/>
                <a:cs typeface="Arial" panose="020B0604020202020204" pitchFamily="34" charset="0"/>
              </a:rPr>
              <a:t>, though somewhat unreliably</a:t>
            </a:r>
          </a:p>
          <a:p>
            <a:r>
              <a:rPr lang="en-US" sz="3200" dirty="0" smtClean="0">
                <a:solidFill>
                  <a:srgbClr val="800000"/>
                </a:solidFill>
                <a:latin typeface="Arial" panose="020B0604020202020204" pitchFamily="34" charset="0"/>
                <a:cs typeface="Arial" panose="020B0604020202020204" pitchFamily="34" charset="0"/>
              </a:rPr>
              <a:t>Low-medium </a:t>
            </a:r>
            <a:r>
              <a:rPr lang="en-US" sz="3200" dirty="0">
                <a:solidFill>
                  <a:srgbClr val="800000"/>
                </a:solidFill>
                <a:latin typeface="Arial" panose="020B0604020202020204" pitchFamily="34" charset="0"/>
                <a:cs typeface="Arial" panose="020B0604020202020204" pitchFamily="34" charset="0"/>
              </a:rPr>
              <a:t>water use </a:t>
            </a:r>
          </a:p>
          <a:p>
            <a:pPr>
              <a:buFont typeface="Wingdings" panose="05000000000000000000" pitchFamily="2" charset="2"/>
              <a:buChar char="v"/>
            </a:pPr>
            <a:endParaRPr lang="en-US" dirty="0">
              <a:solidFill>
                <a:schemeClr val="accent4">
                  <a:lumMod val="75000"/>
                </a:schemeClr>
              </a:solidFill>
              <a:latin typeface="Arial" panose="020B0604020202020204" pitchFamily="34" charset="0"/>
              <a:cs typeface="Arial" panose="020B0604020202020204" pitchFamily="34" charset="0"/>
            </a:endParaRPr>
          </a:p>
        </p:txBody>
      </p:sp>
      <p:pic>
        <p:nvPicPr>
          <p:cNvPr id="7" name="Picture 3" descr="C:\Users\flavi010\Desktop\IMG_1901.jpg"/>
          <p:cNvPicPr>
            <a:picLocks noGrp="1" noChangeAspect="1" noChangeArrowheads="1"/>
          </p:cNvPicPr>
          <p:nvPr>
            <p:ph sz="half" idx="2"/>
            <p:custDataLst>
              <p:tags r:id="rId3"/>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752600"/>
            <a:ext cx="4132253" cy="412725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5218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Red Clover</a:t>
            </a:r>
          </a:p>
        </p:txBody>
      </p:sp>
      <p:sp>
        <p:nvSpPr>
          <p:cNvPr id="4" name="Content Placeholder 3"/>
          <p:cNvSpPr>
            <a:spLocks noGrp="1"/>
          </p:cNvSpPr>
          <p:nvPr>
            <p:ph sz="half" idx="1"/>
            <p:custDataLst>
              <p:tags r:id="rId2"/>
            </p:custDataLst>
          </p:nvPr>
        </p:nvSpPr>
        <p:spPr>
          <a:xfrm>
            <a:off x="304800" y="1611682"/>
            <a:ext cx="4953000" cy="4865317"/>
          </a:xfrm>
        </p:spPr>
        <p:txBody>
          <a:bodyPr anchor="t">
            <a:noAutofit/>
          </a:bodyPr>
          <a:lstStyle/>
          <a:p>
            <a:r>
              <a:rPr lang="en-US" sz="3200" dirty="0" smtClean="0">
                <a:solidFill>
                  <a:srgbClr val="800000"/>
                </a:solidFill>
                <a:latin typeface="Arial" panose="020B0604020202020204" pitchFamily="34" charset="0"/>
                <a:cs typeface="Arial" panose="020B0604020202020204" pitchFamily="34" charset="0"/>
              </a:rPr>
              <a:t>Short-lived </a:t>
            </a:r>
            <a:r>
              <a:rPr lang="en-US" sz="3200" dirty="0">
                <a:solidFill>
                  <a:srgbClr val="800000"/>
                </a:solidFill>
                <a:latin typeface="Arial" panose="020B0604020202020204" pitchFamily="34" charset="0"/>
                <a:cs typeface="Arial" panose="020B0604020202020204" pitchFamily="34" charset="0"/>
              </a:rPr>
              <a:t>perennial legume</a:t>
            </a:r>
          </a:p>
          <a:p>
            <a:r>
              <a:rPr lang="en-US" sz="3200" dirty="0" smtClean="0">
                <a:solidFill>
                  <a:srgbClr val="800000"/>
                </a:solidFill>
                <a:latin typeface="Arial" panose="020B0604020202020204" pitchFamily="34" charset="0"/>
                <a:cs typeface="Arial" panose="020B0604020202020204" pitchFamily="34" charset="0"/>
              </a:rPr>
              <a:t>Often </a:t>
            </a:r>
            <a:r>
              <a:rPr lang="en-US" sz="3200" dirty="0">
                <a:solidFill>
                  <a:srgbClr val="800000"/>
                </a:solidFill>
                <a:latin typeface="Arial" panose="020B0604020202020204" pitchFamily="34" charset="0"/>
                <a:cs typeface="Arial" panose="020B0604020202020204" pitchFamily="34" charset="0"/>
              </a:rPr>
              <a:t>grown as forage, but can be used as cover crop</a:t>
            </a:r>
          </a:p>
          <a:p>
            <a:r>
              <a:rPr lang="en-US" sz="3200" dirty="0" smtClean="0">
                <a:solidFill>
                  <a:srgbClr val="800000"/>
                </a:solidFill>
                <a:latin typeface="Arial" panose="020B0604020202020204" pitchFamily="34" charset="0"/>
                <a:cs typeface="Arial" panose="020B0604020202020204" pitchFamily="34" charset="0"/>
              </a:rPr>
              <a:t>Can </a:t>
            </a:r>
            <a:r>
              <a:rPr lang="en-US" sz="3200" dirty="0">
                <a:solidFill>
                  <a:srgbClr val="800000"/>
                </a:solidFill>
                <a:latin typeface="Arial" panose="020B0604020202020204" pitchFamily="34" charset="0"/>
                <a:cs typeface="Arial" panose="020B0604020202020204" pitchFamily="34" charset="0"/>
              </a:rPr>
              <a:t>be </a:t>
            </a:r>
            <a:r>
              <a:rPr lang="en-US" sz="3200" dirty="0" err="1">
                <a:solidFill>
                  <a:srgbClr val="800000"/>
                </a:solidFill>
                <a:latin typeface="Arial" panose="020B0604020202020204" pitchFamily="34" charset="0"/>
                <a:cs typeface="Arial" panose="020B0604020202020204" pitchFamily="34" charset="0"/>
              </a:rPr>
              <a:t>underseeded</a:t>
            </a:r>
            <a:r>
              <a:rPr lang="en-US" sz="3200" dirty="0">
                <a:solidFill>
                  <a:srgbClr val="800000"/>
                </a:solidFill>
                <a:latin typeface="Arial" panose="020B0604020202020204" pitchFamily="34" charset="0"/>
                <a:cs typeface="Arial" panose="020B0604020202020204" pitchFamily="34" charset="0"/>
              </a:rPr>
              <a:t> with small grains</a:t>
            </a:r>
          </a:p>
          <a:p>
            <a:r>
              <a:rPr lang="en-US" sz="3200" dirty="0" smtClean="0">
                <a:solidFill>
                  <a:srgbClr val="800000"/>
                </a:solidFill>
                <a:latin typeface="Arial" panose="020B0604020202020204" pitchFamily="34" charset="0"/>
                <a:cs typeface="Arial" panose="020B0604020202020204" pitchFamily="34" charset="0"/>
              </a:rPr>
              <a:t>Good </a:t>
            </a:r>
            <a:r>
              <a:rPr lang="en-US" sz="3200" dirty="0">
                <a:solidFill>
                  <a:srgbClr val="800000"/>
                </a:solidFill>
                <a:latin typeface="Arial" panose="020B0604020202020204" pitchFamily="34" charset="0"/>
                <a:cs typeface="Arial" panose="020B0604020202020204" pitchFamily="34" charset="0"/>
              </a:rPr>
              <a:t>winter-hardiness</a:t>
            </a:r>
          </a:p>
          <a:p>
            <a:r>
              <a:rPr lang="en-US" sz="3200" dirty="0" smtClean="0">
                <a:solidFill>
                  <a:srgbClr val="800000"/>
                </a:solidFill>
                <a:latin typeface="Arial" panose="020B0604020202020204" pitchFamily="34" charset="0"/>
                <a:cs typeface="Arial" panose="020B0604020202020204" pitchFamily="34" charset="0"/>
              </a:rPr>
              <a:t>Nitrogen </a:t>
            </a:r>
            <a:r>
              <a:rPr lang="en-US" sz="3200" dirty="0">
                <a:solidFill>
                  <a:srgbClr val="800000"/>
                </a:solidFill>
                <a:latin typeface="Arial" panose="020B0604020202020204" pitchFamily="34" charset="0"/>
                <a:cs typeface="Arial" panose="020B0604020202020204" pitchFamily="34" charset="0"/>
              </a:rPr>
              <a:t>source</a:t>
            </a:r>
          </a:p>
        </p:txBody>
      </p:sp>
      <p:pic>
        <p:nvPicPr>
          <p:cNvPr id="5" name="Content Placeholder 4"/>
          <p:cNvPicPr>
            <a:picLocks noGrp="1" noChangeAspect="1"/>
          </p:cNvPicPr>
          <p:nvPr>
            <p:ph idx="1"/>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5531381" y="1600201"/>
            <a:ext cx="3017308" cy="4525963"/>
          </a:xfrm>
          <a:effectLst>
            <a:softEdge rad="31750"/>
          </a:effectLst>
        </p:spPr>
      </p:pic>
    </p:spTree>
    <p:extLst>
      <p:ext uri="{BB962C8B-B14F-4D97-AF65-F5344CB8AC3E}">
        <p14:creationId xmlns:p14="http://schemas.microsoft.com/office/powerpoint/2010/main" val="27450842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Brassicas</a:t>
            </a:r>
          </a:p>
        </p:txBody>
      </p:sp>
      <p:sp>
        <p:nvSpPr>
          <p:cNvPr id="5" name="Content Placeholder 4"/>
          <p:cNvSpPr>
            <a:spLocks noGrp="1"/>
          </p:cNvSpPr>
          <p:nvPr>
            <p:ph sz="half" idx="1"/>
            <p:custDataLst>
              <p:tags r:id="rId2"/>
            </p:custDataLst>
          </p:nvPr>
        </p:nvSpPr>
        <p:spPr>
          <a:xfrm>
            <a:off x="226272" y="1600200"/>
            <a:ext cx="4572000" cy="4846638"/>
          </a:xfrm>
        </p:spPr>
        <p:txBody>
          <a:bodyPr anchor="t">
            <a:normAutofit/>
          </a:bodyPr>
          <a:lstStyle/>
          <a:p>
            <a:r>
              <a:rPr lang="en-US" sz="3200" dirty="0" smtClean="0">
                <a:solidFill>
                  <a:srgbClr val="800000"/>
                </a:solidFill>
                <a:latin typeface="Arial" panose="020B0604020202020204" pitchFamily="34" charset="0"/>
                <a:cs typeface="Arial" panose="020B0604020202020204" pitchFamily="34" charset="0"/>
              </a:rPr>
              <a:t>Mustards, </a:t>
            </a:r>
            <a:r>
              <a:rPr lang="en-US" sz="3200" dirty="0">
                <a:solidFill>
                  <a:srgbClr val="800000"/>
                </a:solidFill>
                <a:latin typeface="Arial" panose="020B0604020202020204" pitchFamily="34" charset="0"/>
                <a:cs typeface="Arial" panose="020B0604020202020204" pitchFamily="34" charset="0"/>
              </a:rPr>
              <a:t>t</a:t>
            </a:r>
            <a:r>
              <a:rPr lang="en-US" sz="3200" dirty="0" smtClean="0">
                <a:solidFill>
                  <a:srgbClr val="800000"/>
                </a:solidFill>
                <a:latin typeface="Arial" panose="020B0604020202020204" pitchFamily="34" charset="0"/>
                <a:cs typeface="Arial" panose="020B0604020202020204" pitchFamily="34" charset="0"/>
              </a:rPr>
              <a:t>urnips, </a:t>
            </a:r>
            <a:r>
              <a:rPr lang="en-US" sz="3200" dirty="0">
                <a:solidFill>
                  <a:srgbClr val="800000"/>
                </a:solidFill>
                <a:latin typeface="Arial" panose="020B0604020202020204" pitchFamily="34" charset="0"/>
                <a:cs typeface="Arial" panose="020B0604020202020204" pitchFamily="34" charset="0"/>
              </a:rPr>
              <a:t>r</a:t>
            </a:r>
            <a:r>
              <a:rPr lang="en-US" sz="3200" dirty="0" smtClean="0">
                <a:solidFill>
                  <a:srgbClr val="800000"/>
                </a:solidFill>
                <a:latin typeface="Arial" panose="020B0604020202020204" pitchFamily="34" charset="0"/>
                <a:cs typeface="Arial" panose="020B0604020202020204" pitchFamily="34" charset="0"/>
              </a:rPr>
              <a:t>apeseed/canola, </a:t>
            </a:r>
            <a:r>
              <a:rPr lang="en-US" sz="3200" dirty="0">
                <a:solidFill>
                  <a:srgbClr val="800000"/>
                </a:solidFill>
                <a:latin typeface="Arial" panose="020B0604020202020204" pitchFamily="34" charset="0"/>
                <a:cs typeface="Arial" panose="020B0604020202020204" pitchFamily="34" charset="0"/>
              </a:rPr>
              <a:t>r</a:t>
            </a:r>
            <a:r>
              <a:rPr lang="en-US" sz="3200" dirty="0" smtClean="0">
                <a:solidFill>
                  <a:srgbClr val="800000"/>
                </a:solidFill>
                <a:latin typeface="Arial" panose="020B0604020202020204" pitchFamily="34" charset="0"/>
                <a:cs typeface="Arial" panose="020B0604020202020204" pitchFamily="34" charset="0"/>
              </a:rPr>
              <a:t>adishes</a:t>
            </a:r>
            <a:endParaRPr lang="en-US" sz="3200" dirty="0">
              <a:solidFill>
                <a:srgbClr val="800000"/>
              </a:solidFill>
              <a:latin typeface="Arial" panose="020B0604020202020204" pitchFamily="34" charset="0"/>
              <a:cs typeface="Arial" panose="020B0604020202020204" pitchFamily="34" charset="0"/>
            </a:endParaRPr>
          </a:p>
          <a:p>
            <a:r>
              <a:rPr lang="en-US" sz="3200" dirty="0" smtClean="0">
                <a:solidFill>
                  <a:srgbClr val="800000"/>
                </a:solidFill>
                <a:latin typeface="Arial" panose="020B0604020202020204" pitchFamily="34" charset="0"/>
                <a:cs typeface="Arial" panose="020B0604020202020204" pitchFamily="34" charset="0"/>
              </a:rPr>
              <a:t>Rapid </a:t>
            </a:r>
            <a:r>
              <a:rPr lang="en-US" sz="3200" dirty="0">
                <a:solidFill>
                  <a:srgbClr val="800000"/>
                </a:solidFill>
                <a:latin typeface="Arial" panose="020B0604020202020204" pitchFamily="34" charset="0"/>
                <a:cs typeface="Arial" panose="020B0604020202020204" pitchFamily="34" charset="0"/>
              </a:rPr>
              <a:t>fall growth, then winter-kill</a:t>
            </a:r>
          </a:p>
          <a:p>
            <a:r>
              <a:rPr lang="en-US" sz="3200" dirty="0" smtClean="0">
                <a:solidFill>
                  <a:srgbClr val="800000"/>
                </a:solidFill>
                <a:latin typeface="Arial" panose="020B0604020202020204" pitchFamily="34" charset="0"/>
                <a:cs typeface="Arial" panose="020B0604020202020204" pitchFamily="34" charset="0"/>
              </a:rPr>
              <a:t>Tender </a:t>
            </a:r>
            <a:r>
              <a:rPr lang="en-US" sz="3200" dirty="0">
                <a:solidFill>
                  <a:srgbClr val="800000"/>
                </a:solidFill>
                <a:latin typeface="Arial" panose="020B0604020202020204" pitchFamily="34" charset="0"/>
                <a:cs typeface="Arial" panose="020B0604020202020204" pitchFamily="34" charset="0"/>
              </a:rPr>
              <a:t>biomass degrades quickly</a:t>
            </a:r>
          </a:p>
          <a:p>
            <a:r>
              <a:rPr lang="en-US" sz="3200" dirty="0" smtClean="0">
                <a:solidFill>
                  <a:srgbClr val="800000"/>
                </a:solidFill>
                <a:latin typeface="Arial" panose="020B0604020202020204" pitchFamily="34" charset="0"/>
                <a:cs typeface="Arial" panose="020B0604020202020204" pitchFamily="34" charset="0"/>
              </a:rPr>
              <a:t>Sometimes </a:t>
            </a:r>
            <a:r>
              <a:rPr lang="en-US" sz="3200" dirty="0">
                <a:solidFill>
                  <a:srgbClr val="800000"/>
                </a:solidFill>
                <a:latin typeface="Arial" panose="020B0604020202020204" pitchFamily="34" charset="0"/>
                <a:cs typeface="Arial" panose="020B0604020202020204" pitchFamily="34" charset="0"/>
              </a:rPr>
              <a:t>used as biofumigants</a:t>
            </a:r>
          </a:p>
        </p:txBody>
      </p:sp>
      <p:pic>
        <p:nvPicPr>
          <p:cNvPr id="6" name="Content Placeholder 3"/>
          <p:cNvPicPr>
            <a:picLocks noGrp="1" noChangeAspect="1"/>
          </p:cNvPicPr>
          <p:nvPr>
            <p:ph sz="half" idx="2"/>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4818592" y="2057400"/>
            <a:ext cx="4325408" cy="3244056"/>
          </a:xfrm>
          <a:effectLst>
            <a:softEdge rad="31750"/>
          </a:effectLst>
        </p:spPr>
      </p:pic>
    </p:spTree>
    <p:extLst>
      <p:ext uri="{BB962C8B-B14F-4D97-AF65-F5344CB8AC3E}">
        <p14:creationId xmlns:p14="http://schemas.microsoft.com/office/powerpoint/2010/main" val="17093082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Cover Crop Mixtures</a:t>
            </a:r>
          </a:p>
        </p:txBody>
      </p:sp>
      <p:sp>
        <p:nvSpPr>
          <p:cNvPr id="4" name="Rectangle 4"/>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p:cNvSpPr txBox="1"/>
          <p:nvPr>
            <p:custDataLst>
              <p:tags r:id="rId3"/>
            </p:custDataLst>
          </p:nvPr>
        </p:nvSpPr>
        <p:spPr>
          <a:xfrm>
            <a:off x="304801" y="1695168"/>
            <a:ext cx="4038599"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rgbClr val="800000"/>
                </a:solidFill>
                <a:latin typeface="Arial" panose="020B0604020202020204" pitchFamily="34" charset="0"/>
                <a:cs typeface="Arial" panose="020B0604020202020204" pitchFamily="34" charset="0"/>
              </a:rPr>
              <a:t>Common </a:t>
            </a:r>
            <a:r>
              <a:rPr lang="en-US" sz="3200" dirty="0">
                <a:solidFill>
                  <a:srgbClr val="800000"/>
                </a:solidFill>
                <a:latin typeface="Arial" panose="020B0604020202020204" pitchFamily="34" charset="0"/>
                <a:cs typeface="Arial" panose="020B0604020202020204" pitchFamily="34" charset="0"/>
              </a:rPr>
              <a:t>two-species mixtures are hairy vetch/winter rye and </a:t>
            </a:r>
            <a:r>
              <a:rPr lang="en-US" sz="3200" dirty="0" smtClean="0">
                <a:solidFill>
                  <a:srgbClr val="800000"/>
                </a:solidFill>
                <a:latin typeface="Arial" panose="020B0604020202020204" pitchFamily="34" charset="0"/>
                <a:cs typeface="Arial" panose="020B0604020202020204" pitchFamily="34" charset="0"/>
              </a:rPr>
              <a:t>peas/oats</a:t>
            </a:r>
            <a:endParaRPr lang="en-US" sz="3200" dirty="0">
              <a:solidFill>
                <a:srgbClr val="8000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smtClean="0">
                <a:solidFill>
                  <a:srgbClr val="800000"/>
                </a:solidFill>
                <a:latin typeface="Arial" panose="020B0604020202020204" pitchFamily="34" charset="0"/>
                <a:cs typeface="Arial" panose="020B0604020202020204" pitchFamily="34" charset="0"/>
              </a:rPr>
              <a:t>May </a:t>
            </a:r>
            <a:r>
              <a:rPr lang="en-US" sz="3200" dirty="0">
                <a:solidFill>
                  <a:srgbClr val="800000"/>
                </a:solidFill>
                <a:latin typeface="Arial" panose="020B0604020202020204" pitchFamily="34" charset="0"/>
                <a:cs typeface="Arial" panose="020B0604020202020204" pitchFamily="34" charset="0"/>
              </a:rPr>
              <a:t>be difficult to get all components to establish</a:t>
            </a:r>
          </a:p>
        </p:txBody>
      </p:sp>
      <p:pic>
        <p:nvPicPr>
          <p:cNvPr id="8" name="Content Placeholder 3"/>
          <p:cNvPicPr>
            <a:picLocks noChangeAspect="1"/>
          </p:cNvPicPr>
          <p:nvPr>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a:xfrm flipH="1">
            <a:off x="4495800" y="2209800"/>
            <a:ext cx="4423561" cy="3317672"/>
          </a:xfrm>
          <a:prstGeom prst="rect">
            <a:avLst/>
          </a:prstGeom>
          <a:effectLst>
            <a:softEdge rad="31750"/>
          </a:effectLst>
        </p:spPr>
      </p:pic>
    </p:spTree>
    <p:extLst>
      <p:ext uri="{BB962C8B-B14F-4D97-AF65-F5344CB8AC3E}">
        <p14:creationId xmlns:p14="http://schemas.microsoft.com/office/powerpoint/2010/main" val="10197802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Cover Crops</a:t>
            </a:r>
          </a:p>
        </p:txBody>
      </p:sp>
      <p:sp>
        <p:nvSpPr>
          <p:cNvPr id="3" name="Content Placeholder 2"/>
          <p:cNvSpPr>
            <a:spLocks noGrp="1"/>
          </p:cNvSpPr>
          <p:nvPr>
            <p:ph idx="1"/>
            <p:custDataLst>
              <p:tags r:id="rId2"/>
            </p:custDataLst>
          </p:nvPr>
        </p:nvSpPr>
        <p:spPr>
          <a:xfrm>
            <a:off x="152400" y="1508234"/>
            <a:ext cx="4419600" cy="4663965"/>
          </a:xfrm>
          <a:prstGeom prst="rect">
            <a:avLst/>
          </a:prstGeom>
          <a:solidFill>
            <a:schemeClr val="accent4">
              <a:lumMod val="75000"/>
              <a:alpha val="43000"/>
            </a:schemeClr>
          </a:solidFill>
          <a:ln>
            <a:solidFill>
              <a:schemeClr val="accent4">
                <a:lumMod val="75000"/>
              </a:schemeClr>
            </a:solidFill>
          </a:ln>
        </p:spPr>
        <p:txBody>
          <a:bodyPr>
            <a:noAutofit/>
          </a:bodyPr>
          <a:lstStyle/>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Introduction</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Benefits</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Cover </a:t>
            </a:r>
            <a:r>
              <a:rPr lang="en-US" sz="2800" dirty="0">
                <a:solidFill>
                  <a:schemeClr val="tx1">
                    <a:lumMod val="65000"/>
                    <a:lumOff val="35000"/>
                  </a:schemeClr>
                </a:solidFill>
                <a:latin typeface="Arial" panose="020B0604020202020204" pitchFamily="34" charset="0"/>
                <a:cs typeface="Arial" panose="020B0604020202020204" pitchFamily="34" charset="0"/>
              </a:rPr>
              <a:t>Crop Options</a:t>
            </a: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Meeting </a:t>
            </a:r>
            <a:r>
              <a:rPr lang="en-US" sz="2800" dirty="0">
                <a:solidFill>
                  <a:srgbClr val="800000"/>
                </a:solidFill>
                <a:latin typeface="Arial" panose="020B0604020202020204" pitchFamily="34" charset="0"/>
                <a:cs typeface="Arial" panose="020B0604020202020204" pitchFamily="34" charset="0"/>
              </a:rPr>
              <a:t>Your Goals</a:t>
            </a: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Establishment </a:t>
            </a:r>
            <a:r>
              <a:rPr lang="en-US" sz="2800" dirty="0">
                <a:solidFill>
                  <a:srgbClr val="800000"/>
                </a:solidFill>
                <a:latin typeface="Arial" panose="020B0604020202020204" pitchFamily="34" charset="0"/>
                <a:cs typeface="Arial" panose="020B0604020202020204" pitchFamily="34" charset="0"/>
              </a:rPr>
              <a:t>&amp;</a:t>
            </a:r>
            <a:br>
              <a:rPr lang="en-US" sz="2800" dirty="0">
                <a:solidFill>
                  <a:srgbClr val="800000"/>
                </a:solidFill>
                <a:latin typeface="Arial" panose="020B0604020202020204" pitchFamily="34" charset="0"/>
                <a:cs typeface="Arial" panose="020B0604020202020204" pitchFamily="34" charset="0"/>
              </a:rPr>
            </a:br>
            <a:r>
              <a:rPr lang="en-US" sz="2800" dirty="0" smtClean="0">
                <a:solidFill>
                  <a:srgbClr val="800000"/>
                </a:solidFill>
                <a:latin typeface="Arial" panose="020B0604020202020204" pitchFamily="34" charset="0"/>
                <a:cs typeface="Arial" panose="020B0604020202020204" pitchFamily="34" charset="0"/>
              </a:rPr>
              <a:t> Termination</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Rotations</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Economics</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Conclusion</a:t>
            </a:r>
            <a:endParaRPr lang="en-US" sz="2800" dirty="0">
              <a:solidFill>
                <a:srgbClr val="800000"/>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53" r="21576"/>
          <a:stretch/>
        </p:blipFill>
        <p:spPr bwMode="auto">
          <a:xfrm>
            <a:off x="4572000" y="1508234"/>
            <a:ext cx="4419600" cy="46639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6869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52400"/>
            <a:ext cx="8229600" cy="1143000"/>
          </a:xfrm>
        </p:spPr>
        <p:txBody>
          <a:bodyPr>
            <a:normAutofit fontScale="90000"/>
          </a:bodyPr>
          <a:lstStyle/>
          <a:p>
            <a:r>
              <a:rPr lang="en-US" b="0" dirty="0">
                <a:solidFill>
                  <a:srgbClr val="800000"/>
                </a:solidFill>
                <a:latin typeface="Arial" panose="020B0604020202020204" pitchFamily="34" charset="0"/>
                <a:cs typeface="Arial" panose="020B0604020202020204" pitchFamily="34" charset="0"/>
              </a:rPr>
              <a:t>Selecting Cover Crops Based on Your Farm’s Goals</a:t>
            </a:r>
          </a:p>
        </p:txBody>
      </p:sp>
      <p:graphicFrame>
        <p:nvGraphicFramePr>
          <p:cNvPr id="5" name="Content Placeholder 4"/>
          <p:cNvGraphicFramePr>
            <a:graphicFrameLocks noGrp="1"/>
          </p:cNvGraphicFramePr>
          <p:nvPr>
            <p:ph idx="1"/>
            <p:custDataLst>
              <p:tags r:id="rId2"/>
            </p:custDataLst>
            <p:extLst>
              <p:ext uri="{D42A27DB-BD31-4B8C-83A1-F6EECF244321}">
                <p14:modId xmlns:p14="http://schemas.microsoft.com/office/powerpoint/2010/main" val="2428727522"/>
              </p:ext>
            </p:extLst>
          </p:nvPr>
        </p:nvGraphicFramePr>
        <p:xfrm>
          <a:off x="0" y="1524000"/>
          <a:ext cx="9144000" cy="4885254"/>
        </p:xfrm>
        <a:graphic>
          <a:graphicData uri="http://schemas.openxmlformats.org/drawingml/2006/table">
            <a:tbl>
              <a:tblPr firstRow="1" bandRow="1">
                <a:tableStyleId>{00A15C55-8517-42AA-B614-E9B94910E393}</a:tableStyleId>
              </a:tblPr>
              <a:tblGrid>
                <a:gridCol w="4572000">
                  <a:extLst>
                    <a:ext uri="{9D8B030D-6E8A-4147-A177-3AD203B41FA5}">
                      <a16:colId xmlns="" xmlns:a16="http://schemas.microsoft.com/office/drawing/2014/main" val="20000"/>
                    </a:ext>
                  </a:extLst>
                </a:gridCol>
                <a:gridCol w="4572000">
                  <a:extLst>
                    <a:ext uri="{9D8B030D-6E8A-4147-A177-3AD203B41FA5}">
                      <a16:colId xmlns="" xmlns:a16="http://schemas.microsoft.com/office/drawing/2014/main" val="20001"/>
                    </a:ext>
                  </a:extLst>
                </a:gridCol>
              </a:tblGrid>
              <a:tr h="462762">
                <a:tc>
                  <a:txBody>
                    <a:bodyPr/>
                    <a:lstStyle/>
                    <a:p>
                      <a:pPr algn="ctr"/>
                      <a:r>
                        <a:rPr lang="en-US" sz="2400" dirty="0"/>
                        <a:t>Cover Crop Goal</a:t>
                      </a:r>
                    </a:p>
                  </a:txBody>
                  <a:tcPr anchor="ctr"/>
                </a:tc>
                <a:tc>
                  <a:txBody>
                    <a:bodyPr/>
                    <a:lstStyle/>
                    <a:p>
                      <a:pPr algn="ctr"/>
                      <a:r>
                        <a:rPr lang="en-US" sz="2400" dirty="0"/>
                        <a:t>Winter Cover Crop</a:t>
                      </a:r>
                    </a:p>
                  </a:txBody>
                  <a:tcPr anchor="ctr"/>
                </a:tc>
                <a:extLst>
                  <a:ext uri="{0D108BD9-81ED-4DB2-BD59-A6C34878D82A}">
                    <a16:rowId xmlns="" xmlns:a16="http://schemas.microsoft.com/office/drawing/2014/main" val="10000"/>
                  </a:ext>
                </a:extLst>
              </a:tr>
              <a:tr h="462762">
                <a:tc>
                  <a:txBody>
                    <a:bodyPr/>
                    <a:lstStyle/>
                    <a:p>
                      <a:pPr algn="ctr"/>
                      <a:r>
                        <a:rPr lang="en-US" sz="2400" dirty="0"/>
                        <a:t>Nitrogen</a:t>
                      </a:r>
                      <a:r>
                        <a:rPr lang="en-US" sz="2400" baseline="0" dirty="0"/>
                        <a:t> source</a:t>
                      </a:r>
                    </a:p>
                  </a:txBody>
                  <a:tcPr anchor="ctr"/>
                </a:tc>
                <a:tc>
                  <a:txBody>
                    <a:bodyPr/>
                    <a:lstStyle/>
                    <a:p>
                      <a:pPr algn="ctr"/>
                      <a:r>
                        <a:rPr lang="en-US" sz="2400" dirty="0"/>
                        <a:t>Hairy vetch, red clover</a:t>
                      </a:r>
                    </a:p>
                  </a:txBody>
                  <a:tcPr anchor="ctr"/>
                </a:tc>
                <a:extLst>
                  <a:ext uri="{0D108BD9-81ED-4DB2-BD59-A6C34878D82A}">
                    <a16:rowId xmlns="" xmlns:a16="http://schemas.microsoft.com/office/drawing/2014/main" val="10001"/>
                  </a:ext>
                </a:extLst>
              </a:tr>
              <a:tr h="462762">
                <a:tc>
                  <a:txBody>
                    <a:bodyPr/>
                    <a:lstStyle/>
                    <a:p>
                      <a:pPr algn="ctr"/>
                      <a:r>
                        <a:rPr lang="en-US" sz="2400" dirty="0"/>
                        <a:t>Nitrogen scavenging</a:t>
                      </a:r>
                    </a:p>
                  </a:txBody>
                  <a:tcPr anchor="ctr"/>
                </a:tc>
                <a:tc>
                  <a:txBody>
                    <a:bodyPr/>
                    <a:lstStyle/>
                    <a:p>
                      <a:pPr algn="ctr"/>
                      <a:r>
                        <a:rPr lang="en-US" sz="2400" dirty="0"/>
                        <a:t>Winter rye</a:t>
                      </a:r>
                    </a:p>
                  </a:txBody>
                  <a:tcPr anchor="ctr"/>
                </a:tc>
                <a:extLst>
                  <a:ext uri="{0D108BD9-81ED-4DB2-BD59-A6C34878D82A}">
                    <a16:rowId xmlns="" xmlns:a16="http://schemas.microsoft.com/office/drawing/2014/main" val="10002"/>
                  </a:ext>
                </a:extLst>
              </a:tr>
              <a:tr h="462762">
                <a:tc>
                  <a:txBody>
                    <a:bodyPr/>
                    <a:lstStyle/>
                    <a:p>
                      <a:pPr algn="ctr"/>
                      <a:r>
                        <a:rPr lang="en-US" sz="2400" dirty="0"/>
                        <a:t>Provide soil organic matter</a:t>
                      </a:r>
                    </a:p>
                  </a:txBody>
                  <a:tcPr anchor="ctr"/>
                </a:tc>
                <a:tc>
                  <a:txBody>
                    <a:bodyPr/>
                    <a:lstStyle/>
                    <a:p>
                      <a:pPr algn="ctr"/>
                      <a:r>
                        <a:rPr lang="en-US" sz="2400" dirty="0"/>
                        <a:t>Winter rye</a:t>
                      </a:r>
                    </a:p>
                  </a:txBody>
                  <a:tcPr anchor="ctr"/>
                </a:tc>
                <a:extLst>
                  <a:ext uri="{0D108BD9-81ED-4DB2-BD59-A6C34878D82A}">
                    <a16:rowId xmlns="" xmlns:a16="http://schemas.microsoft.com/office/drawing/2014/main" val="10003"/>
                  </a:ext>
                </a:extLst>
              </a:tr>
              <a:tr h="462762">
                <a:tc>
                  <a:txBody>
                    <a:bodyPr/>
                    <a:lstStyle/>
                    <a:p>
                      <a:pPr algn="ctr"/>
                      <a:r>
                        <a:rPr lang="en-US" sz="2400" dirty="0"/>
                        <a:t>Erosion</a:t>
                      </a:r>
                      <a:r>
                        <a:rPr lang="en-US" sz="2400" baseline="0" dirty="0"/>
                        <a:t> control</a:t>
                      </a:r>
                      <a:endParaRPr lang="en-US" sz="2400" dirty="0"/>
                    </a:p>
                  </a:txBody>
                  <a:tcPr anchor="ctr"/>
                </a:tc>
                <a:tc>
                  <a:txBody>
                    <a:bodyPr/>
                    <a:lstStyle/>
                    <a:p>
                      <a:pPr algn="ctr"/>
                      <a:r>
                        <a:rPr lang="en-US" sz="2400" dirty="0"/>
                        <a:t>Winter rye,</a:t>
                      </a:r>
                      <a:r>
                        <a:rPr lang="en-US" sz="2400" baseline="0" dirty="0"/>
                        <a:t> oats, annual ryegrass</a:t>
                      </a:r>
                      <a:endParaRPr lang="en-US" sz="2400" dirty="0"/>
                    </a:p>
                  </a:txBody>
                  <a:tcPr anchor="ctr"/>
                </a:tc>
                <a:extLst>
                  <a:ext uri="{0D108BD9-81ED-4DB2-BD59-A6C34878D82A}">
                    <a16:rowId xmlns="" xmlns:a16="http://schemas.microsoft.com/office/drawing/2014/main" val="10004"/>
                  </a:ext>
                </a:extLst>
              </a:tr>
              <a:tr h="462762">
                <a:tc>
                  <a:txBody>
                    <a:bodyPr/>
                    <a:lstStyle/>
                    <a:p>
                      <a:pPr algn="ctr"/>
                      <a:r>
                        <a:rPr lang="en-US" sz="2400" dirty="0"/>
                        <a:t>Improved soil</a:t>
                      </a:r>
                      <a:r>
                        <a:rPr lang="en-US" sz="2400" baseline="0" dirty="0"/>
                        <a:t> structure</a:t>
                      </a:r>
                      <a:endParaRPr lang="en-US" sz="2400" dirty="0"/>
                    </a:p>
                  </a:txBody>
                  <a:tcPr anchor="ctr"/>
                </a:tc>
                <a:tc>
                  <a:txBody>
                    <a:bodyPr/>
                    <a:lstStyle/>
                    <a:p>
                      <a:pPr algn="ctr"/>
                      <a:r>
                        <a:rPr lang="en-US" sz="2400" dirty="0"/>
                        <a:t>Brassicas</a:t>
                      </a:r>
                    </a:p>
                  </a:txBody>
                  <a:tcPr anchor="ctr"/>
                </a:tc>
                <a:extLst>
                  <a:ext uri="{0D108BD9-81ED-4DB2-BD59-A6C34878D82A}">
                    <a16:rowId xmlns="" xmlns:a16="http://schemas.microsoft.com/office/drawing/2014/main" val="10005"/>
                  </a:ext>
                </a:extLst>
              </a:tr>
              <a:tr h="818733">
                <a:tc>
                  <a:txBody>
                    <a:bodyPr/>
                    <a:lstStyle/>
                    <a:p>
                      <a:pPr algn="ctr"/>
                      <a:r>
                        <a:rPr lang="en-US" sz="2400" dirty="0"/>
                        <a:t>Control weeds</a:t>
                      </a:r>
                    </a:p>
                  </a:txBody>
                  <a:tcPr anchor="ctr"/>
                </a:tc>
                <a:tc>
                  <a:txBody>
                    <a:bodyPr/>
                    <a:lstStyle/>
                    <a:p>
                      <a:pPr algn="ctr"/>
                      <a:r>
                        <a:rPr lang="en-US" sz="2400" dirty="0"/>
                        <a:t>Hairy</a:t>
                      </a:r>
                      <a:r>
                        <a:rPr lang="en-US" sz="2400" baseline="0" dirty="0"/>
                        <a:t> vetch, winter rye, oats, annual ryegrass, brassicas</a:t>
                      </a:r>
                      <a:endParaRPr lang="en-US" sz="2400" dirty="0"/>
                    </a:p>
                  </a:txBody>
                  <a:tcPr anchor="ctr"/>
                </a:tc>
                <a:extLst>
                  <a:ext uri="{0D108BD9-81ED-4DB2-BD59-A6C34878D82A}">
                    <a16:rowId xmlns="" xmlns:a16="http://schemas.microsoft.com/office/drawing/2014/main" val="10006"/>
                  </a:ext>
                </a:extLst>
              </a:tr>
              <a:tr h="462762">
                <a:tc>
                  <a:txBody>
                    <a:bodyPr/>
                    <a:lstStyle/>
                    <a:p>
                      <a:pPr algn="ctr"/>
                      <a:r>
                        <a:rPr lang="en-US" sz="2400" dirty="0" smtClean="0"/>
                        <a:t>Lessen disease</a:t>
                      </a:r>
                      <a:r>
                        <a:rPr lang="en-US" sz="2400" baseline="0" dirty="0" smtClean="0"/>
                        <a:t> pressure</a:t>
                      </a:r>
                      <a:endParaRPr lang="en-US" sz="2400" dirty="0"/>
                    </a:p>
                  </a:txBody>
                  <a:tcPr anchor="ctr"/>
                </a:tc>
                <a:tc>
                  <a:txBody>
                    <a:bodyPr/>
                    <a:lstStyle/>
                    <a:p>
                      <a:pPr algn="ctr"/>
                      <a:r>
                        <a:rPr lang="en-US" sz="2400" dirty="0"/>
                        <a:t>Brassicas</a:t>
                      </a:r>
                    </a:p>
                  </a:txBody>
                  <a:tcPr anchor="ctr"/>
                </a:tc>
                <a:extLst>
                  <a:ext uri="{0D108BD9-81ED-4DB2-BD59-A6C34878D82A}">
                    <a16:rowId xmlns="" xmlns:a16="http://schemas.microsoft.com/office/drawing/2014/main" val="10007"/>
                  </a:ext>
                </a:extLst>
              </a:tr>
              <a:tr h="818733">
                <a:tc>
                  <a:txBody>
                    <a:bodyPr/>
                    <a:lstStyle/>
                    <a:p>
                      <a:pPr algn="ctr"/>
                      <a:r>
                        <a:rPr lang="en-US" sz="2400" dirty="0"/>
                        <a:t>Provide nectar and habitat for beneficial insects</a:t>
                      </a:r>
                    </a:p>
                  </a:txBody>
                  <a:tcPr anchor="ctr"/>
                </a:tc>
                <a:tc>
                  <a:txBody>
                    <a:bodyPr/>
                    <a:lstStyle/>
                    <a:p>
                      <a:pPr algn="ctr"/>
                      <a:r>
                        <a:rPr lang="en-US" sz="2400" dirty="0"/>
                        <a:t>Hairy vetch,</a:t>
                      </a:r>
                      <a:r>
                        <a:rPr lang="en-US" sz="2400" baseline="0" dirty="0"/>
                        <a:t> red clover, brassicas, buckwheat</a:t>
                      </a:r>
                      <a:endParaRPr lang="en-US" sz="2400" dirty="0"/>
                    </a:p>
                  </a:txBody>
                  <a:tcPr anchor="ct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625906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Sequential Access Storage 3"/>
          <p:cNvSpPr/>
          <p:nvPr>
            <p:custDataLst>
              <p:tags r:id="rId1"/>
            </p:custDataLst>
          </p:nvPr>
        </p:nvSpPr>
        <p:spPr>
          <a:xfrm>
            <a:off x="228600" y="1371600"/>
            <a:ext cx="8763000" cy="4572000"/>
          </a:xfrm>
          <a:prstGeom prst="flowChartMagneticTap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What </a:t>
            </a:r>
            <a:r>
              <a:rPr lang="en-US" b="0" dirty="0" smtClean="0">
                <a:solidFill>
                  <a:srgbClr val="800000"/>
                </a:solidFill>
                <a:latin typeface="Arial" panose="020B0604020202020204" pitchFamily="34" charset="0"/>
                <a:cs typeface="Arial" panose="020B0604020202020204" pitchFamily="34" charset="0"/>
              </a:rPr>
              <a:t>Is </a:t>
            </a:r>
            <a:r>
              <a:rPr lang="en-US" b="0" dirty="0">
                <a:solidFill>
                  <a:srgbClr val="800000"/>
                </a:solidFill>
                <a:latin typeface="Arial" panose="020B0604020202020204" pitchFamily="34" charset="0"/>
                <a:cs typeface="Arial" panose="020B0604020202020204" pitchFamily="34" charset="0"/>
              </a:rPr>
              <a:t>a </a:t>
            </a:r>
            <a:r>
              <a:rPr lang="en-US" b="0" dirty="0" smtClean="0">
                <a:solidFill>
                  <a:srgbClr val="800000"/>
                </a:solidFill>
                <a:latin typeface="Arial" panose="020B0604020202020204" pitchFamily="34" charset="0"/>
                <a:cs typeface="Arial" panose="020B0604020202020204" pitchFamily="34" charset="0"/>
              </a:rPr>
              <a:t>Cover Crop</a:t>
            </a:r>
            <a:r>
              <a:rPr lang="en-US" b="0" dirty="0">
                <a:solidFill>
                  <a:srgbClr val="800000"/>
                </a:solidFill>
                <a:latin typeface="Arial" panose="020B0604020202020204" pitchFamily="34" charset="0"/>
                <a:cs typeface="Arial" panose="020B0604020202020204" pitchFamily="34" charset="0"/>
              </a:rPr>
              <a:t>?</a:t>
            </a:r>
          </a:p>
        </p:txBody>
      </p:sp>
      <p:sp>
        <p:nvSpPr>
          <p:cNvPr id="3" name="Content Placeholder 2"/>
          <p:cNvSpPr>
            <a:spLocks noGrp="1"/>
          </p:cNvSpPr>
          <p:nvPr>
            <p:ph idx="1"/>
            <p:custDataLst>
              <p:tags r:id="rId3"/>
            </p:custDataLst>
          </p:nvPr>
        </p:nvSpPr>
        <p:spPr>
          <a:xfrm>
            <a:off x="1222744" y="1828800"/>
            <a:ext cx="7540256" cy="4525963"/>
          </a:xfrm>
        </p:spPr>
        <p:txBody>
          <a:bodyPr anchor="ctr">
            <a:normAutofit fontScale="92500"/>
          </a:bodyPr>
          <a:lstStyle/>
          <a:p>
            <a:pPr marL="0" indent="0" algn="ctr">
              <a:buNone/>
            </a:pPr>
            <a:endParaRPr lang="en-US" sz="800" dirty="0">
              <a:solidFill>
                <a:schemeClr val="bg1"/>
              </a:solidFill>
            </a:endParaRPr>
          </a:p>
          <a:p>
            <a:pPr marL="0" indent="0" algn="ctr">
              <a:buNone/>
            </a:pPr>
            <a:endParaRPr lang="en-US" sz="3600" dirty="0">
              <a:solidFill>
                <a:schemeClr val="bg1"/>
              </a:solidFill>
            </a:endParaRPr>
          </a:p>
          <a:p>
            <a:pPr marL="0" indent="0" algn="ctr">
              <a:buNone/>
            </a:pPr>
            <a:r>
              <a:rPr lang="en-US" sz="3600" dirty="0">
                <a:solidFill>
                  <a:srgbClr val="FBEFBB"/>
                </a:solidFill>
              </a:rPr>
              <a:t>“Crops including grasses, legumes and</a:t>
            </a:r>
            <a:br>
              <a:rPr lang="en-US" sz="3600" dirty="0">
                <a:solidFill>
                  <a:srgbClr val="FBEFBB"/>
                </a:solidFill>
              </a:rPr>
            </a:br>
            <a:r>
              <a:rPr lang="en-US" sz="3600" dirty="0">
                <a:solidFill>
                  <a:srgbClr val="FBEFBB"/>
                </a:solidFill>
              </a:rPr>
              <a:t>forbs for seasonal cover and other conservation</a:t>
            </a:r>
            <a:br>
              <a:rPr lang="en-US" sz="3600" dirty="0">
                <a:solidFill>
                  <a:srgbClr val="FBEFBB"/>
                </a:solidFill>
              </a:rPr>
            </a:br>
            <a:r>
              <a:rPr lang="en-US" sz="3600" dirty="0">
                <a:solidFill>
                  <a:srgbClr val="FBEFBB"/>
                </a:solidFill>
              </a:rPr>
              <a:t>purposes. “</a:t>
            </a:r>
            <a:endParaRPr lang="en-US" sz="4800" dirty="0">
              <a:solidFill>
                <a:srgbClr val="FBEFBB"/>
              </a:solidFill>
            </a:endParaRPr>
          </a:p>
          <a:p>
            <a:pPr marL="0" indent="0" algn="ctr">
              <a:buNone/>
            </a:pPr>
            <a:endParaRPr lang="en-US" sz="2000" dirty="0">
              <a:solidFill>
                <a:srgbClr val="FBEFBB"/>
              </a:solidFill>
            </a:endParaRPr>
          </a:p>
          <a:p>
            <a:pPr marL="0" indent="0" algn="ctr">
              <a:buNone/>
            </a:pPr>
            <a:endParaRPr lang="en-US" sz="2000" dirty="0">
              <a:solidFill>
                <a:srgbClr val="FBEFBB"/>
              </a:solidFill>
            </a:endParaRPr>
          </a:p>
          <a:p>
            <a:pPr marL="0" indent="0" algn="ctr">
              <a:buNone/>
            </a:pPr>
            <a:r>
              <a:rPr lang="en-US" sz="2800" i="1" dirty="0">
                <a:solidFill>
                  <a:srgbClr val="FBEFBB"/>
                </a:solidFill>
              </a:rPr>
              <a:t>                      - Natural Resources Conservation Service</a:t>
            </a:r>
          </a:p>
          <a:p>
            <a:pPr marL="0" indent="0" algn="ctr">
              <a:buNone/>
            </a:pPr>
            <a:endParaRPr lang="en-US" dirty="0">
              <a:solidFill>
                <a:schemeClr val="bg1"/>
              </a:solidFill>
            </a:endParaRPr>
          </a:p>
        </p:txBody>
      </p:sp>
    </p:spTree>
    <p:extLst>
      <p:ext uri="{BB962C8B-B14F-4D97-AF65-F5344CB8AC3E}">
        <p14:creationId xmlns:p14="http://schemas.microsoft.com/office/powerpoint/2010/main" val="17195146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Nitrogen </a:t>
            </a:r>
            <a:r>
              <a:rPr lang="en-US" b="0" dirty="0" smtClean="0">
                <a:solidFill>
                  <a:srgbClr val="800000"/>
                </a:solidFill>
                <a:latin typeface="Arial" panose="020B0604020202020204" pitchFamily="34" charset="0"/>
                <a:cs typeface="Arial" panose="020B0604020202020204" pitchFamily="34" charset="0"/>
              </a:rPr>
              <a:t>Fixers </a:t>
            </a:r>
            <a:r>
              <a:rPr lang="en-US" b="0" dirty="0">
                <a:solidFill>
                  <a:srgbClr val="800000"/>
                </a:solidFill>
                <a:latin typeface="Arial" panose="020B0604020202020204" pitchFamily="34" charset="0"/>
                <a:cs typeface="Arial" panose="020B0604020202020204" pitchFamily="34" charset="0"/>
              </a:rPr>
              <a:t>and </a:t>
            </a:r>
            <a:r>
              <a:rPr lang="en-US" b="0" dirty="0" smtClean="0">
                <a:solidFill>
                  <a:srgbClr val="800000"/>
                </a:solidFill>
                <a:latin typeface="Arial" panose="020B0604020202020204" pitchFamily="34" charset="0"/>
                <a:cs typeface="Arial" panose="020B0604020202020204" pitchFamily="34" charset="0"/>
              </a:rPr>
              <a:t>Scavengers</a:t>
            </a:r>
            <a:endParaRPr lang="en-US" b="0" dirty="0">
              <a:solidFill>
                <a:srgbClr val="8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custDataLst>
              <p:tags r:id="rId2"/>
            </p:custDataLst>
          </p:nvPr>
        </p:nvSpPr>
        <p:spPr>
          <a:xfrm>
            <a:off x="457200" y="1417638"/>
            <a:ext cx="8229600" cy="4525963"/>
          </a:xfrm>
        </p:spPr>
        <p:txBody>
          <a:bodyPr/>
          <a:lstStyle/>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Legumes </a:t>
            </a:r>
            <a:r>
              <a:rPr lang="en-US" dirty="0">
                <a:solidFill>
                  <a:srgbClr val="800000"/>
                </a:solidFill>
                <a:latin typeface="Arial" panose="020B0604020202020204" pitchFamily="34" charset="0"/>
                <a:cs typeface="Arial" panose="020B0604020202020204" pitchFamily="34" charset="0"/>
              </a:rPr>
              <a:t>fix atmospheric </a:t>
            </a:r>
            <a:r>
              <a:rPr lang="en-US" dirty="0" smtClean="0">
                <a:solidFill>
                  <a:srgbClr val="800000"/>
                </a:solidFill>
                <a:latin typeface="Arial" panose="020B0604020202020204" pitchFamily="34" charset="0"/>
                <a:cs typeface="Arial" panose="020B0604020202020204" pitchFamily="34" charset="0"/>
              </a:rPr>
              <a:t>N</a:t>
            </a: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Should </a:t>
            </a:r>
            <a:r>
              <a:rPr lang="en-US" dirty="0">
                <a:solidFill>
                  <a:srgbClr val="800000"/>
                </a:solidFill>
                <a:latin typeface="Arial" panose="020B0604020202020204" pitchFamily="34" charset="0"/>
                <a:cs typeface="Arial" panose="020B0604020202020204" pitchFamily="34" charset="0"/>
              </a:rPr>
              <a:t>be planted with appropriate </a:t>
            </a:r>
            <a:r>
              <a:rPr lang="en-US" i="1" dirty="0">
                <a:solidFill>
                  <a:srgbClr val="800000"/>
                </a:solidFill>
                <a:latin typeface="Arial" panose="020B0604020202020204" pitchFamily="34" charset="0"/>
                <a:cs typeface="Arial" panose="020B0604020202020204" pitchFamily="34" charset="0"/>
              </a:rPr>
              <a:t>Rhizobium</a:t>
            </a:r>
            <a:r>
              <a:rPr lang="en-US" dirty="0">
                <a:solidFill>
                  <a:srgbClr val="800000"/>
                </a:solidFill>
                <a:latin typeface="Arial" panose="020B0604020202020204" pitchFamily="34" charset="0"/>
                <a:cs typeface="Arial" panose="020B0604020202020204" pitchFamily="34" charset="0"/>
              </a:rPr>
              <a:t> inoculant</a:t>
            </a: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Grasses </a:t>
            </a:r>
            <a:r>
              <a:rPr lang="en-US" dirty="0">
                <a:solidFill>
                  <a:srgbClr val="800000"/>
                </a:solidFill>
                <a:latin typeface="Arial" panose="020B0604020202020204" pitchFamily="34" charset="0"/>
                <a:cs typeface="Arial" panose="020B0604020202020204" pitchFamily="34" charset="0"/>
              </a:rPr>
              <a:t>and </a:t>
            </a:r>
            <a:r>
              <a:rPr lang="en-US" dirty="0" smtClean="0">
                <a:solidFill>
                  <a:srgbClr val="800000"/>
                </a:solidFill>
                <a:latin typeface="Arial" panose="020B0604020202020204" pitchFamily="34" charset="0"/>
                <a:cs typeface="Arial" panose="020B0604020202020204" pitchFamily="34" charset="0"/>
              </a:rPr>
              <a:t>broadleaves </a:t>
            </a:r>
            <a:r>
              <a:rPr lang="en-US" dirty="0">
                <a:solidFill>
                  <a:srgbClr val="800000"/>
                </a:solidFill>
                <a:latin typeface="Arial" panose="020B0604020202020204" pitchFamily="34" charset="0"/>
                <a:cs typeface="Arial" panose="020B0604020202020204" pitchFamily="34" charset="0"/>
              </a:rPr>
              <a:t>can scavenge </a:t>
            </a:r>
            <a:r>
              <a:rPr lang="en-US" dirty="0" smtClean="0">
                <a:solidFill>
                  <a:srgbClr val="800000"/>
                </a:solidFill>
                <a:latin typeface="Arial" panose="020B0604020202020204" pitchFamily="34" charset="0"/>
                <a:cs typeface="Arial" panose="020B0604020202020204" pitchFamily="34" charset="0"/>
              </a:rPr>
              <a:t>N</a:t>
            </a:r>
            <a:endParaRPr lang="en-US" dirty="0">
              <a:solidFill>
                <a:srgbClr val="8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34891"/>
          <a:stretch/>
        </p:blipFill>
        <p:spPr>
          <a:xfrm>
            <a:off x="1638300" y="3886200"/>
            <a:ext cx="5867400" cy="2559558"/>
          </a:xfrm>
          <a:prstGeom prst="rect">
            <a:avLst/>
          </a:prstGeom>
        </p:spPr>
      </p:pic>
    </p:spTree>
    <p:extLst>
      <p:ext uri="{BB962C8B-B14F-4D97-AF65-F5344CB8AC3E}">
        <p14:creationId xmlns:p14="http://schemas.microsoft.com/office/powerpoint/2010/main" val="39019984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04800" y="602457"/>
            <a:ext cx="4724400" cy="1630362"/>
          </a:xfrm>
        </p:spPr>
        <p:txBody>
          <a:bodyPr>
            <a:normAutofit/>
          </a:bodyPr>
          <a:lstStyle/>
          <a:p>
            <a:r>
              <a:rPr lang="en-US" b="0" dirty="0">
                <a:solidFill>
                  <a:srgbClr val="800000"/>
                </a:solidFill>
                <a:latin typeface="Arial" panose="020B0604020202020204" pitchFamily="34" charset="0"/>
                <a:cs typeface="Arial" panose="020B0604020202020204" pitchFamily="34" charset="0"/>
              </a:rPr>
              <a:t>Nitrogen Credits from Cover Crops</a:t>
            </a:r>
          </a:p>
        </p:txBody>
      </p:sp>
      <p:graphicFrame>
        <p:nvGraphicFramePr>
          <p:cNvPr id="5" name="Table 4"/>
          <p:cNvGraphicFramePr>
            <a:graphicFrameLocks noGrp="1"/>
          </p:cNvGraphicFramePr>
          <p:nvPr>
            <p:extLst>
              <p:ext uri="{D42A27DB-BD31-4B8C-83A1-F6EECF244321}">
                <p14:modId xmlns:p14="http://schemas.microsoft.com/office/powerpoint/2010/main" val="2210638458"/>
              </p:ext>
            </p:extLst>
          </p:nvPr>
        </p:nvGraphicFramePr>
        <p:xfrm>
          <a:off x="73661" y="2742456"/>
          <a:ext cx="5248497" cy="2194560"/>
        </p:xfrm>
        <a:graphic>
          <a:graphicData uri="http://schemas.openxmlformats.org/drawingml/2006/table">
            <a:tbl>
              <a:tblPr firstRow="1" bandRow="1">
                <a:tableStyleId>{5C22544A-7EE6-4342-B048-85BDC9FD1C3A}</a:tableStyleId>
              </a:tblPr>
              <a:tblGrid>
                <a:gridCol w="1739519"/>
                <a:gridCol w="1754489"/>
                <a:gridCol w="1754489"/>
              </a:tblGrid>
              <a:tr h="370840">
                <a:tc>
                  <a:txBody>
                    <a:bodyPr/>
                    <a:lstStyle/>
                    <a:p>
                      <a:r>
                        <a:rPr lang="en-US" sz="2400" dirty="0" smtClean="0"/>
                        <a:t>Crop</a:t>
                      </a:r>
                      <a:endParaRPr lang="en-US" sz="2400" dirty="0"/>
                    </a:p>
                  </a:txBody>
                  <a:tcPr/>
                </a:tc>
                <a:tc>
                  <a:txBody>
                    <a:bodyPr/>
                    <a:lstStyle/>
                    <a:p>
                      <a:pPr algn="ctr"/>
                      <a:r>
                        <a:rPr lang="en-US" sz="2400" dirty="0" smtClean="0"/>
                        <a:t>&lt; 6” growth</a:t>
                      </a:r>
                      <a:endParaRPr lang="en-US" sz="2400" dirty="0"/>
                    </a:p>
                  </a:txBody>
                  <a:tcPr/>
                </a:tc>
                <a:tc>
                  <a:txBody>
                    <a:bodyPr/>
                    <a:lstStyle/>
                    <a:p>
                      <a:pPr algn="ctr"/>
                      <a:r>
                        <a:rPr lang="en-US" sz="2400" dirty="0" smtClean="0"/>
                        <a:t>&gt;</a:t>
                      </a:r>
                      <a:r>
                        <a:rPr lang="en-US" sz="2400" baseline="0" dirty="0" smtClean="0"/>
                        <a:t> 6” growth</a:t>
                      </a:r>
                      <a:endParaRPr lang="en-US" sz="2400" dirty="0"/>
                    </a:p>
                  </a:txBody>
                  <a:tcPr/>
                </a:tc>
              </a:tr>
              <a:tr h="370840">
                <a:tc>
                  <a:txBody>
                    <a:bodyPr/>
                    <a:lstStyle/>
                    <a:p>
                      <a:r>
                        <a:rPr lang="en-US" sz="2400" dirty="0" smtClean="0"/>
                        <a:t>Alfalfa</a:t>
                      </a:r>
                      <a:endParaRPr lang="en-US" sz="2400" dirty="0"/>
                    </a:p>
                  </a:txBody>
                  <a:tcPr/>
                </a:tc>
                <a:tc>
                  <a:txBody>
                    <a:bodyPr/>
                    <a:lstStyle/>
                    <a:p>
                      <a:pPr algn="ctr"/>
                      <a:r>
                        <a:rPr lang="en-US" sz="2400" dirty="0" smtClean="0"/>
                        <a:t>40</a:t>
                      </a:r>
                      <a:endParaRPr lang="en-US" sz="2400" dirty="0"/>
                    </a:p>
                  </a:txBody>
                  <a:tcPr/>
                </a:tc>
                <a:tc>
                  <a:txBody>
                    <a:bodyPr/>
                    <a:lstStyle/>
                    <a:p>
                      <a:pPr algn="ctr"/>
                      <a:r>
                        <a:rPr lang="en-US" sz="2400" dirty="0" smtClean="0"/>
                        <a:t>60-100</a:t>
                      </a:r>
                      <a:endParaRPr lang="en-US" sz="2400" dirty="0"/>
                    </a:p>
                  </a:txBody>
                  <a:tcPr/>
                </a:tc>
              </a:tr>
              <a:tr h="370840">
                <a:tc>
                  <a:txBody>
                    <a:bodyPr/>
                    <a:lstStyle/>
                    <a:p>
                      <a:r>
                        <a:rPr lang="en-US" sz="2400" dirty="0" smtClean="0"/>
                        <a:t>Red clover</a:t>
                      </a:r>
                      <a:endParaRPr lang="en-US" sz="2400" dirty="0"/>
                    </a:p>
                  </a:txBody>
                  <a:tcPr/>
                </a:tc>
                <a:tc>
                  <a:txBody>
                    <a:bodyPr/>
                    <a:lstStyle/>
                    <a:p>
                      <a:pPr algn="ctr"/>
                      <a:r>
                        <a:rPr lang="en-US" sz="2400" dirty="0" smtClean="0"/>
                        <a:t>40</a:t>
                      </a:r>
                      <a:endParaRPr lang="en-US" sz="2400" dirty="0"/>
                    </a:p>
                  </a:txBody>
                  <a:tcPr/>
                </a:tc>
                <a:tc>
                  <a:txBody>
                    <a:bodyPr/>
                    <a:lstStyle/>
                    <a:p>
                      <a:pPr algn="ctr"/>
                      <a:r>
                        <a:rPr lang="en-US" sz="2400" dirty="0" smtClean="0"/>
                        <a:t>50-80</a:t>
                      </a:r>
                      <a:endParaRPr lang="en-US" sz="2400" dirty="0"/>
                    </a:p>
                  </a:txBody>
                  <a:tcPr/>
                </a:tc>
              </a:tr>
              <a:tr h="370840">
                <a:tc>
                  <a:txBody>
                    <a:bodyPr/>
                    <a:lstStyle/>
                    <a:p>
                      <a:r>
                        <a:rPr lang="en-US" sz="2400" dirty="0" smtClean="0"/>
                        <a:t>Hairy vetch</a:t>
                      </a:r>
                      <a:endParaRPr lang="en-US" sz="2400" dirty="0"/>
                    </a:p>
                  </a:txBody>
                  <a:tcPr/>
                </a:tc>
                <a:tc>
                  <a:txBody>
                    <a:bodyPr/>
                    <a:lstStyle/>
                    <a:p>
                      <a:pPr algn="ctr"/>
                      <a:r>
                        <a:rPr lang="en-US" sz="2400" dirty="0" smtClean="0"/>
                        <a:t>40</a:t>
                      </a:r>
                      <a:endParaRPr lang="en-US" sz="2400" dirty="0"/>
                    </a:p>
                  </a:txBody>
                  <a:tcPr/>
                </a:tc>
                <a:tc>
                  <a:txBody>
                    <a:bodyPr/>
                    <a:lstStyle/>
                    <a:p>
                      <a:pPr algn="ctr"/>
                      <a:r>
                        <a:rPr lang="en-US" sz="2400" dirty="0" smtClean="0"/>
                        <a:t>40-90</a:t>
                      </a:r>
                      <a:endParaRPr lang="en-US" sz="2400" dirty="0"/>
                    </a:p>
                  </a:txBody>
                  <a:tcPr/>
                </a:tc>
              </a:tr>
            </a:tbl>
          </a:graphicData>
        </a:graphic>
      </p:graphicFrame>
      <p:sp>
        <p:nvSpPr>
          <p:cNvPr id="8" name="TextBox 7"/>
          <p:cNvSpPr txBox="1"/>
          <p:nvPr/>
        </p:nvSpPr>
        <p:spPr>
          <a:xfrm>
            <a:off x="35561" y="4986476"/>
            <a:ext cx="3199530" cy="461665"/>
          </a:xfrm>
          <a:prstGeom prst="rect">
            <a:avLst/>
          </a:prstGeom>
          <a:noFill/>
        </p:spPr>
        <p:txBody>
          <a:bodyPr wrap="none" rtlCol="0">
            <a:spAutoFit/>
          </a:bodyPr>
          <a:lstStyle/>
          <a:p>
            <a:r>
              <a:rPr lang="en-US" sz="2400" dirty="0" smtClean="0">
                <a:solidFill>
                  <a:srgbClr val="800000"/>
                </a:solidFill>
              </a:rPr>
              <a:t>Laboski &amp; Peters, 2012</a:t>
            </a:r>
            <a:endParaRPr lang="en-US" sz="2400" dirty="0">
              <a:solidFill>
                <a:srgbClr val="80000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0327" y="822960"/>
            <a:ext cx="3493673" cy="5212080"/>
          </a:xfrm>
          <a:prstGeom prst="rect">
            <a:avLst/>
          </a:prstGeom>
        </p:spPr>
      </p:pic>
      <p:sp>
        <p:nvSpPr>
          <p:cNvPr id="7" name="TextBox 6"/>
          <p:cNvSpPr txBox="1"/>
          <p:nvPr/>
        </p:nvSpPr>
        <p:spPr>
          <a:xfrm>
            <a:off x="7450329" y="3424238"/>
            <a:ext cx="1693671" cy="830997"/>
          </a:xfrm>
          <a:prstGeom prst="rect">
            <a:avLst/>
          </a:prstGeom>
          <a:noFill/>
        </p:spPr>
        <p:txBody>
          <a:bodyPr wrap="square" rtlCol="0">
            <a:spAutoFit/>
          </a:bodyPr>
          <a:lstStyle/>
          <a:p>
            <a:pPr algn="ctr"/>
            <a:r>
              <a:rPr lang="en-US" sz="2400" b="1" dirty="0" smtClean="0">
                <a:solidFill>
                  <a:schemeClr val="bg1"/>
                </a:solidFill>
              </a:rPr>
              <a:t>Red clover roots</a:t>
            </a:r>
            <a:endParaRPr lang="en-US" sz="2400" b="1" dirty="0">
              <a:solidFill>
                <a:schemeClr val="bg1"/>
              </a:solidFill>
            </a:endParaRPr>
          </a:p>
        </p:txBody>
      </p:sp>
    </p:spTree>
    <p:extLst>
      <p:ext uri="{BB962C8B-B14F-4D97-AF65-F5344CB8AC3E}">
        <p14:creationId xmlns:p14="http://schemas.microsoft.com/office/powerpoint/2010/main" val="35603066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Building </a:t>
            </a:r>
            <a:r>
              <a:rPr lang="en-US" b="0" dirty="0" smtClean="0">
                <a:solidFill>
                  <a:srgbClr val="800000"/>
                </a:solidFill>
                <a:latin typeface="Arial" panose="020B0604020202020204" pitchFamily="34" charset="0"/>
                <a:cs typeface="Arial" panose="020B0604020202020204" pitchFamily="34" charset="0"/>
              </a:rPr>
              <a:t>Soil </a:t>
            </a:r>
            <a:r>
              <a:rPr lang="en-US" b="0" dirty="0">
                <a:solidFill>
                  <a:srgbClr val="800000"/>
                </a:solidFill>
                <a:latin typeface="Arial" panose="020B0604020202020204" pitchFamily="34" charset="0"/>
                <a:cs typeface="Arial" panose="020B0604020202020204" pitchFamily="34" charset="0"/>
              </a:rPr>
              <a:t>O</a:t>
            </a:r>
            <a:r>
              <a:rPr lang="en-US" b="0" dirty="0" smtClean="0">
                <a:solidFill>
                  <a:srgbClr val="800000"/>
                </a:solidFill>
                <a:latin typeface="Arial" panose="020B0604020202020204" pitchFamily="34" charset="0"/>
                <a:cs typeface="Arial" panose="020B0604020202020204" pitchFamily="34" charset="0"/>
              </a:rPr>
              <a:t>rganic </a:t>
            </a:r>
            <a:r>
              <a:rPr lang="en-US" b="0" dirty="0">
                <a:solidFill>
                  <a:srgbClr val="800000"/>
                </a:solidFill>
                <a:latin typeface="Arial" panose="020B0604020202020204" pitchFamily="34" charset="0"/>
                <a:cs typeface="Arial" panose="020B0604020202020204" pitchFamily="34" charset="0"/>
              </a:rPr>
              <a:t>M</a:t>
            </a:r>
            <a:r>
              <a:rPr lang="en-US" b="0" dirty="0" smtClean="0">
                <a:solidFill>
                  <a:srgbClr val="800000"/>
                </a:solidFill>
                <a:latin typeface="Arial" panose="020B0604020202020204" pitchFamily="34" charset="0"/>
                <a:cs typeface="Arial" panose="020B0604020202020204" pitchFamily="34" charset="0"/>
              </a:rPr>
              <a:t>atter</a:t>
            </a:r>
            <a:endParaRPr lang="en-US" b="0" dirty="0">
              <a:solidFill>
                <a:srgbClr val="8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custDataLst>
              <p:tags r:id="rId2"/>
            </p:custDataLst>
          </p:nvPr>
        </p:nvSpPr>
        <p:spPr>
          <a:xfrm>
            <a:off x="457200" y="1600200"/>
            <a:ext cx="8229600" cy="4525963"/>
          </a:xfrm>
        </p:spPr>
        <p:txBody>
          <a:bodyPr/>
          <a:lstStyle/>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High </a:t>
            </a:r>
            <a:r>
              <a:rPr lang="en-US" dirty="0">
                <a:solidFill>
                  <a:srgbClr val="800000"/>
                </a:solidFill>
                <a:latin typeface="Arial" panose="020B0604020202020204" pitchFamily="34" charset="0"/>
                <a:cs typeface="Arial" panose="020B0604020202020204" pitchFamily="34" charset="0"/>
              </a:rPr>
              <a:t>biomass </a:t>
            </a:r>
            <a:r>
              <a:rPr lang="en-US" dirty="0" smtClean="0">
                <a:solidFill>
                  <a:srgbClr val="800000"/>
                </a:solidFill>
                <a:latin typeface="Arial" panose="020B0604020202020204" pitchFamily="34" charset="0"/>
                <a:cs typeface="Arial" panose="020B0604020202020204" pitchFamily="34" charset="0"/>
              </a:rPr>
              <a:t>crops</a:t>
            </a: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Winter-hardy </a:t>
            </a:r>
            <a:r>
              <a:rPr lang="en-US" dirty="0">
                <a:solidFill>
                  <a:srgbClr val="800000"/>
                </a:solidFill>
                <a:latin typeface="Arial" panose="020B0604020202020204" pitchFamily="34" charset="0"/>
                <a:cs typeface="Arial" panose="020B0604020202020204" pitchFamily="34" charset="0"/>
              </a:rPr>
              <a:t>to enable spring growth</a:t>
            </a: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Recalcitrant </a:t>
            </a:r>
            <a:r>
              <a:rPr lang="en-US" dirty="0">
                <a:solidFill>
                  <a:srgbClr val="800000"/>
                </a:solidFill>
                <a:latin typeface="Arial" panose="020B0604020202020204" pitchFamily="34" charset="0"/>
                <a:cs typeface="Arial" panose="020B0604020202020204" pitchFamily="34" charset="0"/>
              </a:rPr>
              <a:t>(slow to degrade) materials</a:t>
            </a:r>
          </a:p>
          <a:p>
            <a:pPr marL="0" indent="0">
              <a:buNone/>
            </a:pPr>
            <a:endParaRPr lang="en-US" dirty="0"/>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11495" b="17242"/>
          <a:stretch/>
        </p:blipFill>
        <p:spPr>
          <a:xfrm>
            <a:off x="1600200" y="3352800"/>
            <a:ext cx="6019800" cy="3217479"/>
          </a:xfrm>
          <a:prstGeom prst="rect">
            <a:avLst/>
          </a:prstGeom>
        </p:spPr>
      </p:pic>
    </p:spTree>
    <p:extLst>
      <p:ext uri="{BB962C8B-B14F-4D97-AF65-F5344CB8AC3E}">
        <p14:creationId xmlns:p14="http://schemas.microsoft.com/office/powerpoint/2010/main" val="38375763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Erosion </a:t>
            </a:r>
            <a:r>
              <a:rPr lang="en-US" b="0" dirty="0" smtClean="0">
                <a:solidFill>
                  <a:srgbClr val="800000"/>
                </a:solidFill>
                <a:latin typeface="Arial" panose="020B0604020202020204" pitchFamily="34" charset="0"/>
                <a:cs typeface="Arial" panose="020B0604020202020204" pitchFamily="34" charset="0"/>
              </a:rPr>
              <a:t>Control</a:t>
            </a:r>
            <a:endParaRPr lang="en-US" b="0" dirty="0">
              <a:solidFill>
                <a:srgbClr val="8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custDataLst>
              <p:tags r:id="rId2"/>
            </p:custDataLst>
          </p:nvPr>
        </p:nvSpPr>
        <p:spPr>
          <a:xfrm>
            <a:off x="457200" y="1600200"/>
            <a:ext cx="8229600" cy="4525963"/>
          </a:xfrm>
        </p:spPr>
        <p:txBody>
          <a:bodyPr/>
          <a:lstStyle/>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Crops </a:t>
            </a:r>
            <a:r>
              <a:rPr lang="en-US" dirty="0">
                <a:solidFill>
                  <a:srgbClr val="800000"/>
                </a:solidFill>
                <a:latin typeface="Arial" panose="020B0604020202020204" pitchFamily="34" charset="0"/>
                <a:cs typeface="Arial" panose="020B0604020202020204" pitchFamily="34" charset="0"/>
              </a:rPr>
              <a:t>with dense root systems</a:t>
            </a: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Thick</a:t>
            </a:r>
            <a:r>
              <a:rPr lang="en-US" dirty="0">
                <a:solidFill>
                  <a:srgbClr val="800000"/>
                </a:solidFill>
                <a:latin typeface="Arial" panose="020B0604020202020204" pitchFamily="34" charset="0"/>
                <a:cs typeface="Arial" panose="020B0604020202020204" pitchFamily="34" charset="0"/>
              </a:rPr>
              <a:t>, fast-growing stands</a:t>
            </a:r>
          </a:p>
        </p:txBody>
      </p:sp>
      <p:pic>
        <p:nvPicPr>
          <p:cNvPr id="4"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t="12202" b="8582"/>
          <a:stretch/>
        </p:blipFill>
        <p:spPr>
          <a:xfrm>
            <a:off x="1676400" y="2851492"/>
            <a:ext cx="5884398" cy="3496029"/>
          </a:xfrm>
          <a:prstGeom prst="rect">
            <a:avLst/>
          </a:prstGeom>
        </p:spPr>
      </p:pic>
      <p:sp>
        <p:nvSpPr>
          <p:cNvPr id="5" name="TextBox 4"/>
          <p:cNvSpPr txBox="1"/>
          <p:nvPr>
            <p:custDataLst>
              <p:tags r:id="rId3"/>
            </p:custDataLst>
          </p:nvPr>
        </p:nvSpPr>
        <p:spPr>
          <a:xfrm>
            <a:off x="2209800" y="5784832"/>
            <a:ext cx="2428485" cy="523220"/>
          </a:xfrm>
          <a:prstGeom prst="rect">
            <a:avLst/>
          </a:prstGeom>
          <a:noFill/>
        </p:spPr>
        <p:txBody>
          <a:bodyPr wrap="none" rtlCol="0">
            <a:spAutoFit/>
          </a:bodyPr>
          <a:lstStyle/>
          <a:p>
            <a:r>
              <a:rPr lang="en-US" sz="2800" dirty="0">
                <a:solidFill>
                  <a:srgbClr val="FBEFBB"/>
                </a:solidFill>
              </a:rPr>
              <a:t>Eroded topsoil</a:t>
            </a:r>
          </a:p>
        </p:txBody>
      </p:sp>
    </p:spTree>
    <p:extLst>
      <p:ext uri="{BB962C8B-B14F-4D97-AF65-F5344CB8AC3E}">
        <p14:creationId xmlns:p14="http://schemas.microsoft.com/office/powerpoint/2010/main" val="2318993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Improved </a:t>
            </a:r>
            <a:r>
              <a:rPr lang="en-US" b="0" dirty="0" smtClean="0">
                <a:solidFill>
                  <a:srgbClr val="800000"/>
                </a:solidFill>
                <a:latin typeface="Arial" panose="020B0604020202020204" pitchFamily="34" charset="0"/>
                <a:cs typeface="Arial" panose="020B0604020202020204" pitchFamily="34" charset="0"/>
              </a:rPr>
              <a:t>Soil </a:t>
            </a:r>
            <a:r>
              <a:rPr lang="en-US" b="0" dirty="0">
                <a:solidFill>
                  <a:srgbClr val="800000"/>
                </a:solidFill>
                <a:latin typeface="Arial" panose="020B0604020202020204" pitchFamily="34" charset="0"/>
                <a:cs typeface="Arial" panose="020B0604020202020204" pitchFamily="34" charset="0"/>
              </a:rPr>
              <a:t>S</a:t>
            </a:r>
            <a:r>
              <a:rPr lang="en-US" b="0" dirty="0" smtClean="0">
                <a:solidFill>
                  <a:srgbClr val="800000"/>
                </a:solidFill>
                <a:latin typeface="Arial" panose="020B0604020202020204" pitchFamily="34" charset="0"/>
                <a:cs typeface="Arial" panose="020B0604020202020204" pitchFamily="34" charset="0"/>
              </a:rPr>
              <a:t>tructure</a:t>
            </a:r>
            <a:endParaRPr lang="en-US" b="0" dirty="0">
              <a:solidFill>
                <a:srgbClr val="8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custDataLst>
              <p:tags r:id="rId2"/>
            </p:custDataLst>
          </p:nvPr>
        </p:nvSpPr>
        <p:spPr>
          <a:xfrm>
            <a:off x="457200" y="1600200"/>
            <a:ext cx="8229600" cy="4525963"/>
          </a:xfrm>
        </p:spPr>
        <p:txBody>
          <a:bodyPr/>
          <a:lstStyle/>
          <a:p>
            <a:pPr>
              <a:buFont typeface="Arial" panose="020B0604020202020204" pitchFamily="34" charset="0"/>
              <a:buChar char="•"/>
            </a:pPr>
            <a:r>
              <a:rPr lang="en-US" dirty="0"/>
              <a:t> </a:t>
            </a:r>
            <a:r>
              <a:rPr lang="en-US" dirty="0">
                <a:solidFill>
                  <a:srgbClr val="800000"/>
                </a:solidFill>
                <a:latin typeface="Arial" panose="020B0604020202020204" pitchFamily="34" charset="0"/>
                <a:cs typeface="Arial" panose="020B0604020202020204" pitchFamily="34" charset="0"/>
              </a:rPr>
              <a:t>Strong, deep-penetrating crop roots</a:t>
            </a:r>
          </a:p>
        </p:txBody>
      </p:sp>
      <p:pic>
        <p:nvPicPr>
          <p:cNvPr id="6" name="Content Placeholder 3"/>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2000250" y="2451100"/>
            <a:ext cx="5143500" cy="3857625"/>
          </a:xfrm>
          <a:prstGeom prst="rect">
            <a:avLst/>
          </a:prstGeom>
          <a:effectLst>
            <a:softEdge rad="31750"/>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249" y="2451099"/>
            <a:ext cx="5118313" cy="3838153"/>
          </a:xfrm>
          <a:prstGeom prst="rect">
            <a:avLst/>
          </a:prstGeom>
        </p:spPr>
      </p:pic>
    </p:spTree>
    <p:extLst>
      <p:ext uri="{BB962C8B-B14F-4D97-AF65-F5344CB8AC3E}">
        <p14:creationId xmlns:p14="http://schemas.microsoft.com/office/powerpoint/2010/main" val="40565016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Weed </a:t>
            </a:r>
            <a:r>
              <a:rPr lang="en-US" b="0" dirty="0" smtClean="0">
                <a:solidFill>
                  <a:srgbClr val="800000"/>
                </a:solidFill>
                <a:latin typeface="Arial" panose="020B0604020202020204" pitchFamily="34" charset="0"/>
                <a:cs typeface="Arial" panose="020B0604020202020204" pitchFamily="34" charset="0"/>
              </a:rPr>
              <a:t>Control</a:t>
            </a:r>
            <a:endParaRPr lang="en-US" b="0" dirty="0">
              <a:solidFill>
                <a:srgbClr val="8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custDataLst>
              <p:tags r:id="rId2"/>
            </p:custDataLst>
          </p:nvPr>
        </p:nvSpPr>
        <p:spPr>
          <a:xfrm>
            <a:off x="457200" y="1600200"/>
            <a:ext cx="4419600" cy="4953000"/>
          </a:xfrm>
        </p:spPr>
        <p:txBody>
          <a:bodyPr/>
          <a:lstStyle/>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Dense </a:t>
            </a:r>
            <a:r>
              <a:rPr lang="en-US" dirty="0">
                <a:solidFill>
                  <a:srgbClr val="800000"/>
                </a:solidFill>
                <a:latin typeface="Arial" panose="020B0604020202020204" pitchFamily="34" charset="0"/>
                <a:cs typeface="Arial" panose="020B0604020202020204" pitchFamily="34" charset="0"/>
              </a:rPr>
              <a:t>canopy-forming crops</a:t>
            </a: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Crops </a:t>
            </a:r>
            <a:r>
              <a:rPr lang="en-US" dirty="0">
                <a:solidFill>
                  <a:srgbClr val="800000"/>
                </a:solidFill>
                <a:latin typeface="Arial" panose="020B0604020202020204" pitchFamily="34" charset="0"/>
                <a:cs typeface="Arial" panose="020B0604020202020204" pitchFamily="34" charset="0"/>
              </a:rPr>
              <a:t>with allelopathic effects</a:t>
            </a:r>
          </a:p>
        </p:txBody>
      </p:sp>
      <p:pic>
        <p:nvPicPr>
          <p:cNvPr id="5" name="Picture 2" descr="C:\Users\flavi010\Desktop\IMG_2113.jpg"/>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550079" y="1676400"/>
            <a:ext cx="4233433" cy="431626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7" name="TextBox 6"/>
          <p:cNvSpPr txBox="1"/>
          <p:nvPr>
            <p:custDataLst>
              <p:tags r:id="rId4"/>
            </p:custDataLst>
          </p:nvPr>
        </p:nvSpPr>
        <p:spPr>
          <a:xfrm>
            <a:off x="4550079" y="5990572"/>
            <a:ext cx="3276600" cy="707886"/>
          </a:xfrm>
          <a:prstGeom prst="rect">
            <a:avLst/>
          </a:prstGeom>
          <a:noFill/>
        </p:spPr>
        <p:txBody>
          <a:bodyPr wrap="square" rtlCol="0">
            <a:spAutoFit/>
          </a:bodyPr>
          <a:lstStyle/>
          <a:p>
            <a:r>
              <a:rPr lang="en-US" sz="2000" dirty="0">
                <a:solidFill>
                  <a:srgbClr val="800000"/>
                </a:solidFill>
              </a:rPr>
              <a:t>Hairy vetch cover crop. St Paul, MN</a:t>
            </a:r>
          </a:p>
        </p:txBody>
      </p:sp>
      <p:pic>
        <p:nvPicPr>
          <p:cNvPr id="4" name="Picture 3"/>
          <p:cNvPicPr>
            <a:picLocks noChangeAspect="1"/>
          </p:cNvPicPr>
          <p:nvPr/>
        </p:nvPicPr>
        <p:blipFill>
          <a:blip r:embed="rId9"/>
          <a:stretch>
            <a:fillRect/>
          </a:stretch>
        </p:blipFill>
        <p:spPr>
          <a:xfrm>
            <a:off x="5001396" y="1466091"/>
            <a:ext cx="3330797" cy="4736878"/>
          </a:xfrm>
          <a:prstGeom prst="rect">
            <a:avLst/>
          </a:prstGeom>
        </p:spPr>
      </p:pic>
      <p:sp>
        <p:nvSpPr>
          <p:cNvPr id="8" name="TextBox 7"/>
          <p:cNvSpPr txBox="1"/>
          <p:nvPr>
            <p:custDataLst>
              <p:tags r:id="rId5"/>
            </p:custDataLst>
          </p:nvPr>
        </p:nvSpPr>
        <p:spPr>
          <a:xfrm>
            <a:off x="4876800" y="6143629"/>
            <a:ext cx="3276600" cy="400110"/>
          </a:xfrm>
          <a:prstGeom prst="rect">
            <a:avLst/>
          </a:prstGeom>
          <a:noFill/>
        </p:spPr>
        <p:txBody>
          <a:bodyPr wrap="square" rtlCol="0">
            <a:spAutoFit/>
          </a:bodyPr>
          <a:lstStyle/>
          <a:p>
            <a:r>
              <a:rPr lang="en-US" sz="2000" dirty="0" smtClean="0">
                <a:solidFill>
                  <a:srgbClr val="800000"/>
                </a:solidFill>
              </a:rPr>
              <a:t>Moncada &amp; </a:t>
            </a:r>
            <a:r>
              <a:rPr lang="en-US" sz="2000" dirty="0" err="1" smtClean="0">
                <a:solidFill>
                  <a:srgbClr val="800000"/>
                </a:solidFill>
              </a:rPr>
              <a:t>Sheaffer</a:t>
            </a:r>
            <a:r>
              <a:rPr lang="en-US" sz="2000" dirty="0" smtClean="0">
                <a:solidFill>
                  <a:srgbClr val="800000"/>
                </a:solidFill>
              </a:rPr>
              <a:t>, 2010</a:t>
            </a:r>
            <a:endParaRPr lang="en-US" sz="2000" dirty="0">
              <a:solidFill>
                <a:srgbClr val="800000"/>
              </a:solidFill>
            </a:endParaRPr>
          </a:p>
        </p:txBody>
      </p:sp>
    </p:spTree>
    <p:extLst>
      <p:ext uri="{BB962C8B-B14F-4D97-AF65-F5344CB8AC3E}">
        <p14:creationId xmlns:p14="http://schemas.microsoft.com/office/powerpoint/2010/main" val="1899519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Disease </a:t>
            </a:r>
            <a:r>
              <a:rPr lang="en-US" b="0" dirty="0" smtClean="0">
                <a:solidFill>
                  <a:srgbClr val="800000"/>
                </a:solidFill>
                <a:latin typeface="Arial" panose="020B0604020202020204" pitchFamily="34" charset="0"/>
                <a:cs typeface="Arial" panose="020B0604020202020204" pitchFamily="34" charset="0"/>
              </a:rPr>
              <a:t>Control</a:t>
            </a:r>
            <a:endParaRPr lang="en-US" b="0" dirty="0">
              <a:solidFill>
                <a:srgbClr val="8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custDataLst>
              <p:tags r:id="rId2"/>
            </p:custDataLst>
          </p:nvPr>
        </p:nvSpPr>
        <p:spPr>
          <a:xfrm>
            <a:off x="304800" y="1417638"/>
            <a:ext cx="4292600" cy="5287962"/>
          </a:xfrm>
        </p:spPr>
        <p:txBody>
          <a:bodyPr>
            <a:normAutofit fontScale="92500"/>
          </a:bodyPr>
          <a:lstStyle/>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Interrupt </a:t>
            </a:r>
            <a:r>
              <a:rPr lang="en-US" dirty="0">
                <a:solidFill>
                  <a:srgbClr val="800000"/>
                </a:solidFill>
                <a:latin typeface="Arial" panose="020B0604020202020204" pitchFamily="34" charset="0"/>
                <a:cs typeface="Arial" panose="020B0604020202020204" pitchFamily="34" charset="0"/>
              </a:rPr>
              <a:t>pathogen growth environment by planting non-host species</a:t>
            </a:r>
          </a:p>
          <a:p>
            <a:pPr lvl="1">
              <a:buFont typeface="Arial" panose="020B0604020202020204" pitchFamily="34" charset="0"/>
              <a:buChar char="•"/>
            </a:pPr>
            <a:r>
              <a:rPr lang="en-US" dirty="0">
                <a:solidFill>
                  <a:srgbClr val="800000"/>
                </a:solidFill>
                <a:latin typeface="Arial" panose="020B0604020202020204" pitchFamily="34" charset="0"/>
                <a:cs typeface="Arial" panose="020B0604020202020204" pitchFamily="34" charset="0"/>
              </a:rPr>
              <a:t>Choose cover crops from different families than major crops</a:t>
            </a: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Brassicas </a:t>
            </a:r>
            <a:r>
              <a:rPr lang="en-US" dirty="0">
                <a:solidFill>
                  <a:srgbClr val="800000"/>
                </a:solidFill>
                <a:latin typeface="Arial" panose="020B0604020202020204" pitchFamily="34" charset="0"/>
                <a:cs typeface="Arial" panose="020B0604020202020204" pitchFamily="34" charset="0"/>
              </a:rPr>
              <a:t>may have limited suppressive effect on fungal pathogens</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8334" t="7106" r="10833" b="12222"/>
          <a:stretch/>
        </p:blipFill>
        <p:spPr>
          <a:xfrm>
            <a:off x="4724400" y="1676400"/>
            <a:ext cx="4336832" cy="4312724"/>
          </a:xfrm>
          <a:prstGeom prst="rect">
            <a:avLst/>
          </a:prstGeom>
        </p:spPr>
      </p:pic>
    </p:spTree>
    <p:extLst>
      <p:ext uri="{BB962C8B-B14F-4D97-AF65-F5344CB8AC3E}">
        <p14:creationId xmlns:p14="http://schemas.microsoft.com/office/powerpoint/2010/main" val="22358592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Habitat for </a:t>
            </a:r>
            <a:r>
              <a:rPr lang="en-US" b="0" dirty="0" smtClean="0">
                <a:solidFill>
                  <a:srgbClr val="800000"/>
                </a:solidFill>
                <a:latin typeface="Arial" panose="020B0604020202020204" pitchFamily="34" charset="0"/>
                <a:cs typeface="Arial" panose="020B0604020202020204" pitchFamily="34" charset="0"/>
              </a:rPr>
              <a:t>Beneficial </a:t>
            </a:r>
            <a:r>
              <a:rPr lang="en-US" b="0" dirty="0">
                <a:solidFill>
                  <a:srgbClr val="800000"/>
                </a:solidFill>
                <a:latin typeface="Arial" panose="020B0604020202020204" pitchFamily="34" charset="0"/>
                <a:cs typeface="Arial" panose="020B0604020202020204" pitchFamily="34" charset="0"/>
              </a:rPr>
              <a:t>I</a:t>
            </a:r>
            <a:r>
              <a:rPr lang="en-US" b="0" dirty="0" smtClean="0">
                <a:solidFill>
                  <a:srgbClr val="800000"/>
                </a:solidFill>
                <a:latin typeface="Arial" panose="020B0604020202020204" pitchFamily="34" charset="0"/>
                <a:cs typeface="Arial" panose="020B0604020202020204" pitchFamily="34" charset="0"/>
              </a:rPr>
              <a:t>nsects</a:t>
            </a:r>
            <a:endParaRPr lang="en-US" b="0" dirty="0">
              <a:solidFill>
                <a:srgbClr val="8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custDataLst>
              <p:tags r:id="rId2"/>
            </p:custDataLst>
          </p:nvPr>
        </p:nvSpPr>
        <p:spPr>
          <a:xfrm>
            <a:off x="457200" y="1600200"/>
            <a:ext cx="8229600" cy="4525963"/>
          </a:xfrm>
        </p:spPr>
        <p:txBody>
          <a:bodyPr/>
          <a:lstStyle/>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Flowering </a:t>
            </a:r>
            <a:r>
              <a:rPr lang="en-US" dirty="0">
                <a:solidFill>
                  <a:srgbClr val="800000"/>
                </a:solidFill>
                <a:latin typeface="Arial" panose="020B0604020202020204" pitchFamily="34" charset="0"/>
                <a:cs typeface="Arial" panose="020B0604020202020204" pitchFamily="34" charset="0"/>
              </a:rPr>
              <a:t>crops feed pollinators and attract predatory insects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2895600"/>
            <a:ext cx="5411337" cy="3625596"/>
          </a:xfrm>
          <a:prstGeom prst="rect">
            <a:avLst/>
          </a:prstGeom>
        </p:spPr>
      </p:pic>
    </p:spTree>
    <p:extLst>
      <p:ext uri="{BB962C8B-B14F-4D97-AF65-F5344CB8AC3E}">
        <p14:creationId xmlns:p14="http://schemas.microsoft.com/office/powerpoint/2010/main" val="4739456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92403" y="195291"/>
            <a:ext cx="8229600" cy="1143000"/>
          </a:xfrm>
        </p:spPr>
        <p:txBody>
          <a:bodyPr>
            <a:normAutofit fontScale="90000"/>
          </a:bodyPr>
          <a:lstStyle/>
          <a:p>
            <a:r>
              <a:rPr lang="en-US" b="0" dirty="0">
                <a:solidFill>
                  <a:srgbClr val="800000"/>
                </a:solidFill>
                <a:latin typeface="Arial" panose="020B0604020202020204" pitchFamily="34" charset="0"/>
                <a:cs typeface="Arial" panose="020B0604020202020204" pitchFamily="34" charset="0"/>
              </a:rPr>
              <a:t>Midwest Cover Crop Selection Tool</a:t>
            </a:r>
          </a:p>
        </p:txBody>
      </p:sp>
      <p:sp>
        <p:nvSpPr>
          <p:cNvPr id="6" name="Rectangle 833"/>
          <p:cNvSpPr>
            <a:spLocks noChangeArrowheads="1"/>
          </p:cNvSpPr>
          <p:nvPr>
            <p:custDataLst>
              <p:tags r:id="rId2"/>
            </p:custDataLst>
          </p:nvPr>
        </p:nvSpPr>
        <p:spPr bwMode="auto">
          <a:xfrm>
            <a:off x="609600" y="762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877" name="Rectangle 934"/>
          <p:cNvSpPr>
            <a:spLocks noChangeArrowheads="1"/>
          </p:cNvSpPr>
          <p:nvPr>
            <p:custDataLst>
              <p:tags r:id="rId3"/>
            </p:custDataLst>
          </p:nvPr>
        </p:nvSpPr>
        <p:spPr bwMode="auto">
          <a:xfrm>
            <a:off x="609600" y="762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7" name="Group 6"/>
          <p:cNvGrpSpPr/>
          <p:nvPr/>
        </p:nvGrpSpPr>
        <p:grpSpPr>
          <a:xfrm>
            <a:off x="176691" y="1755930"/>
            <a:ext cx="8967309" cy="3835218"/>
            <a:chOff x="697945" y="2232651"/>
            <a:chExt cx="8967309" cy="3835218"/>
          </a:xfrm>
        </p:grpSpPr>
        <p:grpSp>
          <p:nvGrpSpPr>
            <p:cNvPr id="3878" name="Group 839"/>
            <p:cNvGrpSpPr>
              <a:grpSpLocks/>
            </p:cNvGrpSpPr>
            <p:nvPr>
              <p:custDataLst>
                <p:tags r:id="rId5"/>
              </p:custDataLst>
            </p:nvPr>
          </p:nvGrpSpPr>
          <p:grpSpPr bwMode="auto">
            <a:xfrm>
              <a:off x="697945" y="2232651"/>
              <a:ext cx="8967309" cy="3441548"/>
              <a:chOff x="0" y="0"/>
              <a:chExt cx="11285" cy="2581"/>
            </a:xfrm>
          </p:grpSpPr>
          <p:grpSp>
            <p:nvGrpSpPr>
              <p:cNvPr id="3879" name="Group 930"/>
              <p:cNvGrpSpPr>
                <a:grpSpLocks/>
              </p:cNvGrpSpPr>
              <p:nvPr/>
            </p:nvGrpSpPr>
            <p:grpSpPr bwMode="auto">
              <a:xfrm>
                <a:off x="0" y="0"/>
                <a:ext cx="10932" cy="2581"/>
                <a:chOff x="0" y="0"/>
                <a:chExt cx="10932" cy="2581"/>
              </a:xfrm>
            </p:grpSpPr>
            <p:pic>
              <p:nvPicPr>
                <p:cNvPr id="4004" name="Picture 932"/>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0" y="51"/>
                  <a:ext cx="7595" cy="2529"/>
                </a:xfrm>
                <a:prstGeom prst="rect">
                  <a:avLst/>
                </a:prstGeom>
                <a:noFill/>
                <a:extLst>
                  <a:ext uri="{909E8E84-426E-40DD-AFC4-6F175D3DCCD1}">
                    <a14:hiddenFill xmlns:a14="http://schemas.microsoft.com/office/drawing/2010/main">
                      <a:solidFill>
                        <a:srgbClr val="FFFFFF"/>
                      </a:solidFill>
                    </a14:hiddenFill>
                  </a:ext>
                </a:extLst>
              </p:spPr>
            </p:pic>
            <p:sp>
              <p:nvSpPr>
                <p:cNvPr id="3972" name="Freeform 933"/>
                <p:cNvSpPr>
                  <a:spLocks/>
                </p:cNvSpPr>
                <p:nvPr>
                  <p:custDataLst>
                    <p:tags r:id="rId50"/>
                  </p:custDataLst>
                </p:nvPr>
              </p:nvSpPr>
              <p:spPr bwMode="auto">
                <a:xfrm>
                  <a:off x="0" y="0"/>
                  <a:ext cx="10932" cy="2581"/>
                </a:xfrm>
                <a:custGeom>
                  <a:avLst/>
                  <a:gdLst>
                    <a:gd name="T0" fmla="*/ 0 w 10932"/>
                    <a:gd name="T1" fmla="*/ 2581 h 2581"/>
                    <a:gd name="T2" fmla="*/ 0 w 10932"/>
                    <a:gd name="T3" fmla="*/ 0 h 2581"/>
                    <a:gd name="T4" fmla="*/ 10932 w 10932"/>
                    <a:gd name="T5" fmla="*/ 0 h 2581"/>
                    <a:gd name="T6" fmla="*/ 10932 w 10932"/>
                    <a:gd name="T7" fmla="*/ 2581 h 2581"/>
                    <a:gd name="T8" fmla="*/ 0 w 10932"/>
                    <a:gd name="T9" fmla="*/ 2581 h 2581"/>
                  </a:gdLst>
                  <a:ahLst/>
                  <a:cxnLst>
                    <a:cxn ang="0">
                      <a:pos x="T0" y="T1"/>
                    </a:cxn>
                    <a:cxn ang="0">
                      <a:pos x="T2" y="T3"/>
                    </a:cxn>
                    <a:cxn ang="0">
                      <a:pos x="T4" y="T5"/>
                    </a:cxn>
                    <a:cxn ang="0">
                      <a:pos x="T6" y="T7"/>
                    </a:cxn>
                    <a:cxn ang="0">
                      <a:pos x="T8" y="T9"/>
                    </a:cxn>
                  </a:cxnLst>
                  <a:rect l="0" t="0" r="r" b="b"/>
                  <a:pathLst>
                    <a:path w="10932" h="2581">
                      <a:moveTo>
                        <a:pt x="0" y="2581"/>
                      </a:moveTo>
                      <a:lnTo>
                        <a:pt x="0" y="0"/>
                      </a:lnTo>
                      <a:lnTo>
                        <a:pt x="10932" y="0"/>
                      </a:lnTo>
                      <a:lnTo>
                        <a:pt x="10932" y="2581"/>
                      </a:lnTo>
                      <a:lnTo>
                        <a:pt x="0" y="2581"/>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pic>
              <p:nvPicPr>
                <p:cNvPr id="4003" name="Picture 931"/>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5" y="0"/>
                  <a:ext cx="4020" cy="6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85" name="Group 918"/>
              <p:cNvGrpSpPr>
                <a:grpSpLocks/>
              </p:cNvGrpSpPr>
              <p:nvPr/>
            </p:nvGrpSpPr>
            <p:grpSpPr bwMode="auto">
              <a:xfrm>
                <a:off x="6797" y="667"/>
                <a:ext cx="1881" cy="381"/>
                <a:chOff x="6797" y="667"/>
                <a:chExt cx="1881" cy="381"/>
              </a:xfrm>
            </p:grpSpPr>
            <p:sp>
              <p:nvSpPr>
                <p:cNvPr id="3963" name="Freeform 919"/>
                <p:cNvSpPr>
                  <a:spLocks/>
                </p:cNvSpPr>
                <p:nvPr>
                  <p:custDataLst>
                    <p:tags r:id="rId49"/>
                  </p:custDataLst>
                </p:nvPr>
              </p:nvSpPr>
              <p:spPr bwMode="auto">
                <a:xfrm>
                  <a:off x="6797" y="667"/>
                  <a:ext cx="1881" cy="381"/>
                </a:xfrm>
                <a:custGeom>
                  <a:avLst/>
                  <a:gdLst>
                    <a:gd name="T0" fmla="+- 0 6722 5622"/>
                    <a:gd name="T1" fmla="*/ T0 w 1100"/>
                    <a:gd name="T2" fmla="+- 0 1059 678"/>
                    <a:gd name="T3" fmla="*/ 1059 h 381"/>
                    <a:gd name="T4" fmla="+- 0 5952 5622"/>
                    <a:gd name="T5" fmla="*/ T4 w 1100"/>
                    <a:gd name="T6" fmla="+- 0 1059 678"/>
                    <a:gd name="T7" fmla="*/ 1059 h 381"/>
                    <a:gd name="T8" fmla="+- 0 5931 5622"/>
                    <a:gd name="T9" fmla="*/ T8 w 1100"/>
                    <a:gd name="T10" fmla="+- 0 1058 678"/>
                    <a:gd name="T11" fmla="*/ 1058 h 381"/>
                    <a:gd name="T12" fmla="+- 0 5871 5622"/>
                    <a:gd name="T13" fmla="*/ T12 w 1100"/>
                    <a:gd name="T14" fmla="+- 0 1055 678"/>
                    <a:gd name="T15" fmla="*/ 1055 h 381"/>
                    <a:gd name="T16" fmla="+- 0 5809 5622"/>
                    <a:gd name="T17" fmla="*/ T16 w 1100"/>
                    <a:gd name="T18" fmla="+- 0 1047 678"/>
                    <a:gd name="T19" fmla="*/ 1047 h 381"/>
                    <a:gd name="T20" fmla="+- 0 5749 5622"/>
                    <a:gd name="T21" fmla="*/ T20 w 1100"/>
                    <a:gd name="T22" fmla="+- 0 1035 678"/>
                    <a:gd name="T23" fmla="*/ 1035 h 381"/>
                    <a:gd name="T24" fmla="+- 0 5686 5622"/>
                    <a:gd name="T25" fmla="*/ T24 w 1100"/>
                    <a:gd name="T26" fmla="+- 0 1012 678"/>
                    <a:gd name="T27" fmla="*/ 1012 h 381"/>
                    <a:gd name="T28" fmla="+- 0 5636 5622"/>
                    <a:gd name="T29" fmla="*/ T28 w 1100"/>
                    <a:gd name="T30" fmla="+- 0 976 678"/>
                    <a:gd name="T31" fmla="*/ 976 h 381"/>
                    <a:gd name="T32" fmla="+- 0 5622 5622"/>
                    <a:gd name="T33" fmla="*/ T32 w 1100"/>
                    <a:gd name="T34" fmla="+- 0 945 678"/>
                    <a:gd name="T35" fmla="*/ 945 h 381"/>
                    <a:gd name="T36" fmla="+- 0 5622 5622"/>
                    <a:gd name="T37" fmla="*/ T36 w 1100"/>
                    <a:gd name="T38" fmla="+- 0 678 678"/>
                    <a:gd name="T39" fmla="*/ 678 h 381"/>
                    <a:gd name="T40" fmla="+- 0 6392 5622"/>
                    <a:gd name="T41" fmla="*/ T40 w 1100"/>
                    <a:gd name="T42" fmla="+- 0 678 678"/>
                    <a:gd name="T43" fmla="*/ 678 h 381"/>
                    <a:gd name="T44" fmla="+- 0 6412 5622"/>
                    <a:gd name="T45" fmla="*/ T44 w 1100"/>
                    <a:gd name="T46" fmla="+- 0 679 678"/>
                    <a:gd name="T47" fmla="*/ 679 h 381"/>
                    <a:gd name="T48" fmla="+- 0 6473 5622"/>
                    <a:gd name="T49" fmla="*/ T48 w 1100"/>
                    <a:gd name="T50" fmla="+- 0 682 678"/>
                    <a:gd name="T51" fmla="*/ 682 h 381"/>
                    <a:gd name="T52" fmla="+- 0 6535 5622"/>
                    <a:gd name="T53" fmla="*/ T52 w 1100"/>
                    <a:gd name="T54" fmla="+- 0 690 678"/>
                    <a:gd name="T55" fmla="*/ 690 h 381"/>
                    <a:gd name="T56" fmla="+- 0 6595 5622"/>
                    <a:gd name="T57" fmla="*/ T56 w 1100"/>
                    <a:gd name="T58" fmla="+- 0 702 678"/>
                    <a:gd name="T59" fmla="*/ 702 h 381"/>
                    <a:gd name="T60" fmla="+- 0 6658 5622"/>
                    <a:gd name="T61" fmla="*/ T60 w 1100"/>
                    <a:gd name="T62" fmla="+- 0 725 678"/>
                    <a:gd name="T63" fmla="*/ 725 h 381"/>
                    <a:gd name="T64" fmla="+- 0 6708 5622"/>
                    <a:gd name="T65" fmla="*/ T64 w 1100"/>
                    <a:gd name="T66" fmla="+- 0 761 678"/>
                    <a:gd name="T67" fmla="*/ 761 h 381"/>
                    <a:gd name="T68" fmla="+- 0 6722 5622"/>
                    <a:gd name="T69" fmla="*/ T68 w 1100"/>
                    <a:gd name="T70" fmla="+- 0 1059 678"/>
                    <a:gd name="T71" fmla="*/ 1059 h 3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1100" h="381">
                      <a:moveTo>
                        <a:pt x="1100" y="381"/>
                      </a:moveTo>
                      <a:lnTo>
                        <a:pt x="330" y="381"/>
                      </a:lnTo>
                      <a:lnTo>
                        <a:pt x="309" y="380"/>
                      </a:lnTo>
                      <a:lnTo>
                        <a:pt x="249" y="377"/>
                      </a:lnTo>
                      <a:lnTo>
                        <a:pt x="187" y="369"/>
                      </a:lnTo>
                      <a:lnTo>
                        <a:pt x="127" y="357"/>
                      </a:lnTo>
                      <a:lnTo>
                        <a:pt x="64" y="334"/>
                      </a:lnTo>
                      <a:lnTo>
                        <a:pt x="14" y="298"/>
                      </a:lnTo>
                      <a:lnTo>
                        <a:pt x="0" y="267"/>
                      </a:lnTo>
                      <a:lnTo>
                        <a:pt x="0" y="0"/>
                      </a:lnTo>
                      <a:lnTo>
                        <a:pt x="770" y="0"/>
                      </a:lnTo>
                      <a:lnTo>
                        <a:pt x="790" y="1"/>
                      </a:lnTo>
                      <a:lnTo>
                        <a:pt x="851" y="4"/>
                      </a:lnTo>
                      <a:lnTo>
                        <a:pt x="913" y="12"/>
                      </a:lnTo>
                      <a:lnTo>
                        <a:pt x="973" y="24"/>
                      </a:lnTo>
                      <a:lnTo>
                        <a:pt x="1036" y="47"/>
                      </a:lnTo>
                      <a:lnTo>
                        <a:pt x="1086" y="83"/>
                      </a:lnTo>
                      <a:lnTo>
                        <a:pt x="1100" y="381"/>
                      </a:lnTo>
                      <a:close/>
                    </a:path>
                  </a:pathLst>
                </a:custGeom>
                <a:solidFill>
                  <a:srgbClr val="FFC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grpSp>
          <p:grpSp>
            <p:nvGrpSpPr>
              <p:cNvPr id="3889" name="Group 908"/>
              <p:cNvGrpSpPr>
                <a:grpSpLocks/>
              </p:cNvGrpSpPr>
              <p:nvPr/>
            </p:nvGrpSpPr>
            <p:grpSpPr bwMode="auto">
              <a:xfrm>
                <a:off x="2703" y="1079"/>
                <a:ext cx="8223" cy="1502"/>
                <a:chOff x="2703" y="1079"/>
                <a:chExt cx="8223" cy="1502"/>
              </a:xfrm>
            </p:grpSpPr>
            <p:sp>
              <p:nvSpPr>
                <p:cNvPr id="3956" name="Freeform 909"/>
                <p:cNvSpPr>
                  <a:spLocks/>
                </p:cNvSpPr>
                <p:nvPr>
                  <p:custDataLst>
                    <p:tags r:id="rId48"/>
                  </p:custDataLst>
                </p:nvPr>
              </p:nvSpPr>
              <p:spPr bwMode="auto">
                <a:xfrm>
                  <a:off x="2703" y="1079"/>
                  <a:ext cx="8223" cy="1502"/>
                </a:xfrm>
                <a:custGeom>
                  <a:avLst/>
                  <a:gdLst>
                    <a:gd name="T0" fmla="+- 0 2703 2703"/>
                    <a:gd name="T1" fmla="*/ T0 w 8223"/>
                    <a:gd name="T2" fmla="+- 0 1079 1079"/>
                    <a:gd name="T3" fmla="*/ 1079 h 1502"/>
                    <a:gd name="T4" fmla="+- 0 10925 2703"/>
                    <a:gd name="T5" fmla="*/ T4 w 8223"/>
                    <a:gd name="T6" fmla="+- 0 1079 1079"/>
                    <a:gd name="T7" fmla="*/ 1079 h 1502"/>
                    <a:gd name="T8" fmla="+- 0 10925 2703"/>
                    <a:gd name="T9" fmla="*/ T8 w 8223"/>
                    <a:gd name="T10" fmla="+- 0 2581 1079"/>
                    <a:gd name="T11" fmla="*/ 2581 h 1502"/>
                    <a:gd name="T12" fmla="+- 0 2703 2703"/>
                    <a:gd name="T13" fmla="*/ T12 w 8223"/>
                    <a:gd name="T14" fmla="+- 0 2581 1079"/>
                    <a:gd name="T15" fmla="*/ 2581 h 1502"/>
                    <a:gd name="T16" fmla="+- 0 2703 2703"/>
                    <a:gd name="T17" fmla="*/ T16 w 8223"/>
                    <a:gd name="T18" fmla="+- 0 1079 1079"/>
                    <a:gd name="T19" fmla="*/ 1079 h 1502"/>
                  </a:gdLst>
                  <a:ahLst/>
                  <a:cxnLst>
                    <a:cxn ang="0">
                      <a:pos x="T1" y="T3"/>
                    </a:cxn>
                    <a:cxn ang="0">
                      <a:pos x="T5" y="T7"/>
                    </a:cxn>
                    <a:cxn ang="0">
                      <a:pos x="T9" y="T11"/>
                    </a:cxn>
                    <a:cxn ang="0">
                      <a:pos x="T13" y="T15"/>
                    </a:cxn>
                    <a:cxn ang="0">
                      <a:pos x="T17" y="T19"/>
                    </a:cxn>
                  </a:cxnLst>
                  <a:rect l="0" t="0" r="r" b="b"/>
                  <a:pathLst>
                    <a:path w="8223" h="1502">
                      <a:moveTo>
                        <a:pt x="0" y="0"/>
                      </a:moveTo>
                      <a:lnTo>
                        <a:pt x="8222" y="0"/>
                      </a:lnTo>
                      <a:lnTo>
                        <a:pt x="8222" y="1502"/>
                      </a:lnTo>
                      <a:lnTo>
                        <a:pt x="0" y="1502"/>
                      </a:lnTo>
                      <a:lnTo>
                        <a:pt x="0" y="0"/>
                      </a:lnTo>
                      <a:close/>
                    </a:path>
                  </a:pathLst>
                </a:custGeom>
                <a:solidFill>
                  <a:srgbClr val="FFC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grpSp>
          <p:grpSp>
            <p:nvGrpSpPr>
              <p:cNvPr id="3890" name="Group 906"/>
              <p:cNvGrpSpPr>
                <a:grpSpLocks/>
              </p:cNvGrpSpPr>
              <p:nvPr/>
            </p:nvGrpSpPr>
            <p:grpSpPr bwMode="auto">
              <a:xfrm>
                <a:off x="2708" y="1084"/>
                <a:ext cx="8212" cy="370"/>
                <a:chOff x="2708" y="1084"/>
                <a:chExt cx="8212" cy="370"/>
              </a:xfrm>
            </p:grpSpPr>
            <p:sp>
              <p:nvSpPr>
                <p:cNvPr id="3955" name="Freeform 907"/>
                <p:cNvSpPr>
                  <a:spLocks/>
                </p:cNvSpPr>
                <p:nvPr>
                  <p:custDataLst>
                    <p:tags r:id="rId47"/>
                  </p:custDataLst>
                </p:nvPr>
              </p:nvSpPr>
              <p:spPr bwMode="auto">
                <a:xfrm>
                  <a:off x="2708" y="1084"/>
                  <a:ext cx="8212" cy="370"/>
                </a:xfrm>
                <a:custGeom>
                  <a:avLst/>
                  <a:gdLst>
                    <a:gd name="T0" fmla="+- 0 2708 2708"/>
                    <a:gd name="T1" fmla="*/ T0 w 8212"/>
                    <a:gd name="T2" fmla="+- 0 1084 1084"/>
                    <a:gd name="T3" fmla="*/ 1084 h 370"/>
                    <a:gd name="T4" fmla="+- 0 10920 2708"/>
                    <a:gd name="T5" fmla="*/ T4 w 8212"/>
                    <a:gd name="T6" fmla="+- 0 1084 1084"/>
                    <a:gd name="T7" fmla="*/ 1084 h 370"/>
                    <a:gd name="T8" fmla="+- 0 10920 2708"/>
                    <a:gd name="T9" fmla="*/ T8 w 8212"/>
                    <a:gd name="T10" fmla="+- 0 1454 1084"/>
                    <a:gd name="T11" fmla="*/ 1454 h 370"/>
                    <a:gd name="T12" fmla="+- 0 2708 2708"/>
                    <a:gd name="T13" fmla="*/ T12 w 8212"/>
                    <a:gd name="T14" fmla="+- 0 1454 1084"/>
                    <a:gd name="T15" fmla="*/ 1454 h 370"/>
                    <a:gd name="T16" fmla="+- 0 2708 2708"/>
                    <a:gd name="T17" fmla="*/ T16 w 8212"/>
                    <a:gd name="T18" fmla="+- 0 1084 1084"/>
                    <a:gd name="T19" fmla="*/ 1084 h 370"/>
                  </a:gdLst>
                  <a:ahLst/>
                  <a:cxnLst>
                    <a:cxn ang="0">
                      <a:pos x="T1" y="T3"/>
                    </a:cxn>
                    <a:cxn ang="0">
                      <a:pos x="T5" y="T7"/>
                    </a:cxn>
                    <a:cxn ang="0">
                      <a:pos x="T9" y="T11"/>
                    </a:cxn>
                    <a:cxn ang="0">
                      <a:pos x="T13" y="T15"/>
                    </a:cxn>
                    <a:cxn ang="0">
                      <a:pos x="T17" y="T19"/>
                    </a:cxn>
                  </a:cxnLst>
                  <a:rect l="0" t="0" r="r" b="b"/>
                  <a:pathLst>
                    <a:path w="8212" h="370">
                      <a:moveTo>
                        <a:pt x="0" y="0"/>
                      </a:moveTo>
                      <a:lnTo>
                        <a:pt x="8212" y="0"/>
                      </a:lnTo>
                      <a:lnTo>
                        <a:pt x="8212" y="370"/>
                      </a:lnTo>
                      <a:lnTo>
                        <a:pt x="0" y="370"/>
                      </a:lnTo>
                      <a:lnTo>
                        <a:pt x="0" y="0"/>
                      </a:lnTo>
                      <a:close/>
                    </a:path>
                  </a:pathLst>
                </a:custGeom>
                <a:noFill/>
                <a:ln w="6526">
                  <a:solidFill>
                    <a:srgbClr val="C3C3C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grpSp>
          <p:grpSp>
            <p:nvGrpSpPr>
              <p:cNvPr id="3891" name="Group 904"/>
              <p:cNvGrpSpPr>
                <a:grpSpLocks/>
              </p:cNvGrpSpPr>
              <p:nvPr/>
            </p:nvGrpSpPr>
            <p:grpSpPr bwMode="auto">
              <a:xfrm>
                <a:off x="2708" y="1465"/>
                <a:ext cx="8212" cy="370"/>
                <a:chOff x="2708" y="1465"/>
                <a:chExt cx="8212" cy="370"/>
              </a:xfrm>
            </p:grpSpPr>
            <p:sp>
              <p:nvSpPr>
                <p:cNvPr id="3954" name="Freeform 905"/>
                <p:cNvSpPr>
                  <a:spLocks/>
                </p:cNvSpPr>
                <p:nvPr>
                  <p:custDataLst>
                    <p:tags r:id="rId46"/>
                  </p:custDataLst>
                </p:nvPr>
              </p:nvSpPr>
              <p:spPr bwMode="auto">
                <a:xfrm>
                  <a:off x="2708" y="1465"/>
                  <a:ext cx="8212" cy="370"/>
                </a:xfrm>
                <a:custGeom>
                  <a:avLst/>
                  <a:gdLst>
                    <a:gd name="T0" fmla="+- 0 2708 2708"/>
                    <a:gd name="T1" fmla="*/ T0 w 8212"/>
                    <a:gd name="T2" fmla="+- 0 1465 1465"/>
                    <a:gd name="T3" fmla="*/ 1465 h 370"/>
                    <a:gd name="T4" fmla="+- 0 10920 2708"/>
                    <a:gd name="T5" fmla="*/ T4 w 8212"/>
                    <a:gd name="T6" fmla="+- 0 1465 1465"/>
                    <a:gd name="T7" fmla="*/ 1465 h 370"/>
                    <a:gd name="T8" fmla="+- 0 10920 2708"/>
                    <a:gd name="T9" fmla="*/ T8 w 8212"/>
                    <a:gd name="T10" fmla="+- 0 1835 1465"/>
                    <a:gd name="T11" fmla="*/ 1835 h 370"/>
                    <a:gd name="T12" fmla="+- 0 2708 2708"/>
                    <a:gd name="T13" fmla="*/ T12 w 8212"/>
                    <a:gd name="T14" fmla="+- 0 1835 1465"/>
                    <a:gd name="T15" fmla="*/ 1835 h 370"/>
                    <a:gd name="T16" fmla="+- 0 2708 2708"/>
                    <a:gd name="T17" fmla="*/ T16 w 8212"/>
                    <a:gd name="T18" fmla="+- 0 1465 1465"/>
                    <a:gd name="T19" fmla="*/ 1465 h 370"/>
                  </a:gdLst>
                  <a:ahLst/>
                  <a:cxnLst>
                    <a:cxn ang="0">
                      <a:pos x="T1" y="T3"/>
                    </a:cxn>
                    <a:cxn ang="0">
                      <a:pos x="T5" y="T7"/>
                    </a:cxn>
                    <a:cxn ang="0">
                      <a:pos x="T9" y="T11"/>
                    </a:cxn>
                    <a:cxn ang="0">
                      <a:pos x="T13" y="T15"/>
                    </a:cxn>
                    <a:cxn ang="0">
                      <a:pos x="T17" y="T19"/>
                    </a:cxn>
                  </a:cxnLst>
                  <a:rect l="0" t="0" r="r" b="b"/>
                  <a:pathLst>
                    <a:path w="8212" h="370">
                      <a:moveTo>
                        <a:pt x="0" y="0"/>
                      </a:moveTo>
                      <a:lnTo>
                        <a:pt x="8212" y="0"/>
                      </a:lnTo>
                      <a:lnTo>
                        <a:pt x="8212" y="370"/>
                      </a:lnTo>
                      <a:lnTo>
                        <a:pt x="0" y="370"/>
                      </a:lnTo>
                      <a:lnTo>
                        <a:pt x="0" y="0"/>
                      </a:lnTo>
                      <a:close/>
                    </a:path>
                  </a:pathLst>
                </a:custGeom>
                <a:noFill/>
                <a:ln w="6526">
                  <a:solidFill>
                    <a:srgbClr val="C3C3C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grpSp>
          <p:grpSp>
            <p:nvGrpSpPr>
              <p:cNvPr id="3892" name="Group 902"/>
              <p:cNvGrpSpPr>
                <a:grpSpLocks/>
              </p:cNvGrpSpPr>
              <p:nvPr/>
            </p:nvGrpSpPr>
            <p:grpSpPr bwMode="auto">
              <a:xfrm>
                <a:off x="2708" y="1845"/>
                <a:ext cx="8212" cy="370"/>
                <a:chOff x="2708" y="1845"/>
                <a:chExt cx="8212" cy="370"/>
              </a:xfrm>
            </p:grpSpPr>
            <p:sp>
              <p:nvSpPr>
                <p:cNvPr id="3953" name="Freeform 903"/>
                <p:cNvSpPr>
                  <a:spLocks/>
                </p:cNvSpPr>
                <p:nvPr>
                  <p:custDataLst>
                    <p:tags r:id="rId45"/>
                  </p:custDataLst>
                </p:nvPr>
              </p:nvSpPr>
              <p:spPr bwMode="auto">
                <a:xfrm>
                  <a:off x="2708" y="1845"/>
                  <a:ext cx="8212" cy="370"/>
                </a:xfrm>
                <a:custGeom>
                  <a:avLst/>
                  <a:gdLst>
                    <a:gd name="T0" fmla="+- 0 2708 2708"/>
                    <a:gd name="T1" fmla="*/ T0 w 8212"/>
                    <a:gd name="T2" fmla="+- 0 1845 1845"/>
                    <a:gd name="T3" fmla="*/ 1845 h 370"/>
                    <a:gd name="T4" fmla="+- 0 10920 2708"/>
                    <a:gd name="T5" fmla="*/ T4 w 8212"/>
                    <a:gd name="T6" fmla="+- 0 1845 1845"/>
                    <a:gd name="T7" fmla="*/ 1845 h 370"/>
                    <a:gd name="T8" fmla="+- 0 10920 2708"/>
                    <a:gd name="T9" fmla="*/ T8 w 8212"/>
                    <a:gd name="T10" fmla="+- 0 2215 1845"/>
                    <a:gd name="T11" fmla="*/ 2215 h 370"/>
                    <a:gd name="T12" fmla="+- 0 2708 2708"/>
                    <a:gd name="T13" fmla="*/ T12 w 8212"/>
                    <a:gd name="T14" fmla="+- 0 2215 1845"/>
                    <a:gd name="T15" fmla="*/ 2215 h 370"/>
                    <a:gd name="T16" fmla="+- 0 2708 2708"/>
                    <a:gd name="T17" fmla="*/ T16 w 8212"/>
                    <a:gd name="T18" fmla="+- 0 1845 1845"/>
                    <a:gd name="T19" fmla="*/ 1845 h 370"/>
                  </a:gdLst>
                  <a:ahLst/>
                  <a:cxnLst>
                    <a:cxn ang="0">
                      <a:pos x="T1" y="T3"/>
                    </a:cxn>
                    <a:cxn ang="0">
                      <a:pos x="T5" y="T7"/>
                    </a:cxn>
                    <a:cxn ang="0">
                      <a:pos x="T9" y="T11"/>
                    </a:cxn>
                    <a:cxn ang="0">
                      <a:pos x="T13" y="T15"/>
                    </a:cxn>
                    <a:cxn ang="0">
                      <a:pos x="T17" y="T19"/>
                    </a:cxn>
                  </a:cxnLst>
                  <a:rect l="0" t="0" r="r" b="b"/>
                  <a:pathLst>
                    <a:path w="8212" h="370">
                      <a:moveTo>
                        <a:pt x="0" y="0"/>
                      </a:moveTo>
                      <a:lnTo>
                        <a:pt x="8212" y="0"/>
                      </a:lnTo>
                      <a:lnTo>
                        <a:pt x="8212" y="370"/>
                      </a:lnTo>
                      <a:lnTo>
                        <a:pt x="0" y="370"/>
                      </a:lnTo>
                      <a:lnTo>
                        <a:pt x="0" y="0"/>
                      </a:lnTo>
                      <a:close/>
                    </a:path>
                  </a:pathLst>
                </a:custGeom>
                <a:noFill/>
                <a:ln w="6526">
                  <a:solidFill>
                    <a:srgbClr val="C3C3C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grpSp>
          <p:grpSp>
            <p:nvGrpSpPr>
              <p:cNvPr id="3893" name="Group 900"/>
              <p:cNvGrpSpPr>
                <a:grpSpLocks/>
              </p:cNvGrpSpPr>
              <p:nvPr/>
            </p:nvGrpSpPr>
            <p:grpSpPr bwMode="auto">
              <a:xfrm>
                <a:off x="2708" y="2225"/>
                <a:ext cx="8212" cy="356"/>
                <a:chOff x="2708" y="2225"/>
                <a:chExt cx="8212" cy="356"/>
              </a:xfrm>
            </p:grpSpPr>
            <p:sp>
              <p:nvSpPr>
                <p:cNvPr id="3952" name="Freeform 901"/>
                <p:cNvSpPr>
                  <a:spLocks/>
                </p:cNvSpPr>
                <p:nvPr>
                  <p:custDataLst>
                    <p:tags r:id="rId44"/>
                  </p:custDataLst>
                </p:nvPr>
              </p:nvSpPr>
              <p:spPr bwMode="auto">
                <a:xfrm>
                  <a:off x="2708" y="2225"/>
                  <a:ext cx="8212" cy="356"/>
                </a:xfrm>
                <a:custGeom>
                  <a:avLst/>
                  <a:gdLst>
                    <a:gd name="T0" fmla="+- 0 2708 2708"/>
                    <a:gd name="T1" fmla="*/ T0 w 8212"/>
                    <a:gd name="T2" fmla="+- 0 2225 2225"/>
                    <a:gd name="T3" fmla="*/ 2225 h 356"/>
                    <a:gd name="T4" fmla="+- 0 10920 2708"/>
                    <a:gd name="T5" fmla="*/ T4 w 8212"/>
                    <a:gd name="T6" fmla="+- 0 2225 2225"/>
                    <a:gd name="T7" fmla="*/ 2225 h 356"/>
                    <a:gd name="T8" fmla="+- 0 10920 2708"/>
                    <a:gd name="T9" fmla="*/ T8 w 8212"/>
                    <a:gd name="T10" fmla="+- 0 2581 2225"/>
                    <a:gd name="T11" fmla="*/ 2581 h 356"/>
                  </a:gdLst>
                  <a:ahLst/>
                  <a:cxnLst>
                    <a:cxn ang="0">
                      <a:pos x="T1" y="T3"/>
                    </a:cxn>
                    <a:cxn ang="0">
                      <a:pos x="T5" y="T7"/>
                    </a:cxn>
                    <a:cxn ang="0">
                      <a:pos x="T9" y="T11"/>
                    </a:cxn>
                  </a:cxnLst>
                  <a:rect l="0" t="0" r="r" b="b"/>
                  <a:pathLst>
                    <a:path w="8212" h="356">
                      <a:moveTo>
                        <a:pt x="0" y="0"/>
                      </a:moveTo>
                      <a:lnTo>
                        <a:pt x="8212" y="0"/>
                      </a:lnTo>
                      <a:lnTo>
                        <a:pt x="8212" y="356"/>
                      </a:lnTo>
                    </a:path>
                  </a:pathLst>
                </a:custGeom>
                <a:noFill/>
                <a:ln w="6526">
                  <a:solidFill>
                    <a:srgbClr val="C3C3C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grpSp>
          <p:grpSp>
            <p:nvGrpSpPr>
              <p:cNvPr id="3894" name="Group 897"/>
              <p:cNvGrpSpPr>
                <a:grpSpLocks/>
              </p:cNvGrpSpPr>
              <p:nvPr/>
            </p:nvGrpSpPr>
            <p:grpSpPr bwMode="auto">
              <a:xfrm>
                <a:off x="2708" y="2225"/>
                <a:ext cx="2" cy="356"/>
                <a:chOff x="2708" y="2225"/>
                <a:chExt cx="2" cy="356"/>
              </a:xfrm>
            </p:grpSpPr>
            <p:sp>
              <p:nvSpPr>
                <p:cNvPr id="3951" name="Freeform 899"/>
                <p:cNvSpPr>
                  <a:spLocks/>
                </p:cNvSpPr>
                <p:nvPr>
                  <p:custDataLst>
                    <p:tags r:id="rId43"/>
                  </p:custDataLst>
                </p:nvPr>
              </p:nvSpPr>
              <p:spPr bwMode="auto">
                <a:xfrm>
                  <a:off x="2708" y="2225"/>
                  <a:ext cx="2" cy="356"/>
                </a:xfrm>
                <a:custGeom>
                  <a:avLst/>
                  <a:gdLst>
                    <a:gd name="T0" fmla="+- 0 2581 2225"/>
                    <a:gd name="T1" fmla="*/ 2581 h 356"/>
                    <a:gd name="T2" fmla="+- 0 2225 2225"/>
                    <a:gd name="T3" fmla="*/ 2225 h 356"/>
                  </a:gdLst>
                  <a:ahLst/>
                  <a:cxnLst>
                    <a:cxn ang="0">
                      <a:pos x="0" y="T1"/>
                    </a:cxn>
                    <a:cxn ang="0">
                      <a:pos x="0" y="T3"/>
                    </a:cxn>
                  </a:cxnLst>
                  <a:rect l="0" t="0" r="r" b="b"/>
                  <a:pathLst>
                    <a:path h="356">
                      <a:moveTo>
                        <a:pt x="0" y="356"/>
                      </a:moveTo>
                      <a:lnTo>
                        <a:pt x="0" y="0"/>
                      </a:lnTo>
                    </a:path>
                  </a:pathLst>
                </a:custGeom>
                <a:noFill/>
                <a:ln w="6526">
                  <a:solidFill>
                    <a:srgbClr val="C3C3C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pic>
              <p:nvPicPr>
                <p:cNvPr id="3970" name="Picture 898"/>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3978" y="1172"/>
                  <a:ext cx="1778" cy="1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95" name="Group 894"/>
              <p:cNvGrpSpPr>
                <a:grpSpLocks/>
              </p:cNvGrpSpPr>
              <p:nvPr/>
            </p:nvGrpSpPr>
            <p:grpSpPr bwMode="auto">
              <a:xfrm>
                <a:off x="5622" y="1233"/>
                <a:ext cx="62" cy="62"/>
                <a:chOff x="5622" y="1233"/>
                <a:chExt cx="62" cy="62"/>
              </a:xfrm>
            </p:grpSpPr>
            <p:sp>
              <p:nvSpPr>
                <p:cNvPr id="3950" name="Freeform 896"/>
                <p:cNvSpPr>
                  <a:spLocks/>
                </p:cNvSpPr>
                <p:nvPr>
                  <p:custDataLst>
                    <p:tags r:id="rId42"/>
                  </p:custDataLst>
                </p:nvPr>
              </p:nvSpPr>
              <p:spPr bwMode="auto">
                <a:xfrm>
                  <a:off x="5622" y="1233"/>
                  <a:ext cx="62" cy="62"/>
                </a:xfrm>
                <a:custGeom>
                  <a:avLst/>
                  <a:gdLst>
                    <a:gd name="T0" fmla="+- 0 5653 5622"/>
                    <a:gd name="T1" fmla="*/ T0 w 62"/>
                    <a:gd name="T2" fmla="+- 0 1295 1233"/>
                    <a:gd name="T3" fmla="*/ 1295 h 62"/>
                    <a:gd name="T4" fmla="+- 0 5622 5622"/>
                    <a:gd name="T5" fmla="*/ T4 w 62"/>
                    <a:gd name="T6" fmla="+- 0 1233 1233"/>
                    <a:gd name="T7" fmla="*/ 1233 h 62"/>
                    <a:gd name="T8" fmla="+- 0 5684 5622"/>
                    <a:gd name="T9" fmla="*/ T8 w 62"/>
                    <a:gd name="T10" fmla="+- 0 1233 1233"/>
                    <a:gd name="T11" fmla="*/ 1233 h 62"/>
                    <a:gd name="T12" fmla="+- 0 5653 5622"/>
                    <a:gd name="T13" fmla="*/ T12 w 62"/>
                    <a:gd name="T14" fmla="+- 0 1295 1233"/>
                    <a:gd name="T15" fmla="*/ 1295 h 62"/>
                  </a:gdLst>
                  <a:ahLst/>
                  <a:cxnLst>
                    <a:cxn ang="0">
                      <a:pos x="T1" y="T3"/>
                    </a:cxn>
                    <a:cxn ang="0">
                      <a:pos x="T5" y="T7"/>
                    </a:cxn>
                    <a:cxn ang="0">
                      <a:pos x="T9" y="T11"/>
                    </a:cxn>
                    <a:cxn ang="0">
                      <a:pos x="T13" y="T15"/>
                    </a:cxn>
                  </a:cxnLst>
                  <a:rect l="0" t="0" r="r" b="b"/>
                  <a:pathLst>
                    <a:path w="62" h="62">
                      <a:moveTo>
                        <a:pt x="31" y="62"/>
                      </a:moveTo>
                      <a:lnTo>
                        <a:pt x="0" y="0"/>
                      </a:lnTo>
                      <a:lnTo>
                        <a:pt x="62" y="0"/>
                      </a:lnTo>
                      <a:lnTo>
                        <a:pt x="31"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pic>
              <p:nvPicPr>
                <p:cNvPr id="3967" name="Picture 895"/>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5797" y="1172"/>
                  <a:ext cx="247" cy="1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96" name="Group 892"/>
              <p:cNvGrpSpPr>
                <a:grpSpLocks/>
              </p:cNvGrpSpPr>
              <p:nvPr/>
            </p:nvGrpSpPr>
            <p:grpSpPr bwMode="auto">
              <a:xfrm>
                <a:off x="5802" y="1177"/>
                <a:ext cx="237" cy="185"/>
                <a:chOff x="5802" y="1177"/>
                <a:chExt cx="237" cy="185"/>
              </a:xfrm>
            </p:grpSpPr>
            <p:sp>
              <p:nvSpPr>
                <p:cNvPr id="3949" name="Freeform 893"/>
                <p:cNvSpPr>
                  <a:spLocks/>
                </p:cNvSpPr>
                <p:nvPr>
                  <p:custDataLst>
                    <p:tags r:id="rId41"/>
                  </p:custDataLst>
                </p:nvPr>
              </p:nvSpPr>
              <p:spPr bwMode="auto">
                <a:xfrm>
                  <a:off x="5802" y="1177"/>
                  <a:ext cx="237" cy="185"/>
                </a:xfrm>
                <a:custGeom>
                  <a:avLst/>
                  <a:gdLst>
                    <a:gd name="T0" fmla="+- 0 5802 5802"/>
                    <a:gd name="T1" fmla="*/ T0 w 237"/>
                    <a:gd name="T2" fmla="+- 0 1352 1177"/>
                    <a:gd name="T3" fmla="*/ 1352 h 185"/>
                    <a:gd name="T4" fmla="+- 0 5802 5802"/>
                    <a:gd name="T5" fmla="*/ T4 w 237"/>
                    <a:gd name="T6" fmla="+- 0 1187 1177"/>
                    <a:gd name="T7" fmla="*/ 1187 h 185"/>
                    <a:gd name="T8" fmla="+- 0 5802 5802"/>
                    <a:gd name="T9" fmla="*/ T8 w 237"/>
                    <a:gd name="T10" fmla="+- 0 1180 1177"/>
                    <a:gd name="T11" fmla="*/ 1180 h 185"/>
                    <a:gd name="T12" fmla="+- 0 5805 5802"/>
                    <a:gd name="T13" fmla="*/ T12 w 237"/>
                    <a:gd name="T14" fmla="+- 0 1177 1177"/>
                    <a:gd name="T15" fmla="*/ 1177 h 185"/>
                    <a:gd name="T16" fmla="+- 0 5812 5802"/>
                    <a:gd name="T17" fmla="*/ T16 w 237"/>
                    <a:gd name="T18" fmla="+- 0 1177 1177"/>
                    <a:gd name="T19" fmla="*/ 1177 h 185"/>
                    <a:gd name="T20" fmla="+- 0 6028 5802"/>
                    <a:gd name="T21" fmla="*/ T20 w 237"/>
                    <a:gd name="T22" fmla="+- 0 1177 1177"/>
                    <a:gd name="T23" fmla="*/ 1177 h 185"/>
                    <a:gd name="T24" fmla="+- 0 6035 5802"/>
                    <a:gd name="T25" fmla="*/ T24 w 237"/>
                    <a:gd name="T26" fmla="+- 0 1177 1177"/>
                    <a:gd name="T27" fmla="*/ 1177 h 185"/>
                    <a:gd name="T28" fmla="+- 0 6038 5802"/>
                    <a:gd name="T29" fmla="*/ T28 w 237"/>
                    <a:gd name="T30" fmla="+- 0 1180 1177"/>
                    <a:gd name="T31" fmla="*/ 1180 h 185"/>
                    <a:gd name="T32" fmla="+- 0 6038 5802"/>
                    <a:gd name="T33" fmla="*/ T32 w 237"/>
                    <a:gd name="T34" fmla="+- 0 1187 1177"/>
                    <a:gd name="T35" fmla="*/ 1187 h 185"/>
                    <a:gd name="T36" fmla="+- 0 6038 5802"/>
                    <a:gd name="T37" fmla="*/ T36 w 237"/>
                    <a:gd name="T38" fmla="+- 0 1352 1177"/>
                    <a:gd name="T39" fmla="*/ 1352 h 185"/>
                    <a:gd name="T40" fmla="+- 0 6038 5802"/>
                    <a:gd name="T41" fmla="*/ T40 w 237"/>
                    <a:gd name="T42" fmla="+- 0 1358 1177"/>
                    <a:gd name="T43" fmla="*/ 1358 h 185"/>
                    <a:gd name="T44" fmla="+- 0 6035 5802"/>
                    <a:gd name="T45" fmla="*/ T44 w 237"/>
                    <a:gd name="T46" fmla="+- 0 1362 1177"/>
                    <a:gd name="T47" fmla="*/ 1362 h 185"/>
                    <a:gd name="T48" fmla="+- 0 6028 5802"/>
                    <a:gd name="T49" fmla="*/ T48 w 237"/>
                    <a:gd name="T50" fmla="+- 0 1362 1177"/>
                    <a:gd name="T51" fmla="*/ 1362 h 185"/>
                    <a:gd name="T52" fmla="+- 0 5812 5802"/>
                    <a:gd name="T53" fmla="*/ T52 w 237"/>
                    <a:gd name="T54" fmla="+- 0 1362 1177"/>
                    <a:gd name="T55" fmla="*/ 1362 h 185"/>
                    <a:gd name="T56" fmla="+- 0 5805 5802"/>
                    <a:gd name="T57" fmla="*/ T56 w 237"/>
                    <a:gd name="T58" fmla="+- 0 1362 1177"/>
                    <a:gd name="T59" fmla="*/ 1362 h 185"/>
                    <a:gd name="T60" fmla="+- 0 5802 5802"/>
                    <a:gd name="T61" fmla="*/ T60 w 237"/>
                    <a:gd name="T62" fmla="+- 0 1358 1177"/>
                    <a:gd name="T63" fmla="*/ 1358 h 185"/>
                    <a:gd name="T64" fmla="+- 0 5802 5802"/>
                    <a:gd name="T65" fmla="*/ T64 w 237"/>
                    <a:gd name="T66" fmla="+- 0 1352 1177"/>
                    <a:gd name="T67" fmla="*/ 1352 h 1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237" h="185">
                      <a:moveTo>
                        <a:pt x="0" y="175"/>
                      </a:moveTo>
                      <a:lnTo>
                        <a:pt x="0" y="10"/>
                      </a:lnTo>
                      <a:lnTo>
                        <a:pt x="0" y="3"/>
                      </a:lnTo>
                      <a:lnTo>
                        <a:pt x="3" y="0"/>
                      </a:lnTo>
                      <a:lnTo>
                        <a:pt x="10" y="0"/>
                      </a:lnTo>
                      <a:lnTo>
                        <a:pt x="226" y="0"/>
                      </a:lnTo>
                      <a:lnTo>
                        <a:pt x="233" y="0"/>
                      </a:lnTo>
                      <a:lnTo>
                        <a:pt x="236" y="3"/>
                      </a:lnTo>
                      <a:lnTo>
                        <a:pt x="236" y="10"/>
                      </a:lnTo>
                      <a:lnTo>
                        <a:pt x="236" y="175"/>
                      </a:lnTo>
                      <a:lnTo>
                        <a:pt x="236" y="181"/>
                      </a:lnTo>
                      <a:lnTo>
                        <a:pt x="233" y="185"/>
                      </a:lnTo>
                      <a:lnTo>
                        <a:pt x="226" y="185"/>
                      </a:lnTo>
                      <a:lnTo>
                        <a:pt x="10" y="185"/>
                      </a:lnTo>
                      <a:lnTo>
                        <a:pt x="3" y="185"/>
                      </a:lnTo>
                      <a:lnTo>
                        <a:pt x="0" y="181"/>
                      </a:lnTo>
                      <a:lnTo>
                        <a:pt x="0" y="175"/>
                      </a:lnTo>
                      <a:close/>
                    </a:path>
                  </a:pathLst>
                </a:custGeom>
                <a:noFill/>
                <a:ln w="652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grpSp>
          <p:grpSp>
            <p:nvGrpSpPr>
              <p:cNvPr id="3897" name="Group 889"/>
              <p:cNvGrpSpPr>
                <a:grpSpLocks/>
              </p:cNvGrpSpPr>
              <p:nvPr/>
            </p:nvGrpSpPr>
            <p:grpSpPr bwMode="auto">
              <a:xfrm>
                <a:off x="3955" y="1233"/>
                <a:ext cx="2017" cy="553"/>
                <a:chOff x="3955" y="1233"/>
                <a:chExt cx="2017" cy="553"/>
              </a:xfrm>
            </p:grpSpPr>
            <p:sp>
              <p:nvSpPr>
                <p:cNvPr id="3948" name="Freeform 891"/>
                <p:cNvSpPr>
                  <a:spLocks/>
                </p:cNvSpPr>
                <p:nvPr>
                  <p:custDataLst>
                    <p:tags r:id="rId40"/>
                  </p:custDataLst>
                </p:nvPr>
              </p:nvSpPr>
              <p:spPr bwMode="auto">
                <a:xfrm>
                  <a:off x="5910" y="1233"/>
                  <a:ext cx="62" cy="62"/>
                </a:xfrm>
                <a:custGeom>
                  <a:avLst/>
                  <a:gdLst>
                    <a:gd name="T0" fmla="+- 0 5941 5910"/>
                    <a:gd name="T1" fmla="*/ T0 w 62"/>
                    <a:gd name="T2" fmla="+- 0 1295 1233"/>
                    <a:gd name="T3" fmla="*/ 1295 h 62"/>
                    <a:gd name="T4" fmla="+- 0 5910 5910"/>
                    <a:gd name="T5" fmla="*/ T4 w 62"/>
                    <a:gd name="T6" fmla="+- 0 1233 1233"/>
                    <a:gd name="T7" fmla="*/ 1233 h 62"/>
                    <a:gd name="T8" fmla="+- 0 5971 5910"/>
                    <a:gd name="T9" fmla="*/ T8 w 62"/>
                    <a:gd name="T10" fmla="+- 0 1233 1233"/>
                    <a:gd name="T11" fmla="*/ 1233 h 62"/>
                    <a:gd name="T12" fmla="+- 0 5941 5910"/>
                    <a:gd name="T13" fmla="*/ T12 w 62"/>
                    <a:gd name="T14" fmla="+- 0 1295 1233"/>
                    <a:gd name="T15" fmla="*/ 1295 h 62"/>
                  </a:gdLst>
                  <a:ahLst/>
                  <a:cxnLst>
                    <a:cxn ang="0">
                      <a:pos x="T1" y="T3"/>
                    </a:cxn>
                    <a:cxn ang="0">
                      <a:pos x="T5" y="T7"/>
                    </a:cxn>
                    <a:cxn ang="0">
                      <a:pos x="T9" y="T11"/>
                    </a:cxn>
                    <a:cxn ang="0">
                      <a:pos x="T13" y="T15"/>
                    </a:cxn>
                  </a:cxnLst>
                  <a:rect l="0" t="0" r="r" b="b"/>
                  <a:pathLst>
                    <a:path w="62" h="62">
                      <a:moveTo>
                        <a:pt x="31" y="62"/>
                      </a:moveTo>
                      <a:lnTo>
                        <a:pt x="0" y="0"/>
                      </a:lnTo>
                      <a:lnTo>
                        <a:pt x="61" y="0"/>
                      </a:lnTo>
                      <a:lnTo>
                        <a:pt x="31"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pic>
              <p:nvPicPr>
                <p:cNvPr id="3962" name="Picture 890"/>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3955" y="1521"/>
                  <a:ext cx="1891" cy="2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98" name="Group 887"/>
              <p:cNvGrpSpPr>
                <a:grpSpLocks/>
              </p:cNvGrpSpPr>
              <p:nvPr/>
            </p:nvGrpSpPr>
            <p:grpSpPr bwMode="auto">
              <a:xfrm>
                <a:off x="5678" y="1578"/>
                <a:ext cx="75" cy="89"/>
                <a:chOff x="5678" y="1578"/>
                <a:chExt cx="75" cy="89"/>
              </a:xfrm>
            </p:grpSpPr>
            <p:sp>
              <p:nvSpPr>
                <p:cNvPr id="3946" name="Freeform 888"/>
                <p:cNvSpPr>
                  <a:spLocks/>
                </p:cNvSpPr>
                <p:nvPr>
                  <p:custDataLst>
                    <p:tags r:id="rId39"/>
                  </p:custDataLst>
                </p:nvPr>
              </p:nvSpPr>
              <p:spPr bwMode="auto">
                <a:xfrm>
                  <a:off x="5678" y="1578"/>
                  <a:ext cx="75" cy="89"/>
                </a:xfrm>
                <a:custGeom>
                  <a:avLst/>
                  <a:gdLst>
                    <a:gd name="T0" fmla="+- 0 5211 5180"/>
                    <a:gd name="T1" fmla="*/ T0 w 62"/>
                    <a:gd name="T2" fmla="+- 0 1686 1624"/>
                    <a:gd name="T3" fmla="*/ 1686 h 62"/>
                    <a:gd name="T4" fmla="+- 0 5180 5180"/>
                    <a:gd name="T5" fmla="*/ T4 w 62"/>
                    <a:gd name="T6" fmla="+- 0 1624 1624"/>
                    <a:gd name="T7" fmla="*/ 1624 h 62"/>
                    <a:gd name="T8" fmla="+- 0 5242 5180"/>
                    <a:gd name="T9" fmla="*/ T8 w 62"/>
                    <a:gd name="T10" fmla="+- 0 1624 1624"/>
                    <a:gd name="T11" fmla="*/ 1624 h 62"/>
                    <a:gd name="T12" fmla="+- 0 5211 5180"/>
                    <a:gd name="T13" fmla="*/ T12 w 62"/>
                    <a:gd name="T14" fmla="+- 0 1686 1624"/>
                    <a:gd name="T15" fmla="*/ 1686 h 62"/>
                  </a:gdLst>
                  <a:ahLst/>
                  <a:cxnLst>
                    <a:cxn ang="0">
                      <a:pos x="T1" y="T3"/>
                    </a:cxn>
                    <a:cxn ang="0">
                      <a:pos x="T5" y="T7"/>
                    </a:cxn>
                    <a:cxn ang="0">
                      <a:pos x="T9" y="T11"/>
                    </a:cxn>
                    <a:cxn ang="0">
                      <a:pos x="T13" y="T15"/>
                    </a:cxn>
                  </a:cxnLst>
                  <a:rect l="0" t="0" r="r" b="b"/>
                  <a:pathLst>
                    <a:path w="62" h="62">
                      <a:moveTo>
                        <a:pt x="31" y="62"/>
                      </a:moveTo>
                      <a:lnTo>
                        <a:pt x="0" y="0"/>
                      </a:lnTo>
                      <a:lnTo>
                        <a:pt x="62" y="0"/>
                      </a:lnTo>
                      <a:lnTo>
                        <a:pt x="31"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grpSp>
          <p:grpSp>
            <p:nvGrpSpPr>
              <p:cNvPr id="3900" name="Group 883"/>
              <p:cNvGrpSpPr>
                <a:grpSpLocks/>
              </p:cNvGrpSpPr>
              <p:nvPr/>
            </p:nvGrpSpPr>
            <p:grpSpPr bwMode="auto">
              <a:xfrm>
                <a:off x="6826" y="1552"/>
                <a:ext cx="1049" cy="206"/>
                <a:chOff x="6826" y="1552"/>
                <a:chExt cx="1049" cy="206"/>
              </a:xfrm>
            </p:grpSpPr>
            <p:sp>
              <p:nvSpPr>
                <p:cNvPr id="3943" name="Freeform 884"/>
                <p:cNvSpPr>
                  <a:spLocks/>
                </p:cNvSpPr>
                <p:nvPr>
                  <p:custDataLst>
                    <p:tags r:id="rId38"/>
                  </p:custDataLst>
                </p:nvPr>
              </p:nvSpPr>
              <p:spPr bwMode="auto">
                <a:xfrm>
                  <a:off x="6826" y="1552"/>
                  <a:ext cx="1049" cy="206"/>
                </a:xfrm>
                <a:custGeom>
                  <a:avLst/>
                  <a:gdLst>
                    <a:gd name="T0" fmla="+- 0 5982 5982"/>
                    <a:gd name="T1" fmla="*/ T0 w 1049"/>
                    <a:gd name="T2" fmla="+- 0 1552 1552"/>
                    <a:gd name="T3" fmla="*/ 1552 h 206"/>
                    <a:gd name="T4" fmla="+- 0 7030 5982"/>
                    <a:gd name="T5" fmla="*/ T4 w 1049"/>
                    <a:gd name="T6" fmla="+- 0 1552 1552"/>
                    <a:gd name="T7" fmla="*/ 1552 h 206"/>
                    <a:gd name="T8" fmla="+- 0 7030 5982"/>
                    <a:gd name="T9" fmla="*/ T8 w 1049"/>
                    <a:gd name="T10" fmla="+- 0 1757 1552"/>
                    <a:gd name="T11" fmla="*/ 1757 h 206"/>
                    <a:gd name="T12" fmla="+- 0 5982 5982"/>
                    <a:gd name="T13" fmla="*/ T12 w 1049"/>
                    <a:gd name="T14" fmla="+- 0 1757 1552"/>
                    <a:gd name="T15" fmla="*/ 1757 h 206"/>
                    <a:gd name="T16" fmla="+- 0 5982 5982"/>
                    <a:gd name="T17" fmla="*/ T16 w 1049"/>
                    <a:gd name="T18" fmla="+- 0 1552 1552"/>
                    <a:gd name="T19" fmla="*/ 1552 h 206"/>
                  </a:gdLst>
                  <a:ahLst/>
                  <a:cxnLst>
                    <a:cxn ang="0">
                      <a:pos x="T1" y="T3"/>
                    </a:cxn>
                    <a:cxn ang="0">
                      <a:pos x="T5" y="T7"/>
                    </a:cxn>
                    <a:cxn ang="0">
                      <a:pos x="T9" y="T11"/>
                    </a:cxn>
                    <a:cxn ang="0">
                      <a:pos x="T13" y="T15"/>
                    </a:cxn>
                    <a:cxn ang="0">
                      <a:pos x="T17" y="T19"/>
                    </a:cxn>
                  </a:cxnLst>
                  <a:rect l="0" t="0" r="r" b="b"/>
                  <a:pathLst>
                    <a:path w="1049" h="206">
                      <a:moveTo>
                        <a:pt x="0" y="0"/>
                      </a:moveTo>
                      <a:lnTo>
                        <a:pt x="1048" y="0"/>
                      </a:lnTo>
                      <a:lnTo>
                        <a:pt x="1048" y="205"/>
                      </a:lnTo>
                      <a:lnTo>
                        <a:pt x="0" y="20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grpSp>
          <p:grpSp>
            <p:nvGrpSpPr>
              <p:cNvPr id="3904" name="Group 877"/>
              <p:cNvGrpSpPr>
                <a:grpSpLocks/>
              </p:cNvGrpSpPr>
              <p:nvPr/>
            </p:nvGrpSpPr>
            <p:grpSpPr bwMode="auto">
              <a:xfrm>
                <a:off x="9039" y="1551"/>
                <a:ext cx="1049" cy="206"/>
                <a:chOff x="9039" y="1551"/>
                <a:chExt cx="1049" cy="206"/>
              </a:xfrm>
            </p:grpSpPr>
            <p:sp>
              <p:nvSpPr>
                <p:cNvPr id="3940" name="Freeform 878"/>
                <p:cNvSpPr>
                  <a:spLocks/>
                </p:cNvSpPr>
                <p:nvPr>
                  <p:custDataLst>
                    <p:tags r:id="rId37"/>
                  </p:custDataLst>
                </p:nvPr>
              </p:nvSpPr>
              <p:spPr bwMode="auto">
                <a:xfrm>
                  <a:off x="9039" y="1551"/>
                  <a:ext cx="1049" cy="206"/>
                </a:xfrm>
                <a:custGeom>
                  <a:avLst/>
                  <a:gdLst>
                    <a:gd name="T0" fmla="+- 0 7842 7842"/>
                    <a:gd name="T1" fmla="*/ T0 w 1049"/>
                    <a:gd name="T2" fmla="+- 0 1552 1552"/>
                    <a:gd name="T3" fmla="*/ 1552 h 206"/>
                    <a:gd name="T4" fmla="+- 0 8890 7842"/>
                    <a:gd name="T5" fmla="*/ T4 w 1049"/>
                    <a:gd name="T6" fmla="+- 0 1552 1552"/>
                    <a:gd name="T7" fmla="*/ 1552 h 206"/>
                    <a:gd name="T8" fmla="+- 0 8890 7842"/>
                    <a:gd name="T9" fmla="*/ T8 w 1049"/>
                    <a:gd name="T10" fmla="+- 0 1757 1552"/>
                    <a:gd name="T11" fmla="*/ 1757 h 206"/>
                    <a:gd name="T12" fmla="+- 0 7842 7842"/>
                    <a:gd name="T13" fmla="*/ T12 w 1049"/>
                    <a:gd name="T14" fmla="+- 0 1757 1552"/>
                    <a:gd name="T15" fmla="*/ 1757 h 206"/>
                    <a:gd name="T16" fmla="+- 0 7842 7842"/>
                    <a:gd name="T17" fmla="*/ T16 w 1049"/>
                    <a:gd name="T18" fmla="+- 0 1552 1552"/>
                    <a:gd name="T19" fmla="*/ 1552 h 206"/>
                  </a:gdLst>
                  <a:ahLst/>
                  <a:cxnLst>
                    <a:cxn ang="0">
                      <a:pos x="T1" y="T3"/>
                    </a:cxn>
                    <a:cxn ang="0">
                      <a:pos x="T5" y="T7"/>
                    </a:cxn>
                    <a:cxn ang="0">
                      <a:pos x="T9" y="T11"/>
                    </a:cxn>
                    <a:cxn ang="0">
                      <a:pos x="T13" y="T15"/>
                    </a:cxn>
                    <a:cxn ang="0">
                      <a:pos x="T17" y="T19"/>
                    </a:cxn>
                  </a:cxnLst>
                  <a:rect l="0" t="0" r="r" b="b"/>
                  <a:pathLst>
                    <a:path w="1049" h="206">
                      <a:moveTo>
                        <a:pt x="0" y="0"/>
                      </a:moveTo>
                      <a:lnTo>
                        <a:pt x="1048" y="0"/>
                      </a:lnTo>
                      <a:lnTo>
                        <a:pt x="1048" y="205"/>
                      </a:lnTo>
                      <a:lnTo>
                        <a:pt x="0" y="20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grpSp>
          <p:pic>
            <p:nvPicPr>
              <p:cNvPr id="3947" name="Picture 875"/>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3998" y="1932"/>
                <a:ext cx="1644" cy="195"/>
              </a:xfrm>
              <a:prstGeom prst="rect">
                <a:avLst/>
              </a:prstGeom>
              <a:noFill/>
              <a:extLst>
                <a:ext uri="{909E8E84-426E-40DD-AFC4-6F175D3DCCD1}">
                  <a14:hiddenFill xmlns:a14="http://schemas.microsoft.com/office/drawing/2010/main">
                    <a:solidFill>
                      <a:srgbClr val="FFFFFF"/>
                    </a:solidFill>
                  </a14:hiddenFill>
                </a:ext>
              </a:extLst>
            </p:spPr>
          </p:pic>
          <p:grpSp>
            <p:nvGrpSpPr>
              <p:cNvPr id="3906" name="Group 871"/>
              <p:cNvGrpSpPr>
                <a:grpSpLocks/>
              </p:cNvGrpSpPr>
              <p:nvPr/>
            </p:nvGrpSpPr>
            <p:grpSpPr bwMode="auto">
              <a:xfrm>
                <a:off x="5509" y="1994"/>
                <a:ext cx="62" cy="62"/>
                <a:chOff x="5509" y="1994"/>
                <a:chExt cx="62" cy="62"/>
              </a:xfrm>
            </p:grpSpPr>
            <p:sp>
              <p:nvSpPr>
                <p:cNvPr id="3937" name="Freeform 873"/>
                <p:cNvSpPr>
                  <a:spLocks/>
                </p:cNvSpPr>
                <p:nvPr>
                  <p:custDataLst>
                    <p:tags r:id="rId36"/>
                  </p:custDataLst>
                </p:nvPr>
              </p:nvSpPr>
              <p:spPr bwMode="auto">
                <a:xfrm>
                  <a:off x="5509" y="1994"/>
                  <a:ext cx="62" cy="62"/>
                </a:xfrm>
                <a:custGeom>
                  <a:avLst/>
                  <a:gdLst>
                    <a:gd name="T0" fmla="+- 0 5540 5509"/>
                    <a:gd name="T1" fmla="*/ T0 w 62"/>
                    <a:gd name="T2" fmla="+- 0 2056 1994"/>
                    <a:gd name="T3" fmla="*/ 2056 h 62"/>
                    <a:gd name="T4" fmla="+- 0 5509 5509"/>
                    <a:gd name="T5" fmla="*/ T4 w 62"/>
                    <a:gd name="T6" fmla="+- 0 1994 1994"/>
                    <a:gd name="T7" fmla="*/ 1994 h 62"/>
                    <a:gd name="T8" fmla="+- 0 5571 5509"/>
                    <a:gd name="T9" fmla="*/ T8 w 62"/>
                    <a:gd name="T10" fmla="+- 0 1994 1994"/>
                    <a:gd name="T11" fmla="*/ 1994 h 62"/>
                    <a:gd name="T12" fmla="+- 0 5540 5509"/>
                    <a:gd name="T13" fmla="*/ T12 w 62"/>
                    <a:gd name="T14" fmla="+- 0 2056 1994"/>
                    <a:gd name="T15" fmla="*/ 2056 h 62"/>
                  </a:gdLst>
                  <a:ahLst/>
                  <a:cxnLst>
                    <a:cxn ang="0">
                      <a:pos x="T1" y="T3"/>
                    </a:cxn>
                    <a:cxn ang="0">
                      <a:pos x="T5" y="T7"/>
                    </a:cxn>
                    <a:cxn ang="0">
                      <a:pos x="T9" y="T11"/>
                    </a:cxn>
                    <a:cxn ang="0">
                      <a:pos x="T13" y="T15"/>
                    </a:cxn>
                  </a:cxnLst>
                  <a:rect l="0" t="0" r="r" b="b"/>
                  <a:pathLst>
                    <a:path w="62" h="62">
                      <a:moveTo>
                        <a:pt x="31" y="62"/>
                      </a:moveTo>
                      <a:lnTo>
                        <a:pt x="0" y="0"/>
                      </a:lnTo>
                      <a:lnTo>
                        <a:pt x="62" y="0"/>
                      </a:lnTo>
                      <a:lnTo>
                        <a:pt x="31"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pic>
              <p:nvPicPr>
                <p:cNvPr id="3944" name="Picture 872"/>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8181" y="1932"/>
                  <a:ext cx="1388" cy="1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07" name="Group 869"/>
              <p:cNvGrpSpPr>
                <a:grpSpLocks/>
              </p:cNvGrpSpPr>
              <p:nvPr/>
            </p:nvGrpSpPr>
            <p:grpSpPr bwMode="auto">
              <a:xfrm>
                <a:off x="8186" y="1937"/>
                <a:ext cx="1378" cy="185"/>
                <a:chOff x="8186" y="1937"/>
                <a:chExt cx="1378" cy="185"/>
              </a:xfrm>
            </p:grpSpPr>
            <p:sp>
              <p:nvSpPr>
                <p:cNvPr id="3935" name="Freeform 870"/>
                <p:cNvSpPr>
                  <a:spLocks/>
                </p:cNvSpPr>
                <p:nvPr>
                  <p:custDataLst>
                    <p:tags r:id="rId35"/>
                  </p:custDataLst>
                </p:nvPr>
              </p:nvSpPr>
              <p:spPr bwMode="auto">
                <a:xfrm>
                  <a:off x="8186" y="1937"/>
                  <a:ext cx="1378" cy="185"/>
                </a:xfrm>
                <a:custGeom>
                  <a:avLst/>
                  <a:gdLst>
                    <a:gd name="T0" fmla="+- 0 8186 8186"/>
                    <a:gd name="T1" fmla="*/ T0 w 1378"/>
                    <a:gd name="T2" fmla="+- 0 2112 1937"/>
                    <a:gd name="T3" fmla="*/ 2112 h 185"/>
                    <a:gd name="T4" fmla="+- 0 8186 8186"/>
                    <a:gd name="T5" fmla="*/ T4 w 1378"/>
                    <a:gd name="T6" fmla="+- 0 1948 1937"/>
                    <a:gd name="T7" fmla="*/ 1948 h 185"/>
                    <a:gd name="T8" fmla="+- 0 8186 8186"/>
                    <a:gd name="T9" fmla="*/ T8 w 1378"/>
                    <a:gd name="T10" fmla="+- 0 1941 1937"/>
                    <a:gd name="T11" fmla="*/ 1941 h 185"/>
                    <a:gd name="T12" fmla="+- 0 8190 8186"/>
                    <a:gd name="T13" fmla="*/ T12 w 1378"/>
                    <a:gd name="T14" fmla="+- 0 1937 1937"/>
                    <a:gd name="T15" fmla="*/ 1937 h 185"/>
                    <a:gd name="T16" fmla="+- 0 8197 8186"/>
                    <a:gd name="T17" fmla="*/ T16 w 1378"/>
                    <a:gd name="T18" fmla="+- 0 1937 1937"/>
                    <a:gd name="T19" fmla="*/ 1937 h 185"/>
                    <a:gd name="T20" fmla="+- 0 9553 8186"/>
                    <a:gd name="T21" fmla="*/ T20 w 1378"/>
                    <a:gd name="T22" fmla="+- 0 1937 1937"/>
                    <a:gd name="T23" fmla="*/ 1937 h 185"/>
                    <a:gd name="T24" fmla="+- 0 9560 8186"/>
                    <a:gd name="T25" fmla="*/ T24 w 1378"/>
                    <a:gd name="T26" fmla="+- 0 1937 1937"/>
                    <a:gd name="T27" fmla="*/ 1937 h 185"/>
                    <a:gd name="T28" fmla="+- 0 9563 8186"/>
                    <a:gd name="T29" fmla="*/ T28 w 1378"/>
                    <a:gd name="T30" fmla="+- 0 1941 1937"/>
                    <a:gd name="T31" fmla="*/ 1941 h 185"/>
                    <a:gd name="T32" fmla="+- 0 9563 8186"/>
                    <a:gd name="T33" fmla="*/ T32 w 1378"/>
                    <a:gd name="T34" fmla="+- 0 1948 1937"/>
                    <a:gd name="T35" fmla="*/ 1948 h 185"/>
                    <a:gd name="T36" fmla="+- 0 9563 8186"/>
                    <a:gd name="T37" fmla="*/ T36 w 1378"/>
                    <a:gd name="T38" fmla="+- 0 2112 1937"/>
                    <a:gd name="T39" fmla="*/ 2112 h 185"/>
                    <a:gd name="T40" fmla="+- 0 9563 8186"/>
                    <a:gd name="T41" fmla="*/ T40 w 1378"/>
                    <a:gd name="T42" fmla="+- 0 2119 1937"/>
                    <a:gd name="T43" fmla="*/ 2119 h 185"/>
                    <a:gd name="T44" fmla="+- 0 9560 8186"/>
                    <a:gd name="T45" fmla="*/ T44 w 1378"/>
                    <a:gd name="T46" fmla="+- 0 2122 1937"/>
                    <a:gd name="T47" fmla="*/ 2122 h 185"/>
                    <a:gd name="T48" fmla="+- 0 9553 8186"/>
                    <a:gd name="T49" fmla="*/ T48 w 1378"/>
                    <a:gd name="T50" fmla="+- 0 2122 1937"/>
                    <a:gd name="T51" fmla="*/ 2122 h 185"/>
                    <a:gd name="T52" fmla="+- 0 8197 8186"/>
                    <a:gd name="T53" fmla="*/ T52 w 1378"/>
                    <a:gd name="T54" fmla="+- 0 2122 1937"/>
                    <a:gd name="T55" fmla="*/ 2122 h 185"/>
                    <a:gd name="T56" fmla="+- 0 8190 8186"/>
                    <a:gd name="T57" fmla="*/ T56 w 1378"/>
                    <a:gd name="T58" fmla="+- 0 2122 1937"/>
                    <a:gd name="T59" fmla="*/ 2122 h 185"/>
                    <a:gd name="T60" fmla="+- 0 8186 8186"/>
                    <a:gd name="T61" fmla="*/ T60 w 1378"/>
                    <a:gd name="T62" fmla="+- 0 2119 1937"/>
                    <a:gd name="T63" fmla="*/ 2119 h 185"/>
                    <a:gd name="T64" fmla="+- 0 8186 8186"/>
                    <a:gd name="T65" fmla="*/ T64 w 1378"/>
                    <a:gd name="T66" fmla="+- 0 2112 1937"/>
                    <a:gd name="T67" fmla="*/ 2112 h 1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378" h="185">
                      <a:moveTo>
                        <a:pt x="0" y="175"/>
                      </a:moveTo>
                      <a:lnTo>
                        <a:pt x="0" y="11"/>
                      </a:lnTo>
                      <a:lnTo>
                        <a:pt x="0" y="4"/>
                      </a:lnTo>
                      <a:lnTo>
                        <a:pt x="4" y="0"/>
                      </a:lnTo>
                      <a:lnTo>
                        <a:pt x="11" y="0"/>
                      </a:lnTo>
                      <a:lnTo>
                        <a:pt x="1367" y="0"/>
                      </a:lnTo>
                      <a:lnTo>
                        <a:pt x="1374" y="0"/>
                      </a:lnTo>
                      <a:lnTo>
                        <a:pt x="1377" y="4"/>
                      </a:lnTo>
                      <a:lnTo>
                        <a:pt x="1377" y="11"/>
                      </a:lnTo>
                      <a:lnTo>
                        <a:pt x="1377" y="175"/>
                      </a:lnTo>
                      <a:lnTo>
                        <a:pt x="1377" y="182"/>
                      </a:lnTo>
                      <a:lnTo>
                        <a:pt x="1374" y="185"/>
                      </a:lnTo>
                      <a:lnTo>
                        <a:pt x="1367" y="185"/>
                      </a:lnTo>
                      <a:lnTo>
                        <a:pt x="11" y="185"/>
                      </a:lnTo>
                      <a:lnTo>
                        <a:pt x="4" y="185"/>
                      </a:lnTo>
                      <a:lnTo>
                        <a:pt x="0" y="182"/>
                      </a:lnTo>
                      <a:lnTo>
                        <a:pt x="0" y="175"/>
                      </a:lnTo>
                      <a:close/>
                    </a:path>
                  </a:pathLst>
                </a:custGeom>
                <a:noFill/>
                <a:ln w="652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grpSp>
          <p:sp>
            <p:nvSpPr>
              <p:cNvPr id="3934" name="Freeform 868"/>
              <p:cNvSpPr>
                <a:spLocks/>
              </p:cNvSpPr>
              <p:nvPr>
                <p:custDataLst>
                  <p:tags r:id="rId19"/>
                </p:custDataLst>
              </p:nvPr>
            </p:nvSpPr>
            <p:spPr bwMode="auto">
              <a:xfrm>
                <a:off x="9435" y="1994"/>
                <a:ext cx="62" cy="62"/>
              </a:xfrm>
              <a:custGeom>
                <a:avLst/>
                <a:gdLst>
                  <a:gd name="T0" fmla="+- 0 9466 9435"/>
                  <a:gd name="T1" fmla="*/ T0 w 62"/>
                  <a:gd name="T2" fmla="+- 0 2056 1994"/>
                  <a:gd name="T3" fmla="*/ 2056 h 62"/>
                  <a:gd name="T4" fmla="+- 0 9435 9435"/>
                  <a:gd name="T5" fmla="*/ T4 w 62"/>
                  <a:gd name="T6" fmla="+- 0 1994 1994"/>
                  <a:gd name="T7" fmla="*/ 1994 h 62"/>
                  <a:gd name="T8" fmla="+- 0 9497 9435"/>
                  <a:gd name="T9" fmla="*/ T8 w 62"/>
                  <a:gd name="T10" fmla="+- 0 1994 1994"/>
                  <a:gd name="T11" fmla="*/ 1994 h 62"/>
                  <a:gd name="T12" fmla="+- 0 9466 9435"/>
                  <a:gd name="T13" fmla="*/ T12 w 62"/>
                  <a:gd name="T14" fmla="+- 0 2056 1994"/>
                  <a:gd name="T15" fmla="*/ 2056 h 62"/>
                </a:gdLst>
                <a:ahLst/>
                <a:cxnLst>
                  <a:cxn ang="0">
                    <a:pos x="T1" y="T3"/>
                  </a:cxn>
                  <a:cxn ang="0">
                    <a:pos x="T5" y="T7"/>
                  </a:cxn>
                  <a:cxn ang="0">
                    <a:pos x="T9" y="T11"/>
                  </a:cxn>
                  <a:cxn ang="0">
                    <a:pos x="T13" y="T15"/>
                  </a:cxn>
                </a:cxnLst>
                <a:rect l="0" t="0" r="r" b="b"/>
                <a:pathLst>
                  <a:path w="62" h="62">
                    <a:moveTo>
                      <a:pt x="31" y="62"/>
                    </a:moveTo>
                    <a:lnTo>
                      <a:pt x="0" y="0"/>
                    </a:lnTo>
                    <a:lnTo>
                      <a:pt x="62" y="0"/>
                    </a:lnTo>
                    <a:lnTo>
                      <a:pt x="31"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pic>
            <p:nvPicPr>
              <p:cNvPr id="3933" name="Picture 861"/>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8207" y="2320"/>
                <a:ext cx="1881" cy="183"/>
              </a:xfrm>
              <a:prstGeom prst="rect">
                <a:avLst/>
              </a:prstGeom>
              <a:noFill/>
              <a:extLst>
                <a:ext uri="{909E8E84-426E-40DD-AFC4-6F175D3DCCD1}">
                  <a14:hiddenFill xmlns:a14="http://schemas.microsoft.com/office/drawing/2010/main">
                    <a:solidFill>
                      <a:srgbClr val="FFFFFF"/>
                    </a:solidFill>
                  </a14:hiddenFill>
                </a:ext>
              </a:extLst>
            </p:spPr>
          </p:pic>
          <p:grpSp>
            <p:nvGrpSpPr>
              <p:cNvPr id="3911" name="Group 840"/>
              <p:cNvGrpSpPr>
                <a:grpSpLocks/>
              </p:cNvGrpSpPr>
              <p:nvPr/>
            </p:nvGrpSpPr>
            <p:grpSpPr bwMode="auto">
              <a:xfrm>
                <a:off x="72" y="78"/>
                <a:ext cx="11213" cy="2422"/>
                <a:chOff x="72" y="78"/>
                <a:chExt cx="11213" cy="2422"/>
              </a:xfrm>
            </p:grpSpPr>
            <p:sp>
              <p:nvSpPr>
                <p:cNvPr id="3912" name="Freeform 859"/>
                <p:cNvSpPr>
                  <a:spLocks/>
                </p:cNvSpPr>
                <p:nvPr>
                  <p:custDataLst>
                    <p:tags r:id="rId20"/>
                  </p:custDataLst>
                </p:nvPr>
              </p:nvSpPr>
              <p:spPr bwMode="auto">
                <a:xfrm>
                  <a:off x="9856" y="2374"/>
                  <a:ext cx="62" cy="62"/>
                </a:xfrm>
                <a:custGeom>
                  <a:avLst/>
                  <a:gdLst>
                    <a:gd name="T0" fmla="+- 0 8109 8078"/>
                    <a:gd name="T1" fmla="*/ T0 w 62"/>
                    <a:gd name="T2" fmla="+- 0 2436 2374"/>
                    <a:gd name="T3" fmla="*/ 2436 h 62"/>
                    <a:gd name="T4" fmla="+- 0 8078 8078"/>
                    <a:gd name="T5" fmla="*/ T4 w 62"/>
                    <a:gd name="T6" fmla="+- 0 2374 2374"/>
                    <a:gd name="T7" fmla="*/ 2374 h 62"/>
                    <a:gd name="T8" fmla="+- 0 8140 8078"/>
                    <a:gd name="T9" fmla="*/ T8 w 62"/>
                    <a:gd name="T10" fmla="+- 0 2374 2374"/>
                    <a:gd name="T11" fmla="*/ 2374 h 62"/>
                    <a:gd name="T12" fmla="+- 0 8109 8078"/>
                    <a:gd name="T13" fmla="*/ T12 w 62"/>
                    <a:gd name="T14" fmla="+- 0 2436 2374"/>
                    <a:gd name="T15" fmla="*/ 2436 h 62"/>
                  </a:gdLst>
                  <a:ahLst/>
                  <a:cxnLst>
                    <a:cxn ang="0">
                      <a:pos x="T1" y="T3"/>
                    </a:cxn>
                    <a:cxn ang="0">
                      <a:pos x="T5" y="T7"/>
                    </a:cxn>
                    <a:cxn ang="0">
                      <a:pos x="T9" y="T11"/>
                    </a:cxn>
                    <a:cxn ang="0">
                      <a:pos x="T13" y="T15"/>
                    </a:cxn>
                  </a:cxnLst>
                  <a:rect l="0" t="0" r="r" b="b"/>
                  <a:pathLst>
                    <a:path w="62" h="62">
                      <a:moveTo>
                        <a:pt x="31" y="62"/>
                      </a:moveTo>
                      <a:lnTo>
                        <a:pt x="0" y="0"/>
                      </a:lnTo>
                      <a:lnTo>
                        <a:pt x="62" y="0"/>
                      </a:lnTo>
                      <a:lnTo>
                        <a:pt x="31"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3913" name="Text Box 858"/>
                <p:cNvSpPr txBox="1">
                  <a:spLocks noChangeArrowheads="1"/>
                </p:cNvSpPr>
                <p:nvPr>
                  <p:custDataLst>
                    <p:tags r:id="rId21"/>
                  </p:custDataLst>
                </p:nvPr>
              </p:nvSpPr>
              <p:spPr bwMode="auto">
                <a:xfrm>
                  <a:off x="72" y="730"/>
                  <a:ext cx="2529" cy="1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mj-lt"/>
                      <a:ea typeface="Calibri" pitchFamily="34" charset="0"/>
                      <a:cs typeface="Times New Roman" pitchFamily="18" charset="0"/>
                    </a:rPr>
                    <a:t>NEW UPDATE!</a:t>
                  </a:r>
                  <a:endParaRPr kumimoji="0" lang="en-US" altLang="en-US" sz="1200" b="0" i="0" u="none" strike="noStrike" cap="none" normalizeH="0" baseline="0">
                    <a:ln>
                      <a:noFill/>
                    </a:ln>
                    <a:solidFill>
                      <a:schemeClr val="tx1"/>
                    </a:solidFill>
                    <a:effectLst/>
                    <a:latin typeface="+mj-lt"/>
                    <a:cs typeface="Arial" pitchFamily="34" charset="0"/>
                  </a:endParaRPr>
                </a:p>
              </p:txBody>
            </p:sp>
            <p:sp>
              <p:nvSpPr>
                <p:cNvPr id="3914" name="Text Box 857"/>
                <p:cNvSpPr txBox="1">
                  <a:spLocks noChangeArrowheads="1"/>
                </p:cNvSpPr>
                <p:nvPr>
                  <p:custDataLst>
                    <p:tags r:id="rId22"/>
                  </p:custDataLst>
                </p:nvPr>
              </p:nvSpPr>
              <p:spPr bwMode="auto">
                <a:xfrm>
                  <a:off x="3983" y="1177"/>
                  <a:ext cx="1768" cy="185"/>
                </a:xfrm>
                <a:prstGeom prst="rect">
                  <a:avLst/>
                </a:prstGeom>
                <a:noFill/>
                <a:ln w="6526">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mj-lt"/>
                      <a:ea typeface="Calibri" pitchFamily="34" charset="0"/>
                      <a:cs typeface="Arial" pitchFamily="34" charset="0"/>
                    </a:rPr>
                    <a:t>Select a state</a:t>
                  </a:r>
                  <a:endParaRPr kumimoji="0" lang="en-US" altLang="en-US" sz="1200" b="0" i="0" u="none" strike="noStrike" cap="none" normalizeH="0" baseline="0" dirty="0">
                    <a:ln>
                      <a:noFill/>
                    </a:ln>
                    <a:solidFill>
                      <a:schemeClr val="tx1"/>
                    </a:solidFill>
                    <a:effectLst/>
                    <a:latin typeface="+mj-lt"/>
                    <a:cs typeface="Arial" pitchFamily="34" charset="0"/>
                  </a:endParaRPr>
                </a:p>
              </p:txBody>
            </p:sp>
            <p:sp>
              <p:nvSpPr>
                <p:cNvPr id="3915" name="Text Box 856"/>
                <p:cNvSpPr txBox="1">
                  <a:spLocks noChangeArrowheads="1"/>
                </p:cNvSpPr>
                <p:nvPr>
                  <p:custDataLst>
                    <p:tags r:id="rId23"/>
                  </p:custDataLst>
                </p:nvPr>
              </p:nvSpPr>
              <p:spPr bwMode="auto">
                <a:xfrm>
                  <a:off x="3950" y="1519"/>
                  <a:ext cx="1881" cy="271"/>
                </a:xfrm>
                <a:prstGeom prst="rect">
                  <a:avLst/>
                </a:prstGeom>
                <a:noFill/>
                <a:ln w="6526">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mj-lt"/>
                      <a:ea typeface="Calibri" pitchFamily="34" charset="0"/>
                      <a:cs typeface="Arial" pitchFamily="34" charset="0"/>
                    </a:rPr>
                    <a:t>None or Prevented Planting</a:t>
                  </a:r>
                  <a:endParaRPr kumimoji="0" lang="en-US" altLang="en-US" sz="1200" b="0" i="0" u="none" strike="noStrike" cap="none" normalizeH="0" baseline="0" dirty="0">
                    <a:ln>
                      <a:noFill/>
                    </a:ln>
                    <a:solidFill>
                      <a:schemeClr val="tx1"/>
                    </a:solidFill>
                    <a:effectLst/>
                    <a:latin typeface="+mj-lt"/>
                    <a:cs typeface="Arial" pitchFamily="34" charset="0"/>
                  </a:endParaRPr>
                </a:p>
              </p:txBody>
            </p:sp>
            <p:sp>
              <p:nvSpPr>
                <p:cNvPr id="3916" name="Text Box 855"/>
                <p:cNvSpPr txBox="1">
                  <a:spLocks noChangeArrowheads="1"/>
                </p:cNvSpPr>
                <p:nvPr>
                  <p:custDataLst>
                    <p:tags r:id="rId24"/>
                  </p:custDataLst>
                </p:nvPr>
              </p:nvSpPr>
              <p:spPr bwMode="auto">
                <a:xfrm>
                  <a:off x="4003" y="1937"/>
                  <a:ext cx="1635" cy="185"/>
                </a:xfrm>
                <a:prstGeom prst="rect">
                  <a:avLst/>
                </a:prstGeom>
                <a:noFill/>
                <a:ln w="6526">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mj-lt"/>
                      <a:ea typeface="Calibri" pitchFamily="34" charset="0"/>
                      <a:cs typeface="Arial" pitchFamily="34" charset="0"/>
                    </a:rPr>
                    <a:t>Select a drainage </a:t>
                  </a:r>
                  <a:endParaRPr kumimoji="0" lang="en-US" altLang="en-US" sz="1200" b="0" i="0" u="none" strike="noStrike" cap="none" normalizeH="0" baseline="0" dirty="0">
                    <a:ln>
                      <a:noFill/>
                    </a:ln>
                    <a:solidFill>
                      <a:schemeClr val="tx1"/>
                    </a:solidFill>
                    <a:effectLst/>
                    <a:latin typeface="+mj-lt"/>
                    <a:cs typeface="Arial" pitchFamily="34" charset="0"/>
                  </a:endParaRPr>
                </a:p>
              </p:txBody>
            </p:sp>
            <p:sp>
              <p:nvSpPr>
                <p:cNvPr id="3919" name="Text Box 852"/>
                <p:cNvSpPr txBox="1">
                  <a:spLocks noChangeArrowheads="1"/>
                </p:cNvSpPr>
                <p:nvPr>
                  <p:custDataLst>
                    <p:tags r:id="rId25"/>
                  </p:custDataLst>
                </p:nvPr>
              </p:nvSpPr>
              <p:spPr bwMode="auto">
                <a:xfrm>
                  <a:off x="8212" y="2315"/>
                  <a:ext cx="1876" cy="185"/>
                </a:xfrm>
                <a:prstGeom prst="rect">
                  <a:avLst/>
                </a:prstGeom>
                <a:noFill/>
                <a:ln w="6526">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mj-lt"/>
                      <a:ea typeface="Calibri" pitchFamily="34" charset="0"/>
                      <a:cs typeface="Arial" pitchFamily="34" charset="0"/>
                    </a:rPr>
                    <a:t>Select an attribute</a:t>
                  </a:r>
                  <a:endParaRPr kumimoji="0" lang="en-US" altLang="en-US" sz="1200" b="0" i="0" u="none" strike="noStrike" cap="none" normalizeH="0" baseline="0" dirty="0">
                    <a:ln>
                      <a:noFill/>
                    </a:ln>
                    <a:solidFill>
                      <a:schemeClr val="tx1"/>
                    </a:solidFill>
                    <a:effectLst/>
                    <a:latin typeface="+mj-lt"/>
                    <a:cs typeface="Arial" pitchFamily="34" charset="0"/>
                  </a:endParaRPr>
                </a:p>
              </p:txBody>
            </p:sp>
            <p:sp>
              <p:nvSpPr>
                <p:cNvPr id="3920" name="Text Box 851"/>
                <p:cNvSpPr txBox="1">
                  <a:spLocks noChangeArrowheads="1"/>
                </p:cNvSpPr>
                <p:nvPr>
                  <p:custDataLst>
                    <p:tags r:id="rId26"/>
                  </p:custDataLst>
                </p:nvPr>
              </p:nvSpPr>
              <p:spPr bwMode="auto">
                <a:xfrm>
                  <a:off x="4082" y="78"/>
                  <a:ext cx="7203"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FFCC33"/>
                      </a:solidFill>
                      <a:effectLst/>
                      <a:latin typeface="+mj-lt"/>
                      <a:ea typeface="Calibri" pitchFamily="34" charset="0"/>
                      <a:cs typeface="Arial" pitchFamily="34" charset="0"/>
                    </a:rPr>
                    <a:t>Midwest Cover Crops Council ­ Cover Crop Decision Tool</a:t>
                  </a:r>
                  <a:endParaRPr kumimoji="0" lang="en-US" altLang="en-US" sz="1700" b="0" i="0" u="none" strike="noStrike" cap="none" normalizeH="0" baseline="0" dirty="0">
                    <a:ln>
                      <a:noFill/>
                    </a:ln>
                    <a:solidFill>
                      <a:schemeClr val="tx1"/>
                    </a:solidFill>
                    <a:effectLst/>
                    <a:latin typeface="+mj-lt"/>
                    <a:cs typeface="Arial" pitchFamily="34" charset="0"/>
                  </a:endParaRPr>
                </a:p>
              </p:txBody>
            </p:sp>
            <p:sp>
              <p:nvSpPr>
                <p:cNvPr id="3922" name="Text Box 849"/>
                <p:cNvSpPr txBox="1">
                  <a:spLocks noChangeArrowheads="1"/>
                </p:cNvSpPr>
                <p:nvPr>
                  <p:custDataLst>
                    <p:tags r:id="rId27"/>
                  </p:custDataLst>
                </p:nvPr>
              </p:nvSpPr>
              <p:spPr bwMode="auto">
                <a:xfrm>
                  <a:off x="82" y="949"/>
                  <a:ext cx="2222" cy="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j-lt"/>
                      <a:ea typeface="Calibri" pitchFamily="34" charset="0"/>
                      <a:cs typeface="Times New Roman" pitchFamily="18" charset="0"/>
                    </a:rPr>
                    <a:t>HOVER OVER COVER CROP,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j-lt"/>
                      <a:ea typeface="Calibri" pitchFamily="34" charset="0"/>
                      <a:cs typeface="Times New Roman" pitchFamily="18" charset="0"/>
                    </a:rPr>
                    <a:t>CLICK TO</a:t>
                  </a:r>
                  <a:endParaRPr kumimoji="0" lang="en-US" altLang="en-US" sz="1600" b="0" i="0" u="none" strike="noStrike" cap="none" normalizeH="0" baseline="0" dirty="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j-lt"/>
                      <a:ea typeface="Calibri" pitchFamily="34" charset="0"/>
                      <a:cs typeface="Times New Roman" pitchFamily="18" charset="0"/>
                    </a:rPr>
                    <a:t>REVIEW THE INFORMATION SHEET.</a:t>
                  </a:r>
                  <a:endParaRPr kumimoji="0" lang="en-US" altLang="en-US" sz="1600" b="0" i="0" u="none" strike="noStrike" cap="none" normalizeH="0" baseline="0" dirty="0">
                    <a:ln>
                      <a:noFill/>
                    </a:ln>
                    <a:solidFill>
                      <a:schemeClr val="tx1"/>
                    </a:solidFill>
                    <a:effectLst/>
                    <a:latin typeface="+mj-lt"/>
                    <a:cs typeface="Arial" pitchFamily="34" charset="0"/>
                  </a:endParaRPr>
                </a:p>
              </p:txBody>
            </p:sp>
            <p:sp>
              <p:nvSpPr>
                <p:cNvPr id="3923" name="Text Box 848"/>
                <p:cNvSpPr txBox="1">
                  <a:spLocks noChangeArrowheads="1"/>
                </p:cNvSpPr>
                <p:nvPr>
                  <p:custDataLst>
                    <p:tags r:id="rId28"/>
                  </p:custDataLst>
                </p:nvPr>
              </p:nvSpPr>
              <p:spPr bwMode="auto">
                <a:xfrm>
                  <a:off x="2796" y="1147"/>
                  <a:ext cx="113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j-lt"/>
                      <a:ea typeface="Calibri" pitchFamily="34" charset="0"/>
                      <a:cs typeface="Times New Roman" pitchFamily="18" charset="0"/>
                    </a:rPr>
                    <a:t>Location Information</a:t>
                  </a:r>
                  <a:endParaRPr kumimoji="0" lang="en-US" altLang="en-US" sz="1200" b="0" i="0" u="none" strike="noStrike" cap="none" normalizeH="0" baseline="0" dirty="0">
                    <a:ln>
                      <a:noFill/>
                    </a:ln>
                    <a:solidFill>
                      <a:schemeClr val="tx1"/>
                    </a:solidFill>
                    <a:effectLst/>
                    <a:latin typeface="+mj-lt"/>
                    <a:cs typeface="Arial" pitchFamily="34" charset="0"/>
                  </a:endParaRPr>
                </a:p>
              </p:txBody>
            </p:sp>
            <p:sp>
              <p:nvSpPr>
                <p:cNvPr id="3924" name="Text Box 847"/>
                <p:cNvSpPr txBox="1">
                  <a:spLocks noChangeArrowheads="1"/>
                </p:cNvSpPr>
                <p:nvPr>
                  <p:custDataLst>
                    <p:tags r:id="rId29"/>
                  </p:custDataLst>
                </p:nvPr>
              </p:nvSpPr>
              <p:spPr bwMode="auto">
                <a:xfrm>
                  <a:off x="6135" y="1543"/>
                  <a:ext cx="597"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j-lt"/>
                      <a:ea typeface="Calibri" pitchFamily="34" charset="0"/>
                      <a:cs typeface="Times New Roman" pitchFamily="18" charset="0"/>
                    </a:rPr>
                    <a:t>Plant Date:</a:t>
                  </a:r>
                  <a:endParaRPr kumimoji="0" lang="en-US" altLang="en-US" sz="1200" b="0" i="0" u="none" strike="noStrike" cap="none" normalizeH="0" baseline="0" dirty="0">
                    <a:ln>
                      <a:noFill/>
                    </a:ln>
                    <a:solidFill>
                      <a:schemeClr val="tx1"/>
                    </a:solidFill>
                    <a:effectLst/>
                    <a:latin typeface="+mj-lt"/>
                    <a:cs typeface="Arial" pitchFamily="34" charset="0"/>
                  </a:endParaRPr>
                </a:p>
              </p:txBody>
            </p:sp>
            <p:sp>
              <p:nvSpPr>
                <p:cNvPr id="3925" name="Text Box 846"/>
                <p:cNvSpPr txBox="1">
                  <a:spLocks noChangeArrowheads="1"/>
                </p:cNvSpPr>
                <p:nvPr>
                  <p:custDataLst>
                    <p:tags r:id="rId30"/>
                  </p:custDataLst>
                </p:nvPr>
              </p:nvSpPr>
              <p:spPr bwMode="auto">
                <a:xfrm>
                  <a:off x="8078" y="1559"/>
                  <a:ext cx="730"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j-lt"/>
                      <a:ea typeface="Calibri" pitchFamily="34" charset="0"/>
                      <a:cs typeface="Times New Roman" pitchFamily="18" charset="0"/>
                    </a:rPr>
                    <a:t>Harvest Date:</a:t>
                  </a:r>
                  <a:endParaRPr kumimoji="0" lang="en-US" altLang="en-US" sz="1200" b="0" i="0" u="none" strike="noStrike" cap="none" normalizeH="0" baseline="0" dirty="0">
                    <a:ln>
                      <a:noFill/>
                    </a:ln>
                    <a:solidFill>
                      <a:schemeClr val="tx1"/>
                    </a:solidFill>
                    <a:effectLst/>
                    <a:latin typeface="+mj-lt"/>
                    <a:cs typeface="Arial" pitchFamily="34" charset="0"/>
                  </a:endParaRPr>
                </a:p>
              </p:txBody>
            </p:sp>
            <p:sp>
              <p:nvSpPr>
                <p:cNvPr id="3927" name="Text Box 844"/>
                <p:cNvSpPr txBox="1">
                  <a:spLocks noChangeArrowheads="1"/>
                </p:cNvSpPr>
                <p:nvPr>
                  <p:custDataLst>
                    <p:tags r:id="rId31"/>
                  </p:custDataLst>
                </p:nvPr>
              </p:nvSpPr>
              <p:spPr bwMode="auto">
                <a:xfrm>
                  <a:off x="6826" y="1940"/>
                  <a:ext cx="104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j-lt"/>
                      <a:ea typeface="Calibri" pitchFamily="34" charset="0"/>
                      <a:cs typeface="Times New Roman" pitchFamily="18" charset="0"/>
                    </a:rPr>
                    <a:t>Flooding? </a:t>
                  </a:r>
                  <a:endParaRPr kumimoji="0" lang="en-US" altLang="en-US" sz="1200" b="0" i="0" u="none" strike="noStrike" cap="none" normalizeH="0" baseline="0" dirty="0">
                    <a:ln>
                      <a:noFill/>
                    </a:ln>
                    <a:solidFill>
                      <a:schemeClr val="tx1"/>
                    </a:solidFill>
                    <a:effectLst/>
                    <a:latin typeface="+mj-lt"/>
                    <a:cs typeface="Arial" pitchFamily="34" charset="0"/>
                  </a:endParaRPr>
                </a:p>
              </p:txBody>
            </p:sp>
            <p:sp>
              <p:nvSpPr>
                <p:cNvPr id="3928" name="Text Box 843"/>
                <p:cNvSpPr txBox="1">
                  <a:spLocks noChangeArrowheads="1"/>
                </p:cNvSpPr>
                <p:nvPr>
                  <p:custDataLst>
                    <p:tags r:id="rId32"/>
                  </p:custDataLst>
                </p:nvPr>
              </p:nvSpPr>
              <p:spPr bwMode="auto">
                <a:xfrm>
                  <a:off x="2796" y="2258"/>
                  <a:ext cx="401"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j-lt"/>
                      <a:ea typeface="Calibri" pitchFamily="34" charset="0"/>
                      <a:cs typeface="Times New Roman" pitchFamily="18" charset="0"/>
                    </a:rPr>
                    <a:t>Goal #1</a:t>
                  </a:r>
                  <a:endParaRPr kumimoji="0" lang="en-US" altLang="en-US" sz="1200" b="0" i="0" u="none" strike="noStrike" cap="none" normalizeH="0" baseline="0" dirty="0">
                    <a:ln>
                      <a:noFill/>
                    </a:ln>
                    <a:solidFill>
                      <a:schemeClr val="tx1"/>
                    </a:solidFill>
                    <a:effectLst/>
                    <a:latin typeface="+mj-lt"/>
                    <a:cs typeface="Arial" pitchFamily="34" charset="0"/>
                  </a:endParaRPr>
                </a:p>
              </p:txBody>
            </p:sp>
            <p:sp>
              <p:nvSpPr>
                <p:cNvPr id="3929" name="Text Box 842"/>
                <p:cNvSpPr txBox="1">
                  <a:spLocks noChangeArrowheads="1"/>
                </p:cNvSpPr>
                <p:nvPr>
                  <p:custDataLst>
                    <p:tags r:id="rId33"/>
                  </p:custDataLst>
                </p:nvPr>
              </p:nvSpPr>
              <p:spPr bwMode="auto">
                <a:xfrm>
                  <a:off x="5206" y="2312"/>
                  <a:ext cx="401"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j-lt"/>
                      <a:ea typeface="Calibri" pitchFamily="34" charset="0"/>
                      <a:cs typeface="Times New Roman" pitchFamily="18" charset="0"/>
                    </a:rPr>
                    <a:t>Goal #2</a:t>
                  </a:r>
                  <a:endParaRPr kumimoji="0" lang="en-US" altLang="en-US" sz="1200" b="0" i="0" u="none" strike="noStrike" cap="none" normalizeH="0" baseline="0" dirty="0">
                    <a:ln>
                      <a:noFill/>
                    </a:ln>
                    <a:solidFill>
                      <a:schemeClr val="tx1"/>
                    </a:solidFill>
                    <a:effectLst/>
                    <a:latin typeface="+mj-lt"/>
                    <a:cs typeface="Arial" pitchFamily="34" charset="0"/>
                  </a:endParaRPr>
                </a:p>
              </p:txBody>
            </p:sp>
            <p:sp>
              <p:nvSpPr>
                <p:cNvPr id="3930" name="Text Box 841"/>
                <p:cNvSpPr txBox="1">
                  <a:spLocks noChangeArrowheads="1"/>
                </p:cNvSpPr>
                <p:nvPr>
                  <p:custDataLst>
                    <p:tags r:id="rId34"/>
                  </p:custDataLst>
                </p:nvPr>
              </p:nvSpPr>
              <p:spPr bwMode="auto">
                <a:xfrm>
                  <a:off x="7684" y="2313"/>
                  <a:ext cx="401"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j-lt"/>
                      <a:ea typeface="Calibri" pitchFamily="34" charset="0"/>
                      <a:cs typeface="Times New Roman" pitchFamily="18" charset="0"/>
                    </a:rPr>
                    <a:t>Goal #3</a:t>
                  </a:r>
                  <a:endParaRPr kumimoji="0" lang="en-US" altLang="en-US" sz="1200" b="0" i="0" u="none" strike="noStrike" cap="none" normalizeH="0" baseline="0" dirty="0">
                    <a:ln>
                      <a:noFill/>
                    </a:ln>
                    <a:solidFill>
                      <a:schemeClr val="tx1"/>
                    </a:solidFill>
                    <a:effectLst/>
                    <a:latin typeface="+mj-lt"/>
                    <a:cs typeface="Arial" pitchFamily="34" charset="0"/>
                  </a:endParaRPr>
                </a:p>
              </p:txBody>
            </p:sp>
          </p:grpSp>
        </p:grpSp>
        <p:grpSp>
          <p:nvGrpSpPr>
            <p:cNvPr id="5" name="Group 4"/>
            <p:cNvGrpSpPr/>
            <p:nvPr/>
          </p:nvGrpSpPr>
          <p:grpSpPr>
            <a:xfrm>
              <a:off x="2890163" y="3607786"/>
              <a:ext cx="6397531" cy="2460083"/>
              <a:chOff x="2890163" y="3607786"/>
              <a:chExt cx="6397531" cy="2460083"/>
            </a:xfrm>
          </p:grpSpPr>
          <p:sp>
            <p:nvSpPr>
              <p:cNvPr id="935" name="Freeform 919"/>
              <p:cNvSpPr>
                <a:spLocks/>
              </p:cNvSpPr>
              <p:nvPr>
                <p:custDataLst>
                  <p:tags r:id="rId6"/>
                </p:custDataLst>
              </p:nvPr>
            </p:nvSpPr>
            <p:spPr bwMode="auto">
              <a:xfrm>
                <a:off x="7793011" y="3620100"/>
                <a:ext cx="1494683" cy="508032"/>
              </a:xfrm>
              <a:custGeom>
                <a:avLst/>
                <a:gdLst>
                  <a:gd name="T0" fmla="+- 0 6722 5622"/>
                  <a:gd name="T1" fmla="*/ T0 w 1100"/>
                  <a:gd name="T2" fmla="+- 0 1059 678"/>
                  <a:gd name="T3" fmla="*/ 1059 h 381"/>
                  <a:gd name="T4" fmla="+- 0 5952 5622"/>
                  <a:gd name="T5" fmla="*/ T4 w 1100"/>
                  <a:gd name="T6" fmla="+- 0 1059 678"/>
                  <a:gd name="T7" fmla="*/ 1059 h 381"/>
                  <a:gd name="T8" fmla="+- 0 5931 5622"/>
                  <a:gd name="T9" fmla="*/ T8 w 1100"/>
                  <a:gd name="T10" fmla="+- 0 1058 678"/>
                  <a:gd name="T11" fmla="*/ 1058 h 381"/>
                  <a:gd name="T12" fmla="+- 0 5871 5622"/>
                  <a:gd name="T13" fmla="*/ T12 w 1100"/>
                  <a:gd name="T14" fmla="+- 0 1055 678"/>
                  <a:gd name="T15" fmla="*/ 1055 h 381"/>
                  <a:gd name="T16" fmla="+- 0 5809 5622"/>
                  <a:gd name="T17" fmla="*/ T16 w 1100"/>
                  <a:gd name="T18" fmla="+- 0 1047 678"/>
                  <a:gd name="T19" fmla="*/ 1047 h 381"/>
                  <a:gd name="T20" fmla="+- 0 5749 5622"/>
                  <a:gd name="T21" fmla="*/ T20 w 1100"/>
                  <a:gd name="T22" fmla="+- 0 1035 678"/>
                  <a:gd name="T23" fmla="*/ 1035 h 381"/>
                  <a:gd name="T24" fmla="+- 0 5686 5622"/>
                  <a:gd name="T25" fmla="*/ T24 w 1100"/>
                  <a:gd name="T26" fmla="+- 0 1012 678"/>
                  <a:gd name="T27" fmla="*/ 1012 h 381"/>
                  <a:gd name="T28" fmla="+- 0 5636 5622"/>
                  <a:gd name="T29" fmla="*/ T28 w 1100"/>
                  <a:gd name="T30" fmla="+- 0 976 678"/>
                  <a:gd name="T31" fmla="*/ 976 h 381"/>
                  <a:gd name="T32" fmla="+- 0 5622 5622"/>
                  <a:gd name="T33" fmla="*/ T32 w 1100"/>
                  <a:gd name="T34" fmla="+- 0 945 678"/>
                  <a:gd name="T35" fmla="*/ 945 h 381"/>
                  <a:gd name="T36" fmla="+- 0 5622 5622"/>
                  <a:gd name="T37" fmla="*/ T36 w 1100"/>
                  <a:gd name="T38" fmla="+- 0 678 678"/>
                  <a:gd name="T39" fmla="*/ 678 h 381"/>
                  <a:gd name="T40" fmla="+- 0 6392 5622"/>
                  <a:gd name="T41" fmla="*/ T40 w 1100"/>
                  <a:gd name="T42" fmla="+- 0 678 678"/>
                  <a:gd name="T43" fmla="*/ 678 h 381"/>
                  <a:gd name="T44" fmla="+- 0 6412 5622"/>
                  <a:gd name="T45" fmla="*/ T44 w 1100"/>
                  <a:gd name="T46" fmla="+- 0 679 678"/>
                  <a:gd name="T47" fmla="*/ 679 h 381"/>
                  <a:gd name="T48" fmla="+- 0 6473 5622"/>
                  <a:gd name="T49" fmla="*/ T48 w 1100"/>
                  <a:gd name="T50" fmla="+- 0 682 678"/>
                  <a:gd name="T51" fmla="*/ 682 h 381"/>
                  <a:gd name="T52" fmla="+- 0 6535 5622"/>
                  <a:gd name="T53" fmla="*/ T52 w 1100"/>
                  <a:gd name="T54" fmla="+- 0 690 678"/>
                  <a:gd name="T55" fmla="*/ 690 h 381"/>
                  <a:gd name="T56" fmla="+- 0 6595 5622"/>
                  <a:gd name="T57" fmla="*/ T56 w 1100"/>
                  <a:gd name="T58" fmla="+- 0 702 678"/>
                  <a:gd name="T59" fmla="*/ 702 h 381"/>
                  <a:gd name="T60" fmla="+- 0 6658 5622"/>
                  <a:gd name="T61" fmla="*/ T60 w 1100"/>
                  <a:gd name="T62" fmla="+- 0 725 678"/>
                  <a:gd name="T63" fmla="*/ 725 h 381"/>
                  <a:gd name="T64" fmla="+- 0 6708 5622"/>
                  <a:gd name="T65" fmla="*/ T64 w 1100"/>
                  <a:gd name="T66" fmla="+- 0 761 678"/>
                  <a:gd name="T67" fmla="*/ 761 h 381"/>
                  <a:gd name="T68" fmla="+- 0 6722 5622"/>
                  <a:gd name="T69" fmla="*/ T68 w 1100"/>
                  <a:gd name="T70" fmla="+- 0 1059 678"/>
                  <a:gd name="T71" fmla="*/ 1059 h 3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1100" h="381">
                    <a:moveTo>
                      <a:pt x="1100" y="381"/>
                    </a:moveTo>
                    <a:lnTo>
                      <a:pt x="330" y="381"/>
                    </a:lnTo>
                    <a:lnTo>
                      <a:pt x="309" y="380"/>
                    </a:lnTo>
                    <a:lnTo>
                      <a:pt x="249" y="377"/>
                    </a:lnTo>
                    <a:lnTo>
                      <a:pt x="187" y="369"/>
                    </a:lnTo>
                    <a:lnTo>
                      <a:pt x="127" y="357"/>
                    </a:lnTo>
                    <a:lnTo>
                      <a:pt x="64" y="334"/>
                    </a:lnTo>
                    <a:lnTo>
                      <a:pt x="14" y="298"/>
                    </a:lnTo>
                    <a:lnTo>
                      <a:pt x="0" y="267"/>
                    </a:lnTo>
                    <a:lnTo>
                      <a:pt x="0" y="0"/>
                    </a:lnTo>
                    <a:lnTo>
                      <a:pt x="770" y="0"/>
                    </a:lnTo>
                    <a:lnTo>
                      <a:pt x="790" y="1"/>
                    </a:lnTo>
                    <a:lnTo>
                      <a:pt x="851" y="4"/>
                    </a:lnTo>
                    <a:lnTo>
                      <a:pt x="913" y="12"/>
                    </a:lnTo>
                    <a:lnTo>
                      <a:pt x="973" y="24"/>
                    </a:lnTo>
                    <a:lnTo>
                      <a:pt x="1036" y="47"/>
                    </a:lnTo>
                    <a:lnTo>
                      <a:pt x="1086" y="83"/>
                    </a:lnTo>
                    <a:lnTo>
                      <a:pt x="1100" y="381"/>
                    </a:lnTo>
                    <a:close/>
                  </a:path>
                </a:pathLst>
              </a:custGeom>
              <a:solidFill>
                <a:srgbClr val="FFC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936" name="Freeform 919"/>
              <p:cNvSpPr>
                <a:spLocks/>
              </p:cNvSpPr>
              <p:nvPr>
                <p:custDataLst>
                  <p:tags r:id="rId7"/>
                </p:custDataLst>
              </p:nvPr>
            </p:nvSpPr>
            <p:spPr bwMode="auto">
              <a:xfrm>
                <a:off x="4519533" y="3607786"/>
                <a:ext cx="1494683" cy="508032"/>
              </a:xfrm>
              <a:custGeom>
                <a:avLst/>
                <a:gdLst>
                  <a:gd name="T0" fmla="+- 0 6722 5622"/>
                  <a:gd name="T1" fmla="*/ T0 w 1100"/>
                  <a:gd name="T2" fmla="+- 0 1059 678"/>
                  <a:gd name="T3" fmla="*/ 1059 h 381"/>
                  <a:gd name="T4" fmla="+- 0 5952 5622"/>
                  <a:gd name="T5" fmla="*/ T4 w 1100"/>
                  <a:gd name="T6" fmla="+- 0 1059 678"/>
                  <a:gd name="T7" fmla="*/ 1059 h 381"/>
                  <a:gd name="T8" fmla="+- 0 5931 5622"/>
                  <a:gd name="T9" fmla="*/ T8 w 1100"/>
                  <a:gd name="T10" fmla="+- 0 1058 678"/>
                  <a:gd name="T11" fmla="*/ 1058 h 381"/>
                  <a:gd name="T12" fmla="+- 0 5871 5622"/>
                  <a:gd name="T13" fmla="*/ T12 w 1100"/>
                  <a:gd name="T14" fmla="+- 0 1055 678"/>
                  <a:gd name="T15" fmla="*/ 1055 h 381"/>
                  <a:gd name="T16" fmla="+- 0 5809 5622"/>
                  <a:gd name="T17" fmla="*/ T16 w 1100"/>
                  <a:gd name="T18" fmla="+- 0 1047 678"/>
                  <a:gd name="T19" fmla="*/ 1047 h 381"/>
                  <a:gd name="T20" fmla="+- 0 5749 5622"/>
                  <a:gd name="T21" fmla="*/ T20 w 1100"/>
                  <a:gd name="T22" fmla="+- 0 1035 678"/>
                  <a:gd name="T23" fmla="*/ 1035 h 381"/>
                  <a:gd name="T24" fmla="+- 0 5686 5622"/>
                  <a:gd name="T25" fmla="*/ T24 w 1100"/>
                  <a:gd name="T26" fmla="+- 0 1012 678"/>
                  <a:gd name="T27" fmla="*/ 1012 h 381"/>
                  <a:gd name="T28" fmla="+- 0 5636 5622"/>
                  <a:gd name="T29" fmla="*/ T28 w 1100"/>
                  <a:gd name="T30" fmla="+- 0 976 678"/>
                  <a:gd name="T31" fmla="*/ 976 h 381"/>
                  <a:gd name="T32" fmla="+- 0 5622 5622"/>
                  <a:gd name="T33" fmla="*/ T32 w 1100"/>
                  <a:gd name="T34" fmla="+- 0 945 678"/>
                  <a:gd name="T35" fmla="*/ 945 h 381"/>
                  <a:gd name="T36" fmla="+- 0 5622 5622"/>
                  <a:gd name="T37" fmla="*/ T36 w 1100"/>
                  <a:gd name="T38" fmla="+- 0 678 678"/>
                  <a:gd name="T39" fmla="*/ 678 h 381"/>
                  <a:gd name="T40" fmla="+- 0 6392 5622"/>
                  <a:gd name="T41" fmla="*/ T40 w 1100"/>
                  <a:gd name="T42" fmla="+- 0 678 678"/>
                  <a:gd name="T43" fmla="*/ 678 h 381"/>
                  <a:gd name="T44" fmla="+- 0 6412 5622"/>
                  <a:gd name="T45" fmla="*/ T44 w 1100"/>
                  <a:gd name="T46" fmla="+- 0 679 678"/>
                  <a:gd name="T47" fmla="*/ 679 h 381"/>
                  <a:gd name="T48" fmla="+- 0 6473 5622"/>
                  <a:gd name="T49" fmla="*/ T48 w 1100"/>
                  <a:gd name="T50" fmla="+- 0 682 678"/>
                  <a:gd name="T51" fmla="*/ 682 h 381"/>
                  <a:gd name="T52" fmla="+- 0 6535 5622"/>
                  <a:gd name="T53" fmla="*/ T52 w 1100"/>
                  <a:gd name="T54" fmla="+- 0 690 678"/>
                  <a:gd name="T55" fmla="*/ 690 h 381"/>
                  <a:gd name="T56" fmla="+- 0 6595 5622"/>
                  <a:gd name="T57" fmla="*/ T56 w 1100"/>
                  <a:gd name="T58" fmla="+- 0 702 678"/>
                  <a:gd name="T59" fmla="*/ 702 h 381"/>
                  <a:gd name="T60" fmla="+- 0 6658 5622"/>
                  <a:gd name="T61" fmla="*/ T60 w 1100"/>
                  <a:gd name="T62" fmla="+- 0 725 678"/>
                  <a:gd name="T63" fmla="*/ 725 h 381"/>
                  <a:gd name="T64" fmla="+- 0 6708 5622"/>
                  <a:gd name="T65" fmla="*/ T64 w 1100"/>
                  <a:gd name="T66" fmla="+- 0 761 678"/>
                  <a:gd name="T67" fmla="*/ 761 h 381"/>
                  <a:gd name="T68" fmla="+- 0 6722 5622"/>
                  <a:gd name="T69" fmla="*/ T68 w 1100"/>
                  <a:gd name="T70" fmla="+- 0 1059 678"/>
                  <a:gd name="T71" fmla="*/ 1059 h 3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1100" h="381">
                    <a:moveTo>
                      <a:pt x="1100" y="381"/>
                    </a:moveTo>
                    <a:lnTo>
                      <a:pt x="330" y="381"/>
                    </a:lnTo>
                    <a:lnTo>
                      <a:pt x="309" y="380"/>
                    </a:lnTo>
                    <a:lnTo>
                      <a:pt x="249" y="377"/>
                    </a:lnTo>
                    <a:lnTo>
                      <a:pt x="187" y="369"/>
                    </a:lnTo>
                    <a:lnTo>
                      <a:pt x="127" y="357"/>
                    </a:lnTo>
                    <a:lnTo>
                      <a:pt x="64" y="334"/>
                    </a:lnTo>
                    <a:lnTo>
                      <a:pt x="14" y="298"/>
                    </a:lnTo>
                    <a:lnTo>
                      <a:pt x="0" y="267"/>
                    </a:lnTo>
                    <a:lnTo>
                      <a:pt x="0" y="0"/>
                    </a:lnTo>
                    <a:lnTo>
                      <a:pt x="770" y="0"/>
                    </a:lnTo>
                    <a:lnTo>
                      <a:pt x="790" y="1"/>
                    </a:lnTo>
                    <a:lnTo>
                      <a:pt x="851" y="4"/>
                    </a:lnTo>
                    <a:lnTo>
                      <a:pt x="913" y="12"/>
                    </a:lnTo>
                    <a:lnTo>
                      <a:pt x="973" y="24"/>
                    </a:lnTo>
                    <a:lnTo>
                      <a:pt x="1036" y="47"/>
                    </a:lnTo>
                    <a:lnTo>
                      <a:pt x="1086" y="83"/>
                    </a:lnTo>
                    <a:lnTo>
                      <a:pt x="1100" y="381"/>
                    </a:lnTo>
                    <a:close/>
                  </a:path>
                </a:pathLst>
              </a:custGeom>
              <a:solidFill>
                <a:srgbClr val="FFC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937" name="Freeform 919"/>
              <p:cNvSpPr>
                <a:spLocks/>
              </p:cNvSpPr>
              <p:nvPr>
                <p:custDataLst>
                  <p:tags r:id="rId8"/>
                </p:custDataLst>
              </p:nvPr>
            </p:nvSpPr>
            <p:spPr bwMode="auto">
              <a:xfrm>
                <a:off x="2890163" y="3620100"/>
                <a:ext cx="1494683" cy="508032"/>
              </a:xfrm>
              <a:custGeom>
                <a:avLst/>
                <a:gdLst>
                  <a:gd name="T0" fmla="+- 0 6722 5622"/>
                  <a:gd name="T1" fmla="*/ T0 w 1100"/>
                  <a:gd name="T2" fmla="+- 0 1059 678"/>
                  <a:gd name="T3" fmla="*/ 1059 h 381"/>
                  <a:gd name="T4" fmla="+- 0 5952 5622"/>
                  <a:gd name="T5" fmla="*/ T4 w 1100"/>
                  <a:gd name="T6" fmla="+- 0 1059 678"/>
                  <a:gd name="T7" fmla="*/ 1059 h 381"/>
                  <a:gd name="T8" fmla="+- 0 5931 5622"/>
                  <a:gd name="T9" fmla="*/ T8 w 1100"/>
                  <a:gd name="T10" fmla="+- 0 1058 678"/>
                  <a:gd name="T11" fmla="*/ 1058 h 381"/>
                  <a:gd name="T12" fmla="+- 0 5871 5622"/>
                  <a:gd name="T13" fmla="*/ T12 w 1100"/>
                  <a:gd name="T14" fmla="+- 0 1055 678"/>
                  <a:gd name="T15" fmla="*/ 1055 h 381"/>
                  <a:gd name="T16" fmla="+- 0 5809 5622"/>
                  <a:gd name="T17" fmla="*/ T16 w 1100"/>
                  <a:gd name="T18" fmla="+- 0 1047 678"/>
                  <a:gd name="T19" fmla="*/ 1047 h 381"/>
                  <a:gd name="T20" fmla="+- 0 5749 5622"/>
                  <a:gd name="T21" fmla="*/ T20 w 1100"/>
                  <a:gd name="T22" fmla="+- 0 1035 678"/>
                  <a:gd name="T23" fmla="*/ 1035 h 381"/>
                  <a:gd name="T24" fmla="+- 0 5686 5622"/>
                  <a:gd name="T25" fmla="*/ T24 w 1100"/>
                  <a:gd name="T26" fmla="+- 0 1012 678"/>
                  <a:gd name="T27" fmla="*/ 1012 h 381"/>
                  <a:gd name="T28" fmla="+- 0 5636 5622"/>
                  <a:gd name="T29" fmla="*/ T28 w 1100"/>
                  <a:gd name="T30" fmla="+- 0 976 678"/>
                  <a:gd name="T31" fmla="*/ 976 h 381"/>
                  <a:gd name="T32" fmla="+- 0 5622 5622"/>
                  <a:gd name="T33" fmla="*/ T32 w 1100"/>
                  <a:gd name="T34" fmla="+- 0 945 678"/>
                  <a:gd name="T35" fmla="*/ 945 h 381"/>
                  <a:gd name="T36" fmla="+- 0 5622 5622"/>
                  <a:gd name="T37" fmla="*/ T36 w 1100"/>
                  <a:gd name="T38" fmla="+- 0 678 678"/>
                  <a:gd name="T39" fmla="*/ 678 h 381"/>
                  <a:gd name="T40" fmla="+- 0 6392 5622"/>
                  <a:gd name="T41" fmla="*/ T40 w 1100"/>
                  <a:gd name="T42" fmla="+- 0 678 678"/>
                  <a:gd name="T43" fmla="*/ 678 h 381"/>
                  <a:gd name="T44" fmla="+- 0 6412 5622"/>
                  <a:gd name="T45" fmla="*/ T44 w 1100"/>
                  <a:gd name="T46" fmla="+- 0 679 678"/>
                  <a:gd name="T47" fmla="*/ 679 h 381"/>
                  <a:gd name="T48" fmla="+- 0 6473 5622"/>
                  <a:gd name="T49" fmla="*/ T48 w 1100"/>
                  <a:gd name="T50" fmla="+- 0 682 678"/>
                  <a:gd name="T51" fmla="*/ 682 h 381"/>
                  <a:gd name="T52" fmla="+- 0 6535 5622"/>
                  <a:gd name="T53" fmla="*/ T52 w 1100"/>
                  <a:gd name="T54" fmla="+- 0 690 678"/>
                  <a:gd name="T55" fmla="*/ 690 h 381"/>
                  <a:gd name="T56" fmla="+- 0 6595 5622"/>
                  <a:gd name="T57" fmla="*/ T56 w 1100"/>
                  <a:gd name="T58" fmla="+- 0 702 678"/>
                  <a:gd name="T59" fmla="*/ 702 h 381"/>
                  <a:gd name="T60" fmla="+- 0 6658 5622"/>
                  <a:gd name="T61" fmla="*/ T60 w 1100"/>
                  <a:gd name="T62" fmla="+- 0 725 678"/>
                  <a:gd name="T63" fmla="*/ 725 h 381"/>
                  <a:gd name="T64" fmla="+- 0 6708 5622"/>
                  <a:gd name="T65" fmla="*/ T64 w 1100"/>
                  <a:gd name="T66" fmla="+- 0 761 678"/>
                  <a:gd name="T67" fmla="*/ 761 h 381"/>
                  <a:gd name="T68" fmla="+- 0 6722 5622"/>
                  <a:gd name="T69" fmla="*/ T68 w 1100"/>
                  <a:gd name="T70" fmla="+- 0 1059 678"/>
                  <a:gd name="T71" fmla="*/ 1059 h 3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1100" h="381">
                    <a:moveTo>
                      <a:pt x="1100" y="381"/>
                    </a:moveTo>
                    <a:lnTo>
                      <a:pt x="330" y="381"/>
                    </a:lnTo>
                    <a:lnTo>
                      <a:pt x="309" y="380"/>
                    </a:lnTo>
                    <a:lnTo>
                      <a:pt x="249" y="377"/>
                    </a:lnTo>
                    <a:lnTo>
                      <a:pt x="187" y="369"/>
                    </a:lnTo>
                    <a:lnTo>
                      <a:pt x="127" y="357"/>
                    </a:lnTo>
                    <a:lnTo>
                      <a:pt x="64" y="334"/>
                    </a:lnTo>
                    <a:lnTo>
                      <a:pt x="14" y="298"/>
                    </a:lnTo>
                    <a:lnTo>
                      <a:pt x="0" y="267"/>
                    </a:lnTo>
                    <a:lnTo>
                      <a:pt x="0" y="0"/>
                    </a:lnTo>
                    <a:lnTo>
                      <a:pt x="770" y="0"/>
                    </a:lnTo>
                    <a:lnTo>
                      <a:pt x="790" y="1"/>
                    </a:lnTo>
                    <a:lnTo>
                      <a:pt x="851" y="4"/>
                    </a:lnTo>
                    <a:lnTo>
                      <a:pt x="913" y="12"/>
                    </a:lnTo>
                    <a:lnTo>
                      <a:pt x="973" y="24"/>
                    </a:lnTo>
                    <a:lnTo>
                      <a:pt x="1036" y="47"/>
                    </a:lnTo>
                    <a:lnTo>
                      <a:pt x="1086" y="83"/>
                    </a:lnTo>
                    <a:lnTo>
                      <a:pt x="1100" y="381"/>
                    </a:lnTo>
                    <a:close/>
                  </a:path>
                </a:pathLst>
              </a:custGeom>
              <a:solidFill>
                <a:srgbClr val="FFC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3973" name="TextBox 3972"/>
              <p:cNvSpPr txBox="1"/>
              <p:nvPr>
                <p:custDataLst>
                  <p:tags r:id="rId9"/>
                </p:custDataLst>
              </p:nvPr>
            </p:nvSpPr>
            <p:spPr>
              <a:xfrm>
                <a:off x="2939429" y="3671777"/>
                <a:ext cx="1330991" cy="369332"/>
              </a:xfrm>
              <a:prstGeom prst="rect">
                <a:avLst/>
              </a:prstGeom>
              <a:noFill/>
            </p:spPr>
            <p:txBody>
              <a:bodyPr wrap="square" rtlCol="0">
                <a:spAutoFit/>
              </a:bodyPr>
              <a:lstStyle/>
              <a:p>
                <a:pPr algn="ctr"/>
                <a:r>
                  <a:rPr lang="en-US" b="1" dirty="0">
                    <a:solidFill>
                      <a:schemeClr val="accent1">
                        <a:lumMod val="50000"/>
                      </a:schemeClr>
                    </a:solidFill>
                  </a:rPr>
                  <a:t>Location</a:t>
                </a:r>
              </a:p>
            </p:txBody>
          </p:sp>
          <p:sp>
            <p:nvSpPr>
              <p:cNvPr id="939" name="TextBox 938"/>
              <p:cNvSpPr txBox="1"/>
              <p:nvPr>
                <p:custDataLst>
                  <p:tags r:id="rId10"/>
                </p:custDataLst>
              </p:nvPr>
            </p:nvSpPr>
            <p:spPr>
              <a:xfrm>
                <a:off x="7874856" y="3671777"/>
                <a:ext cx="1330991" cy="369332"/>
              </a:xfrm>
              <a:prstGeom prst="rect">
                <a:avLst/>
              </a:prstGeom>
              <a:noFill/>
            </p:spPr>
            <p:txBody>
              <a:bodyPr wrap="square" rtlCol="0">
                <a:spAutoFit/>
              </a:bodyPr>
              <a:lstStyle/>
              <a:p>
                <a:pPr algn="ctr"/>
                <a:r>
                  <a:rPr lang="en-US" b="1" dirty="0">
                    <a:solidFill>
                      <a:schemeClr val="accent1">
                        <a:lumMod val="50000"/>
                      </a:schemeClr>
                    </a:solidFill>
                  </a:rPr>
                  <a:t>Attribute</a:t>
                </a:r>
              </a:p>
            </p:txBody>
          </p:sp>
          <p:sp>
            <p:nvSpPr>
              <p:cNvPr id="940" name="TextBox 939"/>
              <p:cNvSpPr txBox="1"/>
              <p:nvPr>
                <p:custDataLst>
                  <p:tags r:id="rId11"/>
                </p:custDataLst>
              </p:nvPr>
            </p:nvSpPr>
            <p:spPr>
              <a:xfrm>
                <a:off x="6200554" y="3671777"/>
                <a:ext cx="1330991" cy="369332"/>
              </a:xfrm>
              <a:prstGeom prst="rect">
                <a:avLst/>
              </a:prstGeom>
              <a:noFill/>
            </p:spPr>
            <p:txBody>
              <a:bodyPr wrap="square" rtlCol="0">
                <a:spAutoFit/>
              </a:bodyPr>
              <a:lstStyle/>
              <a:p>
                <a:pPr algn="ctr"/>
                <a:r>
                  <a:rPr lang="en-US" b="1" dirty="0">
                    <a:solidFill>
                      <a:schemeClr val="accent1">
                        <a:lumMod val="50000"/>
                      </a:schemeClr>
                    </a:solidFill>
                  </a:rPr>
                  <a:t>Soil</a:t>
                </a:r>
              </a:p>
            </p:txBody>
          </p:sp>
          <p:sp>
            <p:nvSpPr>
              <p:cNvPr id="941" name="TextBox 940"/>
              <p:cNvSpPr txBox="1"/>
              <p:nvPr>
                <p:custDataLst>
                  <p:tags r:id="rId12"/>
                </p:custDataLst>
              </p:nvPr>
            </p:nvSpPr>
            <p:spPr>
              <a:xfrm>
                <a:off x="4562962" y="3671777"/>
                <a:ext cx="1330991" cy="369332"/>
              </a:xfrm>
              <a:prstGeom prst="rect">
                <a:avLst/>
              </a:prstGeom>
              <a:noFill/>
            </p:spPr>
            <p:txBody>
              <a:bodyPr wrap="square" rtlCol="0">
                <a:spAutoFit/>
              </a:bodyPr>
              <a:lstStyle/>
              <a:p>
                <a:pPr algn="ctr"/>
                <a:r>
                  <a:rPr lang="en-US" b="1" dirty="0">
                    <a:solidFill>
                      <a:schemeClr val="accent1">
                        <a:lumMod val="50000"/>
                      </a:schemeClr>
                    </a:solidFill>
                  </a:rPr>
                  <a:t>Cash Crop</a:t>
                </a:r>
              </a:p>
            </p:txBody>
          </p:sp>
          <p:sp>
            <p:nvSpPr>
              <p:cNvPr id="942" name="Text Box 848"/>
              <p:cNvSpPr txBox="1">
                <a:spLocks noChangeArrowheads="1"/>
              </p:cNvSpPr>
              <p:nvPr>
                <p:custDataLst>
                  <p:tags r:id="rId13"/>
                </p:custDataLst>
              </p:nvPr>
            </p:nvSpPr>
            <p:spPr bwMode="auto">
              <a:xfrm>
                <a:off x="2972803" y="4744109"/>
                <a:ext cx="464836" cy="42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j-lt"/>
                    <a:ea typeface="Calibri" pitchFamily="34" charset="0"/>
                    <a:cs typeface="Times New Roman" pitchFamily="18" charset="0"/>
                  </a:rPr>
                  <a:t>Cash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j-lt"/>
                    <a:ea typeface="Calibri" pitchFamily="34" charset="0"/>
                    <a:cs typeface="Times New Roman" pitchFamily="18" charset="0"/>
                  </a:rPr>
                  <a:t>Crop</a:t>
                </a:r>
                <a:endParaRPr kumimoji="0" lang="en-US" altLang="en-US" sz="1200" b="0" i="0" u="none" strike="noStrike" cap="none" normalizeH="0" baseline="0" dirty="0">
                  <a:ln>
                    <a:noFill/>
                  </a:ln>
                  <a:solidFill>
                    <a:schemeClr val="tx1"/>
                  </a:solidFill>
                  <a:effectLst/>
                  <a:latin typeface="+mj-lt"/>
                  <a:cs typeface="Arial" pitchFamily="34" charset="0"/>
                </a:endParaRPr>
              </a:p>
            </p:txBody>
          </p:sp>
          <p:sp>
            <p:nvSpPr>
              <p:cNvPr id="943" name="Text Box 848"/>
              <p:cNvSpPr txBox="1">
                <a:spLocks noChangeArrowheads="1"/>
              </p:cNvSpPr>
              <p:nvPr>
                <p:custDataLst>
                  <p:tags r:id="rId14"/>
                </p:custDataLst>
              </p:nvPr>
            </p:nvSpPr>
            <p:spPr bwMode="auto">
              <a:xfrm>
                <a:off x="2939428" y="5218805"/>
                <a:ext cx="904279" cy="42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j-lt"/>
                    <a:ea typeface="Calibri" pitchFamily="34" charset="0"/>
                    <a:cs typeface="Times New Roman" pitchFamily="18" charset="0"/>
                  </a:rPr>
                  <a:t>Drainage Information</a:t>
                </a:r>
                <a:endParaRPr kumimoji="0" lang="en-US" altLang="en-US" sz="1200" b="0" i="0" u="none" strike="noStrike" cap="none" normalizeH="0" baseline="0" dirty="0">
                  <a:ln>
                    <a:noFill/>
                  </a:ln>
                  <a:solidFill>
                    <a:schemeClr val="tx1"/>
                  </a:solidFill>
                  <a:effectLst/>
                  <a:latin typeface="+mj-lt"/>
                  <a:cs typeface="Arial" pitchFamily="34" charset="0"/>
                </a:endParaRPr>
              </a:p>
            </p:txBody>
          </p:sp>
          <p:pic>
            <p:nvPicPr>
              <p:cNvPr id="946" name="Picture 861"/>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5254316" y="5823853"/>
                <a:ext cx="1494682" cy="244016"/>
              </a:xfrm>
              <a:prstGeom prst="rect">
                <a:avLst/>
              </a:prstGeom>
              <a:noFill/>
              <a:extLst>
                <a:ext uri="{909E8E84-426E-40DD-AFC4-6F175D3DCCD1}">
                  <a14:hiddenFill xmlns:a14="http://schemas.microsoft.com/office/drawing/2010/main">
                    <a:solidFill>
                      <a:srgbClr val="FFFFFF"/>
                    </a:solidFill>
                  </a14:hiddenFill>
                </a:ext>
              </a:extLst>
            </p:spPr>
          </p:pic>
          <p:pic>
            <p:nvPicPr>
              <p:cNvPr id="947" name="Picture 861"/>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3302121" y="5814838"/>
                <a:ext cx="1471975" cy="240309"/>
              </a:xfrm>
              <a:prstGeom prst="rect">
                <a:avLst/>
              </a:prstGeom>
              <a:noFill/>
              <a:extLst>
                <a:ext uri="{909E8E84-426E-40DD-AFC4-6F175D3DCCD1}">
                  <a14:hiddenFill xmlns:a14="http://schemas.microsoft.com/office/drawing/2010/main">
                    <a:solidFill>
                      <a:srgbClr val="FFFFFF"/>
                    </a:solidFill>
                  </a14:hiddenFill>
                </a:ext>
              </a:extLst>
            </p:spPr>
          </p:pic>
          <p:sp>
            <p:nvSpPr>
              <p:cNvPr id="944" name="Text Box 852"/>
              <p:cNvSpPr txBox="1">
                <a:spLocks noChangeArrowheads="1"/>
              </p:cNvSpPr>
              <p:nvPr>
                <p:custDataLst>
                  <p:tags r:id="rId15"/>
                </p:custDataLst>
              </p:nvPr>
            </p:nvSpPr>
            <p:spPr bwMode="auto">
              <a:xfrm>
                <a:off x="5240545" y="5811132"/>
                <a:ext cx="1490710" cy="246682"/>
              </a:xfrm>
              <a:prstGeom prst="rect">
                <a:avLst/>
              </a:prstGeom>
              <a:noFill/>
              <a:ln w="6526">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mj-lt"/>
                    <a:ea typeface="Calibri" pitchFamily="34" charset="0"/>
                    <a:cs typeface="Arial" pitchFamily="34" charset="0"/>
                  </a:rPr>
                  <a:t>Select an attribute</a:t>
                </a:r>
                <a:endParaRPr kumimoji="0" lang="en-US" altLang="en-US" sz="1200" b="0" i="0" u="none" strike="noStrike" cap="none" normalizeH="0" baseline="0" dirty="0">
                  <a:ln>
                    <a:noFill/>
                  </a:ln>
                  <a:solidFill>
                    <a:schemeClr val="tx1"/>
                  </a:solidFill>
                  <a:effectLst/>
                  <a:latin typeface="+mj-lt"/>
                  <a:cs typeface="Arial" pitchFamily="34" charset="0"/>
                </a:endParaRPr>
              </a:p>
            </p:txBody>
          </p:sp>
          <p:sp>
            <p:nvSpPr>
              <p:cNvPr id="945" name="Text Box 852"/>
              <p:cNvSpPr txBox="1">
                <a:spLocks noChangeArrowheads="1"/>
              </p:cNvSpPr>
              <p:nvPr>
                <p:custDataLst>
                  <p:tags r:id="rId16"/>
                </p:custDataLst>
              </p:nvPr>
            </p:nvSpPr>
            <p:spPr bwMode="auto">
              <a:xfrm>
                <a:off x="3302121" y="5783503"/>
                <a:ext cx="1490710" cy="246682"/>
              </a:xfrm>
              <a:prstGeom prst="rect">
                <a:avLst/>
              </a:prstGeom>
              <a:noFill/>
              <a:ln w="6526">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mj-lt"/>
                    <a:ea typeface="Calibri" pitchFamily="34" charset="0"/>
                    <a:cs typeface="Arial" pitchFamily="34" charset="0"/>
                  </a:rPr>
                  <a:t>Select an attribute</a:t>
                </a:r>
                <a:endParaRPr kumimoji="0" lang="en-US" altLang="en-US" sz="1200" b="0" i="0" u="none" strike="noStrike" cap="none" normalizeH="0" baseline="0" dirty="0">
                  <a:ln>
                    <a:noFill/>
                  </a:ln>
                  <a:solidFill>
                    <a:schemeClr val="tx1"/>
                  </a:solidFill>
                  <a:effectLst/>
                  <a:latin typeface="+mj-lt"/>
                  <a:cs typeface="Arial" pitchFamily="34" charset="0"/>
                </a:endParaRPr>
              </a:p>
            </p:txBody>
          </p:sp>
          <p:sp>
            <p:nvSpPr>
              <p:cNvPr id="948" name="Freeform 865"/>
              <p:cNvSpPr>
                <a:spLocks/>
              </p:cNvSpPr>
              <p:nvPr>
                <p:custDataLst>
                  <p:tags r:id="rId17"/>
                </p:custDataLst>
              </p:nvPr>
            </p:nvSpPr>
            <p:spPr bwMode="auto">
              <a:xfrm flipH="1">
                <a:off x="4674564" y="5848841"/>
                <a:ext cx="45719" cy="85632"/>
              </a:xfrm>
              <a:custGeom>
                <a:avLst/>
                <a:gdLst>
                  <a:gd name="T0" fmla="+- 0 4471 4440"/>
                  <a:gd name="T1" fmla="*/ T0 w 62"/>
                  <a:gd name="T2" fmla="+- 0 2436 2374"/>
                  <a:gd name="T3" fmla="*/ 2436 h 62"/>
                  <a:gd name="T4" fmla="+- 0 4440 4440"/>
                  <a:gd name="T5" fmla="*/ T4 w 62"/>
                  <a:gd name="T6" fmla="+- 0 2374 2374"/>
                  <a:gd name="T7" fmla="*/ 2374 h 62"/>
                  <a:gd name="T8" fmla="+- 0 4502 4440"/>
                  <a:gd name="T9" fmla="*/ T8 w 62"/>
                  <a:gd name="T10" fmla="+- 0 2374 2374"/>
                  <a:gd name="T11" fmla="*/ 2374 h 62"/>
                  <a:gd name="T12" fmla="+- 0 4471 4440"/>
                  <a:gd name="T13" fmla="*/ T12 w 62"/>
                  <a:gd name="T14" fmla="+- 0 2436 2374"/>
                  <a:gd name="T15" fmla="*/ 2436 h 62"/>
                </a:gdLst>
                <a:ahLst/>
                <a:cxnLst>
                  <a:cxn ang="0">
                    <a:pos x="T1" y="T3"/>
                  </a:cxn>
                  <a:cxn ang="0">
                    <a:pos x="T5" y="T7"/>
                  </a:cxn>
                  <a:cxn ang="0">
                    <a:pos x="T9" y="T11"/>
                  </a:cxn>
                  <a:cxn ang="0">
                    <a:pos x="T13" y="T15"/>
                  </a:cxn>
                </a:cxnLst>
                <a:rect l="0" t="0" r="r" b="b"/>
                <a:pathLst>
                  <a:path w="62" h="62">
                    <a:moveTo>
                      <a:pt x="31" y="62"/>
                    </a:moveTo>
                    <a:lnTo>
                      <a:pt x="0" y="0"/>
                    </a:lnTo>
                    <a:lnTo>
                      <a:pt x="62" y="0"/>
                    </a:lnTo>
                    <a:lnTo>
                      <a:pt x="31"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949" name="Freeform 865"/>
              <p:cNvSpPr>
                <a:spLocks/>
              </p:cNvSpPr>
              <p:nvPr>
                <p:custDataLst>
                  <p:tags r:id="rId18"/>
                </p:custDataLst>
              </p:nvPr>
            </p:nvSpPr>
            <p:spPr bwMode="auto">
              <a:xfrm flipH="1">
                <a:off x="6589684" y="5891071"/>
                <a:ext cx="45719" cy="85632"/>
              </a:xfrm>
              <a:custGeom>
                <a:avLst/>
                <a:gdLst>
                  <a:gd name="T0" fmla="+- 0 4471 4440"/>
                  <a:gd name="T1" fmla="*/ T0 w 62"/>
                  <a:gd name="T2" fmla="+- 0 2436 2374"/>
                  <a:gd name="T3" fmla="*/ 2436 h 62"/>
                  <a:gd name="T4" fmla="+- 0 4440 4440"/>
                  <a:gd name="T5" fmla="*/ T4 w 62"/>
                  <a:gd name="T6" fmla="+- 0 2374 2374"/>
                  <a:gd name="T7" fmla="*/ 2374 h 62"/>
                  <a:gd name="T8" fmla="+- 0 4502 4440"/>
                  <a:gd name="T9" fmla="*/ T8 w 62"/>
                  <a:gd name="T10" fmla="+- 0 2374 2374"/>
                  <a:gd name="T11" fmla="*/ 2374 h 62"/>
                  <a:gd name="T12" fmla="+- 0 4471 4440"/>
                  <a:gd name="T13" fmla="*/ T12 w 62"/>
                  <a:gd name="T14" fmla="+- 0 2436 2374"/>
                  <a:gd name="T15" fmla="*/ 2436 h 62"/>
                </a:gdLst>
                <a:ahLst/>
                <a:cxnLst>
                  <a:cxn ang="0">
                    <a:pos x="T1" y="T3"/>
                  </a:cxn>
                  <a:cxn ang="0">
                    <a:pos x="T5" y="T7"/>
                  </a:cxn>
                  <a:cxn ang="0">
                    <a:pos x="T9" y="T11"/>
                  </a:cxn>
                  <a:cxn ang="0">
                    <a:pos x="T13" y="T15"/>
                  </a:cxn>
                </a:cxnLst>
                <a:rect l="0" t="0" r="r" b="b"/>
                <a:pathLst>
                  <a:path w="62" h="62">
                    <a:moveTo>
                      <a:pt x="31" y="62"/>
                    </a:moveTo>
                    <a:lnTo>
                      <a:pt x="0" y="0"/>
                    </a:lnTo>
                    <a:lnTo>
                      <a:pt x="62" y="0"/>
                    </a:lnTo>
                    <a:lnTo>
                      <a:pt x="31"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grpSp>
      </p:grpSp>
      <p:sp>
        <p:nvSpPr>
          <p:cNvPr id="3" name="TextBox 2"/>
          <p:cNvSpPr txBox="1"/>
          <p:nvPr>
            <p:custDataLst>
              <p:tags r:id="rId4"/>
            </p:custDataLst>
          </p:nvPr>
        </p:nvSpPr>
        <p:spPr>
          <a:xfrm>
            <a:off x="188610" y="5789660"/>
            <a:ext cx="8983604" cy="523220"/>
          </a:xfrm>
          <a:prstGeom prst="rect">
            <a:avLst/>
          </a:prstGeom>
          <a:noFill/>
        </p:spPr>
        <p:txBody>
          <a:bodyPr wrap="square" rtlCol="0">
            <a:spAutoFit/>
          </a:bodyPr>
          <a:lstStyle/>
          <a:p>
            <a:r>
              <a:rPr lang="en-US" sz="2800" dirty="0">
                <a:solidFill>
                  <a:schemeClr val="accent3">
                    <a:lumMod val="75000"/>
                  </a:schemeClr>
                </a:solidFill>
                <a:hlinkClick r:id="rId61"/>
              </a:rPr>
              <a:t>http://mccc.msu.edu/covercroptool/covercroptool.php#</a:t>
            </a:r>
            <a:endParaRPr lang="en-US" sz="2800" dirty="0">
              <a:solidFill>
                <a:schemeClr val="accent3">
                  <a:lumMod val="75000"/>
                </a:schemeClr>
              </a:solidFill>
            </a:endParaRPr>
          </a:p>
        </p:txBody>
      </p:sp>
    </p:spTree>
    <p:extLst>
      <p:ext uri="{BB962C8B-B14F-4D97-AF65-F5344CB8AC3E}">
        <p14:creationId xmlns:p14="http://schemas.microsoft.com/office/powerpoint/2010/main" val="18748262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Cover Crops</a:t>
            </a:r>
          </a:p>
        </p:txBody>
      </p:sp>
      <p:sp>
        <p:nvSpPr>
          <p:cNvPr id="3" name="Content Placeholder 2"/>
          <p:cNvSpPr>
            <a:spLocks noGrp="1"/>
          </p:cNvSpPr>
          <p:nvPr>
            <p:ph idx="1"/>
            <p:custDataLst>
              <p:tags r:id="rId2"/>
            </p:custDataLst>
          </p:nvPr>
        </p:nvSpPr>
        <p:spPr>
          <a:xfrm>
            <a:off x="152400" y="1508234"/>
            <a:ext cx="4419600" cy="4663965"/>
          </a:xfrm>
          <a:prstGeom prst="rect">
            <a:avLst/>
          </a:prstGeom>
          <a:solidFill>
            <a:schemeClr val="accent4">
              <a:lumMod val="75000"/>
              <a:alpha val="43000"/>
            </a:schemeClr>
          </a:solidFill>
          <a:ln>
            <a:solidFill>
              <a:schemeClr val="accent4">
                <a:lumMod val="75000"/>
              </a:schemeClr>
            </a:solidFill>
          </a:ln>
        </p:spPr>
        <p:txBody>
          <a:bodyPr>
            <a:noAutofit/>
          </a:bodyPr>
          <a:lstStyle/>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Introduction</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Benefits</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Cover </a:t>
            </a:r>
            <a:r>
              <a:rPr lang="en-US" sz="2800" dirty="0">
                <a:solidFill>
                  <a:schemeClr val="tx1">
                    <a:lumMod val="65000"/>
                    <a:lumOff val="35000"/>
                  </a:schemeClr>
                </a:solidFill>
                <a:latin typeface="Arial" panose="020B0604020202020204" pitchFamily="34" charset="0"/>
                <a:cs typeface="Arial" panose="020B0604020202020204" pitchFamily="34" charset="0"/>
              </a:rPr>
              <a:t>Crop Options</a:t>
            </a: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Meeting </a:t>
            </a:r>
            <a:r>
              <a:rPr lang="en-US" sz="2800" dirty="0">
                <a:solidFill>
                  <a:schemeClr val="tx1">
                    <a:lumMod val="65000"/>
                    <a:lumOff val="35000"/>
                  </a:schemeClr>
                </a:solidFill>
                <a:latin typeface="Arial" panose="020B0604020202020204" pitchFamily="34" charset="0"/>
                <a:cs typeface="Arial" panose="020B0604020202020204" pitchFamily="34" charset="0"/>
              </a:rPr>
              <a:t>Your Goals</a:t>
            </a: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Establishment </a:t>
            </a:r>
            <a:r>
              <a:rPr lang="en-US" sz="2800" dirty="0">
                <a:solidFill>
                  <a:srgbClr val="800000"/>
                </a:solidFill>
                <a:latin typeface="Arial" panose="020B0604020202020204" pitchFamily="34" charset="0"/>
                <a:cs typeface="Arial" panose="020B0604020202020204" pitchFamily="34" charset="0"/>
              </a:rPr>
              <a:t>&amp;</a:t>
            </a:r>
            <a:br>
              <a:rPr lang="en-US" sz="2800" dirty="0">
                <a:solidFill>
                  <a:srgbClr val="800000"/>
                </a:solidFill>
                <a:latin typeface="Arial" panose="020B0604020202020204" pitchFamily="34" charset="0"/>
                <a:cs typeface="Arial" panose="020B0604020202020204" pitchFamily="34" charset="0"/>
              </a:rPr>
            </a:br>
            <a:r>
              <a:rPr lang="en-US" sz="2800" dirty="0" smtClean="0">
                <a:solidFill>
                  <a:srgbClr val="800000"/>
                </a:solidFill>
                <a:latin typeface="Arial" panose="020B0604020202020204" pitchFamily="34" charset="0"/>
                <a:cs typeface="Arial" panose="020B0604020202020204" pitchFamily="34" charset="0"/>
              </a:rPr>
              <a:t> Termination</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Rotations</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Economics</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Conclusion</a:t>
            </a:r>
            <a:endParaRPr lang="en-US" sz="2800" dirty="0">
              <a:solidFill>
                <a:srgbClr val="800000"/>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53" r="21576"/>
          <a:stretch/>
        </p:blipFill>
        <p:spPr bwMode="auto">
          <a:xfrm>
            <a:off x="4572000" y="1508234"/>
            <a:ext cx="4419600" cy="46639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74945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l="11497" r="9122"/>
          <a:stretch/>
        </p:blipFill>
        <p:spPr>
          <a:xfrm>
            <a:off x="5943600" y="2242216"/>
            <a:ext cx="3200400" cy="3025833"/>
          </a:xfrm>
          <a:prstGeom prst="rect">
            <a:avLst/>
          </a:prstGeom>
          <a:effectLst>
            <a:softEdge rad="31750"/>
          </a:effectLst>
        </p:spPr>
      </p:pic>
      <p:sp>
        <p:nvSpPr>
          <p:cNvPr id="2" name="Title 1"/>
          <p:cNvSpPr>
            <a:spLocks noGrp="1"/>
          </p:cNvSpPr>
          <p:nvPr>
            <p:ph type="title"/>
            <p:custDataLst>
              <p:tags r:id="rId2"/>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What </a:t>
            </a:r>
            <a:r>
              <a:rPr lang="en-US" b="0" dirty="0" smtClean="0">
                <a:solidFill>
                  <a:srgbClr val="800000"/>
                </a:solidFill>
                <a:latin typeface="Arial" panose="020B0604020202020204" pitchFamily="34" charset="0"/>
                <a:cs typeface="Arial" panose="020B0604020202020204" pitchFamily="34" charset="0"/>
              </a:rPr>
              <a:t>Is </a:t>
            </a:r>
            <a:r>
              <a:rPr lang="en-US" b="0" dirty="0">
                <a:solidFill>
                  <a:srgbClr val="800000"/>
                </a:solidFill>
                <a:latin typeface="Arial" panose="020B0604020202020204" pitchFamily="34" charset="0"/>
                <a:cs typeface="Arial" panose="020B0604020202020204" pitchFamily="34" charset="0"/>
              </a:rPr>
              <a:t>a </a:t>
            </a:r>
            <a:r>
              <a:rPr lang="en-US" b="0" dirty="0" smtClean="0">
                <a:solidFill>
                  <a:srgbClr val="800000"/>
                </a:solidFill>
                <a:latin typeface="Arial" panose="020B0604020202020204" pitchFamily="34" charset="0"/>
                <a:cs typeface="Arial" panose="020B0604020202020204" pitchFamily="34" charset="0"/>
              </a:rPr>
              <a:t>Cover </a:t>
            </a:r>
            <a:r>
              <a:rPr lang="en-US" b="0" dirty="0">
                <a:solidFill>
                  <a:srgbClr val="800000"/>
                </a:solidFill>
                <a:latin typeface="Arial" panose="020B0604020202020204" pitchFamily="34" charset="0"/>
                <a:cs typeface="Arial" panose="020B0604020202020204" pitchFamily="34" charset="0"/>
              </a:rPr>
              <a:t>C</a:t>
            </a:r>
            <a:r>
              <a:rPr lang="en-US" b="0" dirty="0" smtClean="0">
                <a:solidFill>
                  <a:srgbClr val="800000"/>
                </a:solidFill>
                <a:latin typeface="Arial" panose="020B0604020202020204" pitchFamily="34" charset="0"/>
                <a:cs typeface="Arial" panose="020B0604020202020204" pitchFamily="34" charset="0"/>
              </a:rPr>
              <a:t>rop</a:t>
            </a:r>
            <a:r>
              <a:rPr lang="en-US" b="0" dirty="0">
                <a:solidFill>
                  <a:srgbClr val="800000"/>
                </a:solidFill>
                <a:latin typeface="Arial" panose="020B0604020202020204" pitchFamily="34" charset="0"/>
                <a:cs typeface="Arial" panose="020B0604020202020204" pitchFamily="34" charset="0"/>
              </a:rPr>
              <a:t>?</a:t>
            </a:r>
          </a:p>
        </p:txBody>
      </p:sp>
      <p:sp>
        <p:nvSpPr>
          <p:cNvPr id="3" name="Content Placeholder 2"/>
          <p:cNvSpPr>
            <a:spLocks noGrp="1"/>
          </p:cNvSpPr>
          <p:nvPr>
            <p:ph idx="1"/>
            <p:custDataLst>
              <p:tags r:id="rId3"/>
            </p:custDataLst>
          </p:nvPr>
        </p:nvSpPr>
        <p:spPr>
          <a:xfrm>
            <a:off x="152400" y="1600200"/>
            <a:ext cx="5912224" cy="5075238"/>
          </a:xfrm>
        </p:spPr>
        <p:txBody>
          <a:bodyPr>
            <a:normAutofit lnSpcReduction="10000"/>
          </a:bodyPr>
          <a:lstStyle/>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Typically </a:t>
            </a:r>
            <a:r>
              <a:rPr lang="en-US" dirty="0">
                <a:solidFill>
                  <a:srgbClr val="800000"/>
                </a:solidFill>
                <a:latin typeface="Arial" panose="020B0604020202020204" pitchFamily="34" charset="0"/>
                <a:cs typeface="Arial" panose="020B0604020202020204" pitchFamily="34" charset="0"/>
              </a:rPr>
              <a:t>planted after cash crop </a:t>
            </a:r>
            <a:r>
              <a:rPr lang="en-US" dirty="0" smtClean="0">
                <a:solidFill>
                  <a:srgbClr val="800000"/>
                </a:solidFill>
                <a:latin typeface="Arial" panose="020B0604020202020204" pitchFamily="34" charset="0"/>
                <a:cs typeface="Arial" panose="020B0604020202020204" pitchFamily="34" charset="0"/>
              </a:rPr>
              <a:t>harvest</a:t>
            </a: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May </a:t>
            </a:r>
            <a:r>
              <a:rPr lang="en-US" dirty="0">
                <a:solidFill>
                  <a:srgbClr val="800000"/>
                </a:solidFill>
                <a:latin typeface="Arial" panose="020B0604020202020204" pitchFamily="34" charset="0"/>
                <a:cs typeface="Arial" panose="020B0604020202020204" pitchFamily="34" charset="0"/>
              </a:rPr>
              <a:t>also be used in fallow years </a:t>
            </a:r>
            <a:endParaRPr lang="en-US" dirty="0" smtClean="0">
              <a:solidFill>
                <a:srgbClr val="800000"/>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Reduces </a:t>
            </a:r>
            <a:r>
              <a:rPr lang="en-US" dirty="0">
                <a:solidFill>
                  <a:srgbClr val="800000"/>
                </a:solidFill>
                <a:latin typeface="Arial" panose="020B0604020202020204" pitchFamily="34" charset="0"/>
                <a:cs typeface="Arial" panose="020B0604020202020204" pitchFamily="34" charset="0"/>
              </a:rPr>
              <a:t>time when soil is </a:t>
            </a:r>
            <a:r>
              <a:rPr lang="en-US" dirty="0" smtClean="0">
                <a:solidFill>
                  <a:srgbClr val="800000"/>
                </a:solidFill>
                <a:latin typeface="Arial" panose="020B0604020202020204" pitchFamily="34" charset="0"/>
                <a:cs typeface="Arial" panose="020B0604020202020204" pitchFamily="34" charset="0"/>
              </a:rPr>
              <a:t>bare</a:t>
            </a: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Also </a:t>
            </a:r>
            <a:r>
              <a:rPr lang="en-US" dirty="0">
                <a:solidFill>
                  <a:srgbClr val="800000"/>
                </a:solidFill>
                <a:latin typeface="Arial" panose="020B0604020202020204" pitchFamily="34" charset="0"/>
                <a:cs typeface="Arial" panose="020B0604020202020204" pitchFamily="34" charset="0"/>
              </a:rPr>
              <a:t>called </a:t>
            </a:r>
            <a:r>
              <a:rPr lang="en-US" i="1" dirty="0" err="1" smtClean="0">
                <a:solidFill>
                  <a:srgbClr val="800000"/>
                </a:solidFill>
                <a:latin typeface="Arial" panose="020B0604020202020204" pitchFamily="34" charset="0"/>
                <a:cs typeface="Arial" panose="020B0604020202020204" pitchFamily="34" charset="0"/>
              </a:rPr>
              <a:t>plowdown</a:t>
            </a:r>
            <a:r>
              <a:rPr lang="en-US" dirty="0" smtClean="0">
                <a:solidFill>
                  <a:srgbClr val="800000"/>
                </a:solidFill>
                <a:latin typeface="Arial" panose="020B0604020202020204" pitchFamily="34" charset="0"/>
                <a:cs typeface="Arial" panose="020B0604020202020204" pitchFamily="34" charset="0"/>
              </a:rPr>
              <a:t> or </a:t>
            </a:r>
            <a:r>
              <a:rPr lang="en-US" i="1" dirty="0" smtClean="0">
                <a:solidFill>
                  <a:srgbClr val="800000"/>
                </a:solidFill>
                <a:latin typeface="Arial" panose="020B0604020202020204" pitchFamily="34" charset="0"/>
                <a:cs typeface="Arial" panose="020B0604020202020204" pitchFamily="34" charset="0"/>
              </a:rPr>
              <a:t>green manure</a:t>
            </a:r>
            <a:endParaRPr lang="en-US" i="1" dirty="0">
              <a:solidFill>
                <a:srgbClr val="800000"/>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Plant </a:t>
            </a:r>
            <a:r>
              <a:rPr lang="en-US" dirty="0">
                <a:solidFill>
                  <a:srgbClr val="800000"/>
                </a:solidFill>
                <a:latin typeface="Arial" panose="020B0604020202020204" pitchFamily="34" charset="0"/>
                <a:cs typeface="Arial" panose="020B0604020202020204" pitchFamily="34" charset="0"/>
              </a:rPr>
              <a:t>material is incorporated rather than </a:t>
            </a:r>
            <a:r>
              <a:rPr lang="en-US" dirty="0" smtClean="0">
                <a:solidFill>
                  <a:srgbClr val="800000"/>
                </a:solidFill>
                <a:latin typeface="Arial" panose="020B0604020202020204" pitchFamily="34" charset="0"/>
                <a:cs typeface="Arial" panose="020B0604020202020204" pitchFamily="34" charset="0"/>
              </a:rPr>
              <a:t>exported</a:t>
            </a:r>
            <a:endParaRPr lang="en-US" dirty="0">
              <a:solidFill>
                <a:srgbClr val="800000"/>
              </a:solidFill>
              <a:latin typeface="Arial" panose="020B0604020202020204" pitchFamily="34" charset="0"/>
              <a:cs typeface="Arial" panose="020B0604020202020204" pitchFamily="34" charset="0"/>
            </a:endParaRPr>
          </a:p>
        </p:txBody>
      </p:sp>
      <p:sp>
        <p:nvSpPr>
          <p:cNvPr id="4" name="Text Placeholder 5"/>
          <p:cNvSpPr txBox="1">
            <a:spLocks/>
          </p:cNvSpPr>
          <p:nvPr>
            <p:custDataLst>
              <p:tags r:id="rId4"/>
            </p:custDataLst>
          </p:nvPr>
        </p:nvSpPr>
        <p:spPr>
          <a:xfrm>
            <a:off x="6064624" y="4724400"/>
            <a:ext cx="3079376" cy="639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charset="2"/>
              <a:buChar char="v"/>
              <a:defRPr sz="3200" b="0" i="0" kern="1200">
                <a:solidFill>
                  <a:schemeClr val="accent4">
                    <a:lumMod val="75000"/>
                  </a:schemeClr>
                </a:solidFill>
                <a:latin typeface="+mn-lt"/>
                <a:ea typeface="+mn-ea"/>
                <a:cs typeface="Cambria Regular" charset="0"/>
              </a:defRPr>
            </a:lvl1pPr>
            <a:lvl2pPr marL="742950" indent="-285750" algn="l" defTabSz="914400" rtl="0" eaLnBrk="1" latinLnBrk="0" hangingPunct="1">
              <a:spcBef>
                <a:spcPct val="20000"/>
              </a:spcBef>
              <a:buFont typeface="Arial" charset="0"/>
              <a:buChar char="•"/>
              <a:defRPr sz="2800" b="0" i="0" u="none" kern="1200">
                <a:solidFill>
                  <a:schemeClr val="accent4">
                    <a:lumMod val="75000"/>
                  </a:schemeClr>
                </a:solidFill>
                <a:latin typeface="+mn-lt"/>
                <a:ea typeface="+mn-ea"/>
                <a:cs typeface="Cambria Regular" charset="0"/>
              </a:defRPr>
            </a:lvl2pPr>
            <a:lvl3pPr marL="1143000" indent="-228600" algn="l" defTabSz="914400" rtl="0" eaLnBrk="1" latinLnBrk="0" hangingPunct="1">
              <a:spcBef>
                <a:spcPct val="20000"/>
              </a:spcBef>
              <a:buFont typeface="Arial" charset="0"/>
              <a:buChar char="•"/>
              <a:defRPr sz="2400" b="0" i="0" kern="1200">
                <a:solidFill>
                  <a:schemeClr val="accent4">
                    <a:lumMod val="75000"/>
                  </a:schemeClr>
                </a:solidFill>
                <a:latin typeface="+mn-lt"/>
                <a:ea typeface="+mn-ea"/>
                <a:cs typeface="Cambria Regular" charset="0"/>
              </a:defRPr>
            </a:lvl3pPr>
            <a:lvl4pPr marL="1600200" indent="-228600" algn="l" defTabSz="914400" rtl="0" eaLnBrk="1" latinLnBrk="0" hangingPunct="1">
              <a:spcBef>
                <a:spcPct val="20000"/>
              </a:spcBef>
              <a:buFont typeface="Arial" charset="0"/>
              <a:buChar char="•"/>
              <a:defRPr sz="2000" b="0" i="0" kern="1200">
                <a:solidFill>
                  <a:schemeClr val="accent4">
                    <a:lumMod val="75000"/>
                  </a:schemeClr>
                </a:solidFill>
                <a:latin typeface="+mn-lt"/>
                <a:ea typeface="+mn-ea"/>
                <a:cs typeface="Cambria Regular" charset="0"/>
              </a:defRPr>
            </a:lvl4pPr>
            <a:lvl5pPr marL="2057400" indent="-228600" algn="l" defTabSz="914400" rtl="0" eaLnBrk="1" latinLnBrk="0" hangingPunct="1">
              <a:spcBef>
                <a:spcPct val="20000"/>
              </a:spcBef>
              <a:buFont typeface="Arial" charset="0"/>
              <a:buChar char="•"/>
              <a:defRPr sz="2000" b="0" i="0" kern="1200">
                <a:solidFill>
                  <a:schemeClr val="accent4">
                    <a:lumMod val="75000"/>
                  </a:schemeClr>
                </a:solidFill>
                <a:latin typeface="+mn-lt"/>
                <a:ea typeface="+mn-ea"/>
                <a:cs typeface="Cambria Regular"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600" b="1" dirty="0" smtClean="0">
                <a:solidFill>
                  <a:srgbClr val="FBEFBB"/>
                </a:solidFill>
                <a:latin typeface="Arial" panose="020B0604020202020204" pitchFamily="34" charset="0"/>
                <a:cs typeface="Arial" panose="020B0604020202020204" pitchFamily="34" charset="0"/>
              </a:rPr>
              <a:t>Over-wintered rye</a:t>
            </a:r>
            <a:endParaRPr lang="en-US" sz="2600" b="1" dirty="0">
              <a:solidFill>
                <a:srgbClr val="FBEFB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7643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a:xfrm>
            <a:off x="457200" y="1600200"/>
            <a:ext cx="8229600" cy="4525963"/>
          </a:xfrm>
        </p:spPr>
        <p:txBody>
          <a:bodyPr/>
          <a:lstStyle/>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Available </a:t>
            </a:r>
            <a:r>
              <a:rPr lang="en-US" dirty="0">
                <a:solidFill>
                  <a:srgbClr val="800000"/>
                </a:solidFill>
                <a:latin typeface="Arial" panose="020B0604020202020204" pitchFamily="34" charset="0"/>
                <a:cs typeface="Arial" panose="020B0604020202020204" pitchFamily="34" charset="0"/>
              </a:rPr>
              <a:t>from commercial seed suppliers</a:t>
            </a: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Varieties </a:t>
            </a:r>
            <a:r>
              <a:rPr lang="en-US" dirty="0">
                <a:solidFill>
                  <a:srgbClr val="800000"/>
                </a:solidFill>
                <a:latin typeface="Arial" panose="020B0604020202020204" pitchFamily="34" charset="0"/>
                <a:cs typeface="Arial" panose="020B0604020202020204" pitchFamily="34" charset="0"/>
              </a:rPr>
              <a:t>may not be specified</a:t>
            </a:r>
          </a:p>
          <a:p>
            <a:pPr>
              <a:buFont typeface="Arial" panose="020B0604020202020204" pitchFamily="34" charset="0"/>
              <a:buChar char="•"/>
            </a:pPr>
            <a:r>
              <a:rPr lang="en-US" dirty="0">
                <a:solidFill>
                  <a:srgbClr val="800000"/>
                </a:solidFill>
                <a:latin typeface="Arial" panose="020B0604020202020204" pitchFamily="34" charset="0"/>
                <a:cs typeface="Arial" panose="020B0604020202020204" pitchFamily="34" charset="0"/>
              </a:rPr>
              <a:t>Choose local sources for winter-hardiness</a:t>
            </a:r>
          </a:p>
        </p:txBody>
      </p:sp>
      <p:sp>
        <p:nvSpPr>
          <p:cNvPr id="4" name="Title 3"/>
          <p:cNvSpPr>
            <a:spLocks noGrp="1"/>
          </p:cNvSpPr>
          <p:nvPr>
            <p:ph type="title"/>
            <p:custDataLst>
              <p:tags r:id="rId2"/>
            </p:custDataLst>
          </p:nvPr>
        </p:nvSpPr>
        <p:spPr>
          <a:xfrm>
            <a:off x="457200" y="274638"/>
            <a:ext cx="8229600" cy="1143000"/>
          </a:xfrm>
        </p:spPr>
        <p:txBody>
          <a:bodyPr>
            <a:normAutofit/>
          </a:bodyPr>
          <a:lstStyle/>
          <a:p>
            <a:r>
              <a:rPr lang="en-US" b="0" dirty="0">
                <a:solidFill>
                  <a:srgbClr val="800000"/>
                </a:solidFill>
                <a:latin typeface="Arial" panose="020B0604020202020204" pitchFamily="34" charset="0"/>
                <a:cs typeface="Arial" panose="020B0604020202020204" pitchFamily="34" charset="0"/>
              </a:rPr>
              <a:t>Seed </a:t>
            </a:r>
            <a:r>
              <a:rPr lang="en-US" b="0" dirty="0" smtClean="0">
                <a:solidFill>
                  <a:srgbClr val="800000"/>
                </a:solidFill>
                <a:latin typeface="Arial" panose="020B0604020202020204" pitchFamily="34" charset="0"/>
                <a:cs typeface="Arial" panose="020B0604020202020204" pitchFamily="34" charset="0"/>
              </a:rPr>
              <a:t>Sourcing</a:t>
            </a:r>
            <a:endParaRPr lang="en-US" b="0" dirty="0">
              <a:solidFill>
                <a:srgbClr val="800000"/>
              </a:solidFill>
              <a:latin typeface="Arial" panose="020B0604020202020204" pitchFamily="34" charset="0"/>
              <a:cs typeface="Arial" panose="020B0604020202020204"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709307009"/>
              </p:ext>
            </p:extLst>
          </p:nvPr>
        </p:nvGraphicFramePr>
        <p:xfrm>
          <a:off x="186690" y="1547018"/>
          <a:ext cx="8770620" cy="4632325"/>
        </p:xfrm>
        <a:graphic>
          <a:graphicData uri="http://schemas.openxmlformats.org/drawingml/2006/chart">
            <c:chart xmlns:c="http://schemas.openxmlformats.org/drawingml/2006/chart" xmlns:r="http://schemas.openxmlformats.org/officeDocument/2006/relationships" r:id="rId5"/>
          </a:graphicData>
        </a:graphic>
      </p:graphicFrame>
      <p:sp>
        <p:nvSpPr>
          <p:cNvPr id="6" name="Rectangle 5"/>
          <p:cNvSpPr/>
          <p:nvPr/>
        </p:nvSpPr>
        <p:spPr>
          <a:xfrm>
            <a:off x="1371600" y="1600200"/>
            <a:ext cx="2438400" cy="41910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39075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a:noFill/>
        </p:spPr>
        <p:txBody>
          <a:bodyPr/>
          <a:lstStyle/>
          <a:p>
            <a:r>
              <a:rPr lang="en-US" b="0" dirty="0">
                <a:solidFill>
                  <a:srgbClr val="800000"/>
                </a:solidFill>
                <a:latin typeface="Arial" panose="020B0604020202020204" pitchFamily="34" charset="0"/>
                <a:cs typeface="Arial" panose="020B0604020202020204" pitchFamily="34" charset="0"/>
              </a:rPr>
              <a:t>Establishing </a:t>
            </a:r>
            <a:r>
              <a:rPr lang="en-US" b="0" dirty="0" smtClean="0">
                <a:solidFill>
                  <a:srgbClr val="800000"/>
                </a:solidFill>
                <a:latin typeface="Arial" panose="020B0604020202020204" pitchFamily="34" charset="0"/>
                <a:cs typeface="Arial" panose="020B0604020202020204" pitchFamily="34" charset="0"/>
              </a:rPr>
              <a:t>Cover </a:t>
            </a:r>
            <a:r>
              <a:rPr lang="en-US" b="0" dirty="0">
                <a:solidFill>
                  <a:srgbClr val="800000"/>
                </a:solidFill>
                <a:latin typeface="Arial" panose="020B0604020202020204" pitchFamily="34" charset="0"/>
                <a:cs typeface="Arial" panose="020B0604020202020204" pitchFamily="34" charset="0"/>
              </a:rPr>
              <a:t>C</a:t>
            </a:r>
            <a:r>
              <a:rPr lang="en-US" b="0" dirty="0" smtClean="0">
                <a:solidFill>
                  <a:srgbClr val="800000"/>
                </a:solidFill>
                <a:latin typeface="Arial" panose="020B0604020202020204" pitchFamily="34" charset="0"/>
                <a:cs typeface="Arial" panose="020B0604020202020204" pitchFamily="34" charset="0"/>
              </a:rPr>
              <a:t>rops</a:t>
            </a:r>
            <a:endParaRPr lang="en-US" b="0" dirty="0">
              <a:solidFill>
                <a:srgbClr val="800000"/>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custDataLst>
              <p:tags r:id="rId2"/>
            </p:custDataLst>
            <p:extLst>
              <p:ext uri="{D42A27DB-BD31-4B8C-83A1-F6EECF244321}">
                <p14:modId xmlns:p14="http://schemas.microsoft.com/office/powerpoint/2010/main" val="3905645511"/>
              </p:ext>
            </p:extLst>
          </p:nvPr>
        </p:nvGraphicFramePr>
        <p:xfrm>
          <a:off x="152402" y="1905000"/>
          <a:ext cx="8839195" cy="3235960"/>
        </p:xfrm>
        <a:graphic>
          <a:graphicData uri="http://schemas.openxmlformats.org/drawingml/2006/table">
            <a:tbl>
              <a:tblPr/>
              <a:tblGrid>
                <a:gridCol w="1872905">
                  <a:extLst>
                    <a:ext uri="{9D8B030D-6E8A-4147-A177-3AD203B41FA5}">
                      <a16:colId xmlns="" xmlns:a16="http://schemas.microsoft.com/office/drawing/2014/main" val="1228041931"/>
                    </a:ext>
                  </a:extLst>
                </a:gridCol>
                <a:gridCol w="1530300">
                  <a:extLst>
                    <a:ext uri="{9D8B030D-6E8A-4147-A177-3AD203B41FA5}">
                      <a16:colId xmlns="" xmlns:a16="http://schemas.microsoft.com/office/drawing/2014/main" val="3478765722"/>
                    </a:ext>
                  </a:extLst>
                </a:gridCol>
                <a:gridCol w="388285">
                  <a:extLst>
                    <a:ext uri="{9D8B030D-6E8A-4147-A177-3AD203B41FA5}">
                      <a16:colId xmlns="" xmlns:a16="http://schemas.microsoft.com/office/drawing/2014/main" val="4118447934"/>
                    </a:ext>
                  </a:extLst>
                </a:gridCol>
                <a:gridCol w="388285">
                  <a:extLst>
                    <a:ext uri="{9D8B030D-6E8A-4147-A177-3AD203B41FA5}">
                      <a16:colId xmlns="" xmlns:a16="http://schemas.microsoft.com/office/drawing/2014/main" val="1632868338"/>
                    </a:ext>
                  </a:extLst>
                </a:gridCol>
                <a:gridCol w="388285">
                  <a:extLst>
                    <a:ext uri="{9D8B030D-6E8A-4147-A177-3AD203B41FA5}">
                      <a16:colId xmlns="" xmlns:a16="http://schemas.microsoft.com/office/drawing/2014/main" val="901114280"/>
                    </a:ext>
                  </a:extLst>
                </a:gridCol>
                <a:gridCol w="388285">
                  <a:extLst>
                    <a:ext uri="{9D8B030D-6E8A-4147-A177-3AD203B41FA5}">
                      <a16:colId xmlns="" xmlns:a16="http://schemas.microsoft.com/office/drawing/2014/main" val="4040571401"/>
                    </a:ext>
                  </a:extLst>
                </a:gridCol>
                <a:gridCol w="388285">
                  <a:extLst>
                    <a:ext uri="{9D8B030D-6E8A-4147-A177-3AD203B41FA5}">
                      <a16:colId xmlns="" xmlns:a16="http://schemas.microsoft.com/office/drawing/2014/main" val="2156596263"/>
                    </a:ext>
                  </a:extLst>
                </a:gridCol>
                <a:gridCol w="388285">
                  <a:extLst>
                    <a:ext uri="{9D8B030D-6E8A-4147-A177-3AD203B41FA5}">
                      <a16:colId xmlns="" xmlns:a16="http://schemas.microsoft.com/office/drawing/2014/main" val="1180791651"/>
                    </a:ext>
                  </a:extLst>
                </a:gridCol>
                <a:gridCol w="388285">
                  <a:extLst>
                    <a:ext uri="{9D8B030D-6E8A-4147-A177-3AD203B41FA5}">
                      <a16:colId xmlns="" xmlns:a16="http://schemas.microsoft.com/office/drawing/2014/main" val="52161623"/>
                    </a:ext>
                  </a:extLst>
                </a:gridCol>
                <a:gridCol w="388285">
                  <a:extLst>
                    <a:ext uri="{9D8B030D-6E8A-4147-A177-3AD203B41FA5}">
                      <a16:colId xmlns="" xmlns:a16="http://schemas.microsoft.com/office/drawing/2014/main" val="537395355"/>
                    </a:ext>
                  </a:extLst>
                </a:gridCol>
                <a:gridCol w="388285">
                  <a:extLst>
                    <a:ext uri="{9D8B030D-6E8A-4147-A177-3AD203B41FA5}">
                      <a16:colId xmlns="" xmlns:a16="http://schemas.microsoft.com/office/drawing/2014/main" val="4277410"/>
                    </a:ext>
                  </a:extLst>
                </a:gridCol>
                <a:gridCol w="388285">
                  <a:extLst>
                    <a:ext uri="{9D8B030D-6E8A-4147-A177-3AD203B41FA5}">
                      <a16:colId xmlns="" xmlns:a16="http://schemas.microsoft.com/office/drawing/2014/main" val="1494628352"/>
                    </a:ext>
                  </a:extLst>
                </a:gridCol>
                <a:gridCol w="388285">
                  <a:extLst>
                    <a:ext uri="{9D8B030D-6E8A-4147-A177-3AD203B41FA5}">
                      <a16:colId xmlns="" xmlns:a16="http://schemas.microsoft.com/office/drawing/2014/main" val="2206262031"/>
                    </a:ext>
                  </a:extLst>
                </a:gridCol>
                <a:gridCol w="388285">
                  <a:extLst>
                    <a:ext uri="{9D8B030D-6E8A-4147-A177-3AD203B41FA5}">
                      <a16:colId xmlns="" xmlns:a16="http://schemas.microsoft.com/office/drawing/2014/main" val="3495991577"/>
                    </a:ext>
                  </a:extLst>
                </a:gridCol>
                <a:gridCol w="388285">
                  <a:extLst>
                    <a:ext uri="{9D8B030D-6E8A-4147-A177-3AD203B41FA5}">
                      <a16:colId xmlns="" xmlns:a16="http://schemas.microsoft.com/office/drawing/2014/main" val="3367719139"/>
                    </a:ext>
                  </a:extLst>
                </a:gridCol>
                <a:gridCol w="388285">
                  <a:extLst>
                    <a:ext uri="{9D8B030D-6E8A-4147-A177-3AD203B41FA5}">
                      <a16:colId xmlns="" xmlns:a16="http://schemas.microsoft.com/office/drawing/2014/main" val="1582785803"/>
                    </a:ext>
                  </a:extLst>
                </a:gridCol>
              </a:tblGrid>
              <a:tr h="466834">
                <a:tc>
                  <a:txBody>
                    <a:bodyPr/>
                    <a:lstStyle/>
                    <a:p>
                      <a:pPr algn="l" fontAlgn="b"/>
                      <a:endParaRPr lang="en-US" sz="1800" b="0" i="0" u="none" strike="noStrike" dirty="0">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tc rowSpan="2">
                  <a:txBody>
                    <a:bodyPr/>
                    <a:lstStyle/>
                    <a:p>
                      <a:pPr algn="l" fontAlgn="b"/>
                      <a:r>
                        <a:rPr lang="en-US" sz="1800" b="1" i="0" u="none" strike="noStrike" dirty="0">
                          <a:solidFill>
                            <a:srgbClr val="000000"/>
                          </a:solidFill>
                          <a:effectLst/>
                          <a:latin typeface="Calibri" panose="020F0502020204030204" pitchFamily="34" charset="0"/>
                        </a:rPr>
                        <a:t>Minimum germination temperature</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9E695"/>
                    </a:solidFill>
                  </a:tcPr>
                </a:tc>
                <a:tc gridSpan="14">
                  <a:txBody>
                    <a:bodyPr/>
                    <a:lstStyle/>
                    <a:p>
                      <a:pPr algn="ctr" fontAlgn="b"/>
                      <a:r>
                        <a:rPr lang="en-US" sz="1800" b="1" i="0" u="none" strike="noStrike" dirty="0">
                          <a:solidFill>
                            <a:srgbClr val="000000"/>
                          </a:solidFill>
                          <a:effectLst/>
                          <a:latin typeface="Calibri" panose="020F0502020204030204" pitchFamily="34" charset="0"/>
                        </a:rPr>
                        <a:t>Establishment window</a:t>
                      </a: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9E69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240432185"/>
                  </a:ext>
                </a:extLst>
              </a:tr>
              <a:tr h="574566">
                <a:tc>
                  <a:txBody>
                    <a:bodyPr/>
                    <a:lstStyle/>
                    <a:p>
                      <a:pPr algn="l" fontAlgn="b"/>
                      <a:endParaRPr lang="en-US" sz="1800" b="0" i="0" u="none" strike="noStrike" dirty="0">
                        <a:solidFill>
                          <a:srgbClr val="000000"/>
                        </a:solidFill>
                        <a:effectLst/>
                        <a:latin typeface="Calibri" panose="020F0502020204030204" pitchFamily="34" charset="0"/>
                      </a:endParaRPr>
                    </a:p>
                  </a:txBody>
                  <a:tcPr marL="45720" marR="45720" anchor="b">
                    <a:lnL>
                      <a:noFill/>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algn="l" fontAlgn="b"/>
                      <a:r>
                        <a:rPr lang="en-US" sz="1800" b="0" i="0" u="none" strike="noStrike" dirty="0">
                          <a:solidFill>
                            <a:srgbClr val="000000"/>
                          </a:solidFill>
                          <a:effectLst/>
                          <a:latin typeface="Calibri" panose="020F0502020204030204" pitchFamily="34" charset="0"/>
                        </a:rPr>
                        <a:t>July</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695"/>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695"/>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695"/>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695"/>
                    </a:solidFill>
                  </a:tcPr>
                </a:tc>
                <a:tc gridSpan="2">
                  <a:txBody>
                    <a:bodyPr/>
                    <a:lstStyle/>
                    <a:p>
                      <a:pPr algn="l" fontAlgn="b"/>
                      <a:r>
                        <a:rPr lang="en-US" sz="1800" b="0" i="0" u="none" strike="noStrike" dirty="0">
                          <a:solidFill>
                            <a:srgbClr val="000000"/>
                          </a:solidFill>
                          <a:effectLst/>
                          <a:latin typeface="Calibri" panose="020F0502020204030204" pitchFamily="34" charset="0"/>
                        </a:rPr>
                        <a:t>August</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695"/>
                    </a:solidFill>
                  </a:tcPr>
                </a:tc>
                <a:tc hMerge="1">
                  <a:txBody>
                    <a:bodyPr/>
                    <a:lstStyle/>
                    <a:p>
                      <a:endParaRPr lang="en-US"/>
                    </a:p>
                  </a:txBody>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695"/>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695"/>
                    </a:solidFill>
                  </a:tcPr>
                </a:tc>
                <a:tc gridSpan="3">
                  <a:txBody>
                    <a:bodyPr/>
                    <a:lstStyle/>
                    <a:p>
                      <a:pPr algn="l" fontAlgn="b"/>
                      <a:r>
                        <a:rPr lang="en-US" sz="1800" b="0" i="0" u="none" strike="noStrike" dirty="0">
                          <a:solidFill>
                            <a:srgbClr val="000000"/>
                          </a:solidFill>
                          <a:effectLst/>
                          <a:latin typeface="Calibri" panose="020F0502020204030204" pitchFamily="34" charset="0"/>
                        </a:rPr>
                        <a:t>September</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695"/>
                    </a:solidFill>
                  </a:tcPr>
                </a:tc>
                <a:tc hMerge="1">
                  <a:txBody>
                    <a:bodyPr/>
                    <a:lstStyle/>
                    <a:p>
                      <a:endParaRPr lang="en-US"/>
                    </a:p>
                  </a:txBody>
                  <a:tcPr/>
                </a:tc>
                <a:tc hMerge="1">
                  <a:txBody>
                    <a:bodyPr/>
                    <a:lstStyle/>
                    <a:p>
                      <a:endParaRPr lang="en-US"/>
                    </a:p>
                  </a:txBody>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695"/>
                    </a:solidFill>
                  </a:tcPr>
                </a:tc>
                <a:tc gridSpan="2">
                  <a:txBody>
                    <a:bodyPr/>
                    <a:lstStyle/>
                    <a:p>
                      <a:pPr algn="l" fontAlgn="b"/>
                      <a:r>
                        <a:rPr lang="en-US" sz="1800" b="0" i="0" u="none" strike="noStrike" dirty="0">
                          <a:solidFill>
                            <a:srgbClr val="000000"/>
                          </a:solidFill>
                          <a:effectLst/>
                          <a:latin typeface="Calibri" panose="020F0502020204030204" pitchFamily="34" charset="0"/>
                        </a:rPr>
                        <a:t>October</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695"/>
                    </a:solidFill>
                  </a:tcPr>
                </a:tc>
                <a:tc hMerge="1">
                  <a:txBody>
                    <a:bodyPr/>
                    <a:lstStyle/>
                    <a:p>
                      <a:endParaRPr lang="en-US"/>
                    </a:p>
                  </a:txBody>
                  <a:tcPr/>
                </a:tc>
                <a:extLst>
                  <a:ext uri="{0D108BD9-81ED-4DB2-BD59-A6C34878D82A}">
                    <a16:rowId xmlns="" xmlns:a16="http://schemas.microsoft.com/office/drawing/2014/main" val="157672280"/>
                  </a:ext>
                </a:extLst>
              </a:tr>
              <a:tr h="347133">
                <a:tc>
                  <a:txBody>
                    <a:bodyPr/>
                    <a:lstStyle/>
                    <a:p>
                      <a:pPr algn="l" fontAlgn="b"/>
                      <a:r>
                        <a:rPr lang="en-US" sz="1800" b="1" i="0" u="none" strike="noStrike" dirty="0">
                          <a:solidFill>
                            <a:srgbClr val="000000"/>
                          </a:solidFill>
                          <a:effectLst/>
                          <a:latin typeface="Calibri" panose="020F0502020204030204" pitchFamily="34" charset="0"/>
                        </a:rPr>
                        <a:t>Winter rye</a:t>
                      </a:r>
                    </a:p>
                  </a:txBody>
                  <a:tcPr marL="45720" marR="45720" anchor="b">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9E695"/>
                    </a:solidFill>
                  </a:tcPr>
                </a:tc>
                <a:tc>
                  <a:txBody>
                    <a:bodyPr/>
                    <a:lstStyle/>
                    <a:p>
                      <a:pPr algn="ctr" fontAlgn="b"/>
                      <a:r>
                        <a:rPr lang="en-US" sz="1800" b="0" i="0" u="none" strike="noStrike" dirty="0">
                          <a:solidFill>
                            <a:srgbClr val="000000"/>
                          </a:solidFill>
                          <a:effectLst/>
                          <a:latin typeface="Calibri" panose="020F0502020204030204" pitchFamily="34" charset="0"/>
                        </a:rPr>
                        <a:t>34</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4033874414"/>
                  </a:ext>
                </a:extLst>
              </a:tr>
              <a:tr h="347133">
                <a:tc>
                  <a:txBody>
                    <a:bodyPr/>
                    <a:lstStyle/>
                    <a:p>
                      <a:pPr algn="l" fontAlgn="b"/>
                      <a:r>
                        <a:rPr lang="en-US" sz="1800" b="1" i="0" u="none" strike="noStrike">
                          <a:solidFill>
                            <a:srgbClr val="000000"/>
                          </a:solidFill>
                          <a:effectLst/>
                          <a:latin typeface="Calibri" panose="020F0502020204030204" pitchFamily="34" charset="0"/>
                        </a:rPr>
                        <a:t>Annual ryegrass</a:t>
                      </a:r>
                    </a:p>
                  </a:txBody>
                  <a:tcPr marL="45720" marR="45720" anchor="b">
                    <a:lnL>
                      <a:noFill/>
                    </a:lnL>
                    <a:lnR w="6350" cap="flat" cmpd="sng" algn="ctr">
                      <a:solidFill>
                        <a:srgbClr val="000000"/>
                      </a:solidFill>
                      <a:prstDash val="solid"/>
                      <a:round/>
                      <a:headEnd type="none" w="med" len="med"/>
                      <a:tailEnd type="none" w="med" len="med"/>
                    </a:lnR>
                    <a:lnT>
                      <a:noFill/>
                    </a:lnT>
                    <a:lnB>
                      <a:noFill/>
                    </a:lnB>
                    <a:solidFill>
                      <a:srgbClr val="F9E695"/>
                    </a:solidFill>
                  </a:tcPr>
                </a:tc>
                <a:tc>
                  <a:txBody>
                    <a:bodyPr/>
                    <a:lstStyle/>
                    <a:p>
                      <a:pPr algn="ctr" fontAlgn="b"/>
                      <a:r>
                        <a:rPr lang="en-US" sz="1800" b="0" i="0" u="none" strike="noStrike" dirty="0">
                          <a:solidFill>
                            <a:srgbClr val="000000"/>
                          </a:solidFill>
                          <a:effectLst/>
                          <a:latin typeface="Calibri" panose="020F0502020204030204" pitchFamily="34" charset="0"/>
                        </a:rPr>
                        <a:t>40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extLst>
                  <a:ext uri="{0D108BD9-81ED-4DB2-BD59-A6C34878D82A}">
                    <a16:rowId xmlns="" xmlns:a16="http://schemas.microsoft.com/office/drawing/2014/main" val="1375115230"/>
                  </a:ext>
                </a:extLst>
              </a:tr>
              <a:tr h="347133">
                <a:tc>
                  <a:txBody>
                    <a:bodyPr/>
                    <a:lstStyle/>
                    <a:p>
                      <a:pPr algn="l" fontAlgn="b"/>
                      <a:r>
                        <a:rPr lang="en-US" sz="1800" b="1" i="0" u="none" strike="noStrike" dirty="0">
                          <a:solidFill>
                            <a:srgbClr val="000000"/>
                          </a:solidFill>
                          <a:effectLst/>
                          <a:latin typeface="Calibri" panose="020F0502020204030204" pitchFamily="34" charset="0"/>
                        </a:rPr>
                        <a:t>Spring oat</a:t>
                      </a:r>
                    </a:p>
                  </a:txBody>
                  <a:tcPr marL="45720" marR="45720" anchor="b">
                    <a:lnL>
                      <a:noFill/>
                    </a:lnL>
                    <a:lnR w="6350" cap="flat" cmpd="sng" algn="ctr">
                      <a:solidFill>
                        <a:srgbClr val="000000"/>
                      </a:solidFill>
                      <a:prstDash val="solid"/>
                      <a:round/>
                      <a:headEnd type="none" w="med" len="med"/>
                      <a:tailEnd type="none" w="med" len="med"/>
                    </a:lnR>
                    <a:lnT>
                      <a:noFill/>
                    </a:lnT>
                    <a:lnB>
                      <a:noFill/>
                    </a:lnB>
                    <a:solidFill>
                      <a:srgbClr val="F9E695"/>
                    </a:solidFill>
                  </a:tcPr>
                </a:tc>
                <a:tc>
                  <a:txBody>
                    <a:bodyPr/>
                    <a:lstStyle/>
                    <a:p>
                      <a:pPr algn="ctr" fontAlgn="b"/>
                      <a:r>
                        <a:rPr lang="en-US" sz="1800" b="0" i="0" u="none" strike="noStrike" dirty="0">
                          <a:solidFill>
                            <a:srgbClr val="000000"/>
                          </a:solidFill>
                          <a:effectLst/>
                          <a:latin typeface="Calibri" panose="020F0502020204030204" pitchFamily="34" charset="0"/>
                        </a:rPr>
                        <a:t>38</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extLst>
                  <a:ext uri="{0D108BD9-81ED-4DB2-BD59-A6C34878D82A}">
                    <a16:rowId xmlns="" xmlns:a16="http://schemas.microsoft.com/office/drawing/2014/main" val="3062225619"/>
                  </a:ext>
                </a:extLst>
              </a:tr>
              <a:tr h="347133">
                <a:tc>
                  <a:txBody>
                    <a:bodyPr/>
                    <a:lstStyle/>
                    <a:p>
                      <a:pPr algn="l" fontAlgn="b"/>
                      <a:r>
                        <a:rPr lang="en-US" sz="1800" b="1" i="0" u="none" strike="noStrike">
                          <a:solidFill>
                            <a:srgbClr val="000000"/>
                          </a:solidFill>
                          <a:effectLst/>
                          <a:latin typeface="Calibri" panose="020F0502020204030204" pitchFamily="34" charset="0"/>
                        </a:rPr>
                        <a:t>Hairy vetch</a:t>
                      </a:r>
                    </a:p>
                  </a:txBody>
                  <a:tcPr marL="45720" marR="45720" anchor="b">
                    <a:lnL>
                      <a:noFill/>
                    </a:lnL>
                    <a:lnR w="6350" cap="flat" cmpd="sng" algn="ctr">
                      <a:solidFill>
                        <a:srgbClr val="000000"/>
                      </a:solidFill>
                      <a:prstDash val="solid"/>
                      <a:round/>
                      <a:headEnd type="none" w="med" len="med"/>
                      <a:tailEnd type="none" w="med" len="med"/>
                    </a:lnR>
                    <a:lnT>
                      <a:noFill/>
                    </a:lnT>
                    <a:lnB>
                      <a:noFill/>
                    </a:lnB>
                    <a:solidFill>
                      <a:srgbClr val="F9E695"/>
                    </a:solidFill>
                  </a:tcPr>
                </a:tc>
                <a:tc>
                  <a:txBody>
                    <a:bodyPr/>
                    <a:lstStyle/>
                    <a:p>
                      <a:pPr algn="ctr" fontAlgn="b"/>
                      <a:r>
                        <a:rPr lang="en-US" sz="1800" b="0" i="0" u="none" strike="noStrike" dirty="0">
                          <a:solidFill>
                            <a:srgbClr val="000000"/>
                          </a:solidFill>
                          <a:effectLst/>
                          <a:latin typeface="Calibri" panose="020F0502020204030204" pitchFamily="34" charset="0"/>
                        </a:rPr>
                        <a:t>60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extLst>
                  <a:ext uri="{0D108BD9-81ED-4DB2-BD59-A6C34878D82A}">
                    <a16:rowId xmlns="" xmlns:a16="http://schemas.microsoft.com/office/drawing/2014/main" val="3245552724"/>
                  </a:ext>
                </a:extLst>
              </a:tr>
              <a:tr h="347133">
                <a:tc>
                  <a:txBody>
                    <a:bodyPr/>
                    <a:lstStyle/>
                    <a:p>
                      <a:pPr algn="l" fontAlgn="b"/>
                      <a:r>
                        <a:rPr lang="en-US" sz="1800" b="1" i="0" u="none" strike="noStrike" dirty="0">
                          <a:solidFill>
                            <a:srgbClr val="000000"/>
                          </a:solidFill>
                          <a:effectLst/>
                          <a:latin typeface="Calibri" panose="020F0502020204030204" pitchFamily="34" charset="0"/>
                        </a:rPr>
                        <a:t>Red clover</a:t>
                      </a:r>
                    </a:p>
                  </a:txBody>
                  <a:tcPr marL="45720" marR="45720" anchor="b">
                    <a:lnL>
                      <a:noFill/>
                    </a:lnL>
                    <a:lnR w="6350" cap="flat" cmpd="sng" algn="ctr">
                      <a:solidFill>
                        <a:srgbClr val="000000"/>
                      </a:solidFill>
                      <a:prstDash val="solid"/>
                      <a:round/>
                      <a:headEnd type="none" w="med" len="med"/>
                      <a:tailEnd type="none" w="med" len="med"/>
                    </a:lnR>
                    <a:lnT>
                      <a:noFill/>
                    </a:lnT>
                    <a:lnB>
                      <a:noFill/>
                    </a:lnB>
                    <a:solidFill>
                      <a:srgbClr val="F9E695"/>
                    </a:solidFill>
                  </a:tcPr>
                </a:tc>
                <a:tc>
                  <a:txBody>
                    <a:bodyPr/>
                    <a:lstStyle/>
                    <a:p>
                      <a:pPr algn="ctr" fontAlgn="b"/>
                      <a:r>
                        <a:rPr lang="en-US" sz="1800" b="0" i="0" u="none" strike="noStrike" dirty="0">
                          <a:solidFill>
                            <a:srgbClr val="000000"/>
                          </a:solidFill>
                          <a:effectLst/>
                          <a:latin typeface="Calibri" panose="020F0502020204030204" pitchFamily="34" charset="0"/>
                        </a:rPr>
                        <a:t>41</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extLst>
                  <a:ext uri="{0D108BD9-81ED-4DB2-BD59-A6C34878D82A}">
                    <a16:rowId xmlns="" xmlns:a16="http://schemas.microsoft.com/office/drawing/2014/main" val="1892803282"/>
                  </a:ext>
                </a:extLst>
              </a:tr>
              <a:tr h="347133">
                <a:tc>
                  <a:txBody>
                    <a:bodyPr/>
                    <a:lstStyle/>
                    <a:p>
                      <a:pPr algn="l" fontAlgn="b"/>
                      <a:r>
                        <a:rPr lang="en-US" sz="1800" b="1" i="0" u="none" strike="noStrike" dirty="0">
                          <a:solidFill>
                            <a:srgbClr val="000000"/>
                          </a:solidFill>
                          <a:effectLst/>
                          <a:latin typeface="Calibri" panose="020F0502020204030204" pitchFamily="34" charset="0"/>
                        </a:rPr>
                        <a:t>Brassicas</a:t>
                      </a:r>
                    </a:p>
                  </a:txBody>
                  <a:tcPr marL="45720" marR="4572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9E695"/>
                    </a:solidFill>
                  </a:tcPr>
                </a:tc>
                <a:tc>
                  <a:txBody>
                    <a:bodyPr/>
                    <a:lstStyle/>
                    <a:p>
                      <a:pPr algn="ctr" fontAlgn="b"/>
                      <a:r>
                        <a:rPr lang="en-US" sz="1800" b="0" i="0" u="none" strike="noStrike" dirty="0">
                          <a:solidFill>
                            <a:srgbClr val="000000"/>
                          </a:solidFill>
                          <a:effectLst/>
                          <a:latin typeface="Calibri" panose="020F0502020204030204" pitchFamily="34" charset="0"/>
                        </a:rPr>
                        <a:t>40-45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800" b="0" i="0" u="none" strike="noStrike">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extLst>
                  <a:ext uri="{0D108BD9-81ED-4DB2-BD59-A6C34878D82A}">
                    <a16:rowId xmlns="" xmlns:a16="http://schemas.microsoft.com/office/drawing/2014/main" val="4005814994"/>
                  </a:ext>
                </a:extLst>
              </a:tr>
            </a:tbl>
          </a:graphicData>
        </a:graphic>
      </p:graphicFrame>
      <p:graphicFrame>
        <p:nvGraphicFramePr>
          <p:cNvPr id="6" name="Table 5"/>
          <p:cNvGraphicFramePr>
            <a:graphicFrameLocks noGrp="1"/>
          </p:cNvGraphicFramePr>
          <p:nvPr>
            <p:custDataLst>
              <p:tags r:id="rId3"/>
            </p:custDataLst>
            <p:extLst>
              <p:ext uri="{D42A27DB-BD31-4B8C-83A1-F6EECF244321}">
                <p14:modId xmlns:p14="http://schemas.microsoft.com/office/powerpoint/2010/main" val="1677808741"/>
              </p:ext>
            </p:extLst>
          </p:nvPr>
        </p:nvGraphicFramePr>
        <p:xfrm>
          <a:off x="4038600" y="5410200"/>
          <a:ext cx="3962400" cy="731520"/>
        </p:xfrm>
        <a:graphic>
          <a:graphicData uri="http://schemas.openxmlformats.org/drawingml/2006/table">
            <a:tbl>
              <a:tblPr/>
              <a:tblGrid>
                <a:gridCol w="536575">
                  <a:extLst>
                    <a:ext uri="{9D8B030D-6E8A-4147-A177-3AD203B41FA5}">
                      <a16:colId xmlns="" xmlns:a16="http://schemas.microsoft.com/office/drawing/2014/main" val="1672729041"/>
                    </a:ext>
                  </a:extLst>
                </a:gridCol>
                <a:gridCol w="3425825">
                  <a:extLst>
                    <a:ext uri="{9D8B030D-6E8A-4147-A177-3AD203B41FA5}">
                      <a16:colId xmlns="" xmlns:a16="http://schemas.microsoft.com/office/drawing/2014/main" val="1706496440"/>
                    </a:ext>
                  </a:extLst>
                </a:gridCol>
              </a:tblGrid>
              <a:tr h="341789">
                <a:tc>
                  <a:txBody>
                    <a:bodyPr/>
                    <a:lstStyle/>
                    <a:p>
                      <a:pPr algn="l" fontAlgn="b"/>
                      <a:r>
                        <a:rPr lang="en-US"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800" b="0" i="0" u="none" strike="noStrike" dirty="0">
                          <a:solidFill>
                            <a:srgbClr val="000000"/>
                          </a:solidFill>
                          <a:effectLst/>
                          <a:latin typeface="Calibri" panose="020F0502020204030204" pitchFamily="34" charset="0"/>
                        </a:rPr>
                        <a:t>Establishment is reliable</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extLst>
                  <a:ext uri="{0D108BD9-81ED-4DB2-BD59-A6C34878D82A}">
                    <a16:rowId xmlns="" xmlns:a16="http://schemas.microsoft.com/office/drawing/2014/main" val="2312563590"/>
                  </a:ext>
                </a:extLst>
              </a:tr>
              <a:tr h="341789">
                <a:tc>
                  <a:txBody>
                    <a:bodyPr/>
                    <a:lstStyle/>
                    <a:p>
                      <a:pPr algn="l" fontAlgn="b"/>
                      <a:r>
                        <a:rPr lang="en-US"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800" b="0" i="0" u="none" strike="noStrike" dirty="0">
                          <a:solidFill>
                            <a:srgbClr val="000000"/>
                          </a:solidFill>
                          <a:effectLst/>
                          <a:latin typeface="Calibri" panose="020F0502020204030204" pitchFamily="34" charset="0"/>
                        </a:rPr>
                        <a:t>Establishment is possible, but risky</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FBB"/>
                    </a:solidFill>
                  </a:tcPr>
                </a:tc>
                <a:extLst>
                  <a:ext uri="{0D108BD9-81ED-4DB2-BD59-A6C34878D82A}">
                    <a16:rowId xmlns="" xmlns:a16="http://schemas.microsoft.com/office/drawing/2014/main" val="93701472"/>
                  </a:ext>
                </a:extLst>
              </a:tr>
            </a:tbl>
          </a:graphicData>
        </a:graphic>
      </p:graphicFrame>
      <p:sp>
        <p:nvSpPr>
          <p:cNvPr id="3" name="TextBox 2"/>
          <p:cNvSpPr txBox="1"/>
          <p:nvPr/>
        </p:nvSpPr>
        <p:spPr>
          <a:xfrm>
            <a:off x="0" y="5179367"/>
            <a:ext cx="3373680" cy="400110"/>
          </a:xfrm>
          <a:prstGeom prst="rect">
            <a:avLst/>
          </a:prstGeom>
          <a:noFill/>
        </p:spPr>
        <p:txBody>
          <a:bodyPr wrap="none" rtlCol="0">
            <a:spAutoFit/>
          </a:bodyPr>
          <a:lstStyle/>
          <a:p>
            <a:r>
              <a:rPr lang="en-US" sz="2000">
                <a:solidFill>
                  <a:srgbClr val="800000"/>
                </a:solidFill>
              </a:rPr>
              <a:t>Midwest Cover Crops Council</a:t>
            </a:r>
            <a:endParaRPr lang="en-US" sz="2000" dirty="0">
              <a:solidFill>
                <a:srgbClr val="800000"/>
              </a:solidFill>
            </a:endParaRPr>
          </a:p>
        </p:txBody>
      </p:sp>
    </p:spTree>
    <p:extLst>
      <p:ext uri="{BB962C8B-B14F-4D97-AF65-F5344CB8AC3E}">
        <p14:creationId xmlns:p14="http://schemas.microsoft.com/office/powerpoint/2010/main" val="42246363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Planting </a:t>
            </a:r>
            <a:r>
              <a:rPr lang="en-US" b="0" dirty="0" smtClean="0">
                <a:solidFill>
                  <a:srgbClr val="800000"/>
                </a:solidFill>
                <a:latin typeface="Arial" panose="020B0604020202020204" pitchFamily="34" charset="0"/>
                <a:cs typeface="Arial" panose="020B0604020202020204" pitchFamily="34" charset="0"/>
              </a:rPr>
              <a:t>Methods</a:t>
            </a:r>
            <a:endParaRPr lang="en-US" b="0" dirty="0">
              <a:solidFill>
                <a:srgbClr val="8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custDataLst>
              <p:tags r:id="rId2"/>
            </p:custDataLst>
          </p:nvPr>
        </p:nvSpPr>
        <p:spPr>
          <a:xfrm>
            <a:off x="4800600" y="1784866"/>
            <a:ext cx="4250886" cy="4692134"/>
          </a:xfrm>
        </p:spPr>
        <p:txBody>
          <a:bodyPr>
            <a:normAutofit/>
          </a:bodyPr>
          <a:lstStyle/>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Drilling</a:t>
            </a:r>
            <a:endParaRPr lang="en-US" dirty="0">
              <a:solidFill>
                <a:srgbClr val="800000"/>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Broadcasting</a:t>
            </a:r>
            <a:endParaRPr lang="en-US" dirty="0">
              <a:solidFill>
                <a:srgbClr val="800000"/>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US" dirty="0">
                <a:solidFill>
                  <a:srgbClr val="800000"/>
                </a:solidFill>
                <a:latin typeface="Arial" panose="020B0604020202020204" pitchFamily="34" charset="0"/>
                <a:cs typeface="Arial" panose="020B0604020202020204" pitchFamily="34" charset="0"/>
              </a:rPr>
              <a:t>With or without incorporation</a:t>
            </a: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Aerial </a:t>
            </a:r>
            <a:r>
              <a:rPr lang="en-US" dirty="0">
                <a:solidFill>
                  <a:srgbClr val="800000"/>
                </a:solidFill>
                <a:latin typeface="Arial" panose="020B0604020202020204" pitchFamily="34" charset="0"/>
                <a:cs typeface="Arial" panose="020B0604020202020204" pitchFamily="34" charset="0"/>
              </a:rPr>
              <a:t>or overhead seeding</a:t>
            </a:r>
          </a:p>
          <a:p>
            <a:pPr lvl="1">
              <a:buFont typeface="Arial" panose="020B0604020202020204" pitchFamily="34" charset="0"/>
              <a:buChar char="•"/>
            </a:pPr>
            <a:r>
              <a:rPr lang="en-US" dirty="0">
                <a:solidFill>
                  <a:srgbClr val="800000"/>
                </a:solidFill>
                <a:latin typeface="Arial" panose="020B0604020202020204" pitchFamily="34" charset="0"/>
                <a:cs typeface="Arial" panose="020B0604020202020204" pitchFamily="34" charset="0"/>
              </a:rPr>
              <a:t>Generally better for smaller-seeded crops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352" y="2209800"/>
            <a:ext cx="4295648" cy="2905760"/>
          </a:xfrm>
          <a:prstGeom prst="rect">
            <a:avLst/>
          </a:prstGeom>
        </p:spPr>
      </p:pic>
    </p:spTree>
    <p:extLst>
      <p:ext uri="{BB962C8B-B14F-4D97-AF65-F5344CB8AC3E}">
        <p14:creationId xmlns:p14="http://schemas.microsoft.com/office/powerpoint/2010/main" val="34951291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Planting Methods</a:t>
            </a:r>
          </a:p>
        </p:txBody>
      </p:sp>
      <p:pic>
        <p:nvPicPr>
          <p:cNvPr id="19458" name="Picture 2"/>
          <p:cNvPicPr>
            <a:picLocks noGrp="1" noChangeAspect="1" noChangeArrowheads="1"/>
          </p:cNvPicPr>
          <p:nvPr>
            <p:ph idx="1"/>
            <p:custDataLst>
              <p:tags r:id="rId2"/>
            </p:custDataLst>
          </p:nvPr>
        </p:nvPicPr>
        <p:blipFill rotWithShape="1">
          <a:blip r:embed="rId5">
            <a:extLst>
              <a:ext uri="{28A0092B-C50C-407E-A947-70E740481C1C}">
                <a14:useLocalDpi xmlns:a14="http://schemas.microsoft.com/office/drawing/2010/main" val="0"/>
              </a:ext>
            </a:extLst>
          </a:blip>
          <a:srcRect l="5481" t="8294" r="11489" b="4824"/>
          <a:stretch/>
        </p:blipFill>
        <p:spPr bwMode="auto">
          <a:xfrm>
            <a:off x="-33033" y="1582904"/>
            <a:ext cx="9210067" cy="4630629"/>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8593" y="5736628"/>
            <a:ext cx="4915641" cy="461665"/>
          </a:xfrm>
          <a:prstGeom prst="rect">
            <a:avLst/>
          </a:prstGeom>
        </p:spPr>
        <p:txBody>
          <a:bodyPr wrap="none">
            <a:spAutoFit/>
          </a:bodyPr>
          <a:lstStyle/>
          <a:p>
            <a:r>
              <a:rPr lang="en-US" sz="2400" dirty="0">
                <a:solidFill>
                  <a:srgbClr val="800000"/>
                </a:solidFill>
              </a:rPr>
              <a:t>SARE Cover Crop Survey </a:t>
            </a:r>
            <a:r>
              <a:rPr lang="en-US" sz="2400" dirty="0" smtClean="0">
                <a:solidFill>
                  <a:srgbClr val="800000"/>
                </a:solidFill>
              </a:rPr>
              <a:t>2014-2015</a:t>
            </a:r>
            <a:endParaRPr lang="en-US" sz="2400" dirty="0">
              <a:solidFill>
                <a:srgbClr val="800000"/>
              </a:solidFill>
            </a:endParaRPr>
          </a:p>
        </p:txBody>
      </p:sp>
    </p:spTree>
    <p:extLst>
      <p:ext uri="{BB962C8B-B14F-4D97-AF65-F5344CB8AC3E}">
        <p14:creationId xmlns:p14="http://schemas.microsoft.com/office/powerpoint/2010/main" val="1360376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Methods Matter!</a:t>
            </a:r>
          </a:p>
        </p:txBody>
      </p:sp>
      <p:sp>
        <p:nvSpPr>
          <p:cNvPr id="9" name="Text Placeholder 8"/>
          <p:cNvSpPr>
            <a:spLocks noGrp="1"/>
          </p:cNvSpPr>
          <p:nvPr>
            <p:ph type="body" idx="1"/>
            <p:custDataLst>
              <p:tags r:id="rId2"/>
            </p:custDataLst>
          </p:nvPr>
        </p:nvSpPr>
        <p:spPr>
          <a:xfrm>
            <a:off x="685800" y="1535113"/>
            <a:ext cx="3583168" cy="639762"/>
          </a:xfrm>
          <a:noFill/>
        </p:spPr>
        <p:txBody>
          <a:bodyPr>
            <a:normAutofit/>
          </a:bodyPr>
          <a:lstStyle/>
          <a:p>
            <a:pPr algn="ctr"/>
            <a:r>
              <a:rPr lang="en-US" sz="2800" b="0" dirty="0">
                <a:solidFill>
                  <a:srgbClr val="800000"/>
                </a:solidFill>
                <a:latin typeface="Arial" panose="020B0604020202020204" pitchFamily="34" charset="0"/>
                <a:cs typeface="Arial" panose="020B0604020202020204" pitchFamily="34" charset="0"/>
              </a:rPr>
              <a:t>Broadcast</a:t>
            </a:r>
          </a:p>
        </p:txBody>
      </p:sp>
      <p:sp>
        <p:nvSpPr>
          <p:cNvPr id="11" name="Text Placeholder 10"/>
          <p:cNvSpPr>
            <a:spLocks noGrp="1"/>
          </p:cNvSpPr>
          <p:nvPr>
            <p:ph type="body" sz="quarter" idx="3"/>
            <p:custDataLst>
              <p:tags r:id="rId3"/>
            </p:custDataLst>
          </p:nvPr>
        </p:nvSpPr>
        <p:spPr>
          <a:xfrm>
            <a:off x="4645025" y="1535113"/>
            <a:ext cx="4041775" cy="639762"/>
          </a:xfrm>
          <a:noFill/>
        </p:spPr>
        <p:txBody>
          <a:bodyPr>
            <a:noAutofit/>
          </a:bodyPr>
          <a:lstStyle/>
          <a:p>
            <a:pPr algn="ctr"/>
            <a:r>
              <a:rPr lang="en-US" sz="2800" b="0" dirty="0">
                <a:solidFill>
                  <a:srgbClr val="800000"/>
                </a:solidFill>
                <a:latin typeface="Arial" panose="020B0604020202020204" pitchFamily="34" charset="0"/>
                <a:cs typeface="Arial" panose="020B0604020202020204" pitchFamily="34" charset="0"/>
              </a:rPr>
              <a:t>Broadcast &amp; Incorporate</a:t>
            </a:r>
          </a:p>
        </p:txBody>
      </p:sp>
      <p:pic>
        <p:nvPicPr>
          <p:cNvPr id="17" name="Picture 3"/>
          <p:cNvPicPr>
            <a:picLocks noGrp="1" noChangeAspect="1" noChangeArrowheads="1"/>
          </p:cNvPicPr>
          <p:nvPr>
            <p:ph sz="quarter" idx="4"/>
            <p:custDataLst>
              <p:tags r:id="rId4"/>
            </p:custDataLst>
          </p:nvPr>
        </p:nvPicPr>
        <p:blipFill>
          <a:blip r:embed="rId8">
            <a:extLst>
              <a:ext uri="{28A0092B-C50C-407E-A947-70E740481C1C}">
                <a14:useLocalDpi xmlns:a14="http://schemas.microsoft.com/office/drawing/2010/main" val="0"/>
              </a:ext>
            </a:extLst>
          </a:blip>
          <a:stretch>
            <a:fillRect/>
          </a:stretch>
        </p:blipFill>
        <p:spPr bwMode="auto">
          <a:xfrm>
            <a:off x="4873625" y="2335890"/>
            <a:ext cx="3584575" cy="4141109"/>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custDataLst>
              <p:tags r:id="rId5"/>
            </p:custDataLst>
          </p:nvPr>
        </p:nvSpPr>
        <p:spPr>
          <a:xfrm>
            <a:off x="685800" y="2314120"/>
            <a:ext cx="3583168" cy="4162879"/>
          </a:xfrm>
          <a:prstGeom prst="rect">
            <a:avLst/>
          </a:prstGeom>
          <a:blipFill rotWithShape="1">
            <a:blip r:embed="rId9"/>
            <a:stretch>
              <a:fillRect/>
            </a:stretch>
          </a:blipFill>
          <a:effectLst>
            <a:outerShdw blurRad="40000" dist="23000" dir="5400000" rotWithShape="0">
              <a:srgbClr val="000000">
                <a:alpha val="35000"/>
              </a:srgbClr>
            </a:outerShdw>
            <a:softEdge rad="31750"/>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35469946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a:noFill/>
        </p:spPr>
        <p:txBody>
          <a:bodyPr/>
          <a:lstStyle/>
          <a:p>
            <a:r>
              <a:rPr lang="en-US" b="0" dirty="0">
                <a:solidFill>
                  <a:srgbClr val="800000"/>
                </a:solidFill>
                <a:latin typeface="Arial" panose="020B0604020202020204" pitchFamily="34" charset="0"/>
                <a:cs typeface="Arial" panose="020B0604020202020204" pitchFamily="34" charset="0"/>
              </a:rPr>
              <a:t>Seeding </a:t>
            </a:r>
            <a:r>
              <a:rPr lang="en-US" b="0" dirty="0" smtClean="0">
                <a:solidFill>
                  <a:srgbClr val="800000"/>
                </a:solidFill>
                <a:latin typeface="Arial" panose="020B0604020202020204" pitchFamily="34" charset="0"/>
                <a:cs typeface="Arial" panose="020B0604020202020204" pitchFamily="34" charset="0"/>
              </a:rPr>
              <a:t>Rates</a:t>
            </a:r>
            <a:endParaRPr lang="en-US" b="0" dirty="0">
              <a:solidFill>
                <a:srgbClr val="800000"/>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custDataLst>
              <p:tags r:id="rId2"/>
            </p:custDataLst>
            <p:extLst>
              <p:ext uri="{D42A27DB-BD31-4B8C-83A1-F6EECF244321}">
                <p14:modId xmlns:p14="http://schemas.microsoft.com/office/powerpoint/2010/main" val="1530107062"/>
              </p:ext>
            </p:extLst>
          </p:nvPr>
        </p:nvGraphicFramePr>
        <p:xfrm>
          <a:off x="190500" y="1828800"/>
          <a:ext cx="8763000" cy="4023360"/>
        </p:xfrm>
        <a:graphic>
          <a:graphicData uri="http://schemas.openxmlformats.org/drawingml/2006/table">
            <a:tbl>
              <a:tblPr>
                <a:tableStyleId>{5C22544A-7EE6-4342-B048-85BDC9FD1C3A}</a:tableStyleId>
              </a:tblPr>
              <a:tblGrid>
                <a:gridCol w="2364619">
                  <a:extLst>
                    <a:ext uri="{9D8B030D-6E8A-4147-A177-3AD203B41FA5}">
                      <a16:colId xmlns="" xmlns:a16="http://schemas.microsoft.com/office/drawing/2014/main" val="2090405736"/>
                    </a:ext>
                  </a:extLst>
                </a:gridCol>
                <a:gridCol w="3060095">
                  <a:extLst>
                    <a:ext uri="{9D8B030D-6E8A-4147-A177-3AD203B41FA5}">
                      <a16:colId xmlns="" xmlns:a16="http://schemas.microsoft.com/office/drawing/2014/main" val="3238978877"/>
                    </a:ext>
                  </a:extLst>
                </a:gridCol>
                <a:gridCol w="3338286">
                  <a:extLst>
                    <a:ext uri="{9D8B030D-6E8A-4147-A177-3AD203B41FA5}">
                      <a16:colId xmlns="" xmlns:a16="http://schemas.microsoft.com/office/drawing/2014/main" val="3600033671"/>
                    </a:ext>
                  </a:extLst>
                </a:gridCol>
              </a:tblGrid>
              <a:tr h="409538">
                <a:tc>
                  <a:txBody>
                    <a:bodyPr/>
                    <a:lstStyle/>
                    <a:p>
                      <a:pPr algn="l" fontAlgn="b"/>
                      <a:endParaRPr lang="en-US" sz="2400" b="0" i="0" u="none" strike="noStrike" dirty="0">
                        <a:solidFill>
                          <a:srgbClr val="000000"/>
                        </a:solidFill>
                        <a:effectLst/>
                        <a:latin typeface="Calibri" panose="020F0502020204030204" pitchFamily="34" charset="0"/>
                      </a:endParaRPr>
                    </a:p>
                  </a:txBody>
                  <a:tcPr marL="45720" marR="4572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fontAlgn="b"/>
                      <a:r>
                        <a:rPr lang="en-US" sz="2400" b="1" u="none" strike="noStrike" dirty="0">
                          <a:effectLst/>
                        </a:rPr>
                        <a:t>Seed rate (</a:t>
                      </a:r>
                      <a:r>
                        <a:rPr lang="en-US" sz="2400" b="1" u="none" strike="noStrike" dirty="0" err="1">
                          <a:effectLst/>
                        </a:rPr>
                        <a:t>lb</a:t>
                      </a:r>
                      <a:r>
                        <a:rPr lang="en-US" sz="2400" b="1" u="none" strike="noStrike" dirty="0">
                          <a:effectLst/>
                        </a:rPr>
                        <a:t>/A)</a:t>
                      </a:r>
                      <a:endParaRPr lang="en-US" sz="2400" b="1" i="0" u="none" strike="noStrike" dirty="0">
                        <a:solidFill>
                          <a:srgbClr val="000000"/>
                        </a:solidFill>
                        <a:effectLst/>
                        <a:latin typeface="Calibri" panose="020F0502020204030204" pitchFamily="34" charset="0"/>
                      </a:endParaRPr>
                    </a:p>
                  </a:txBody>
                  <a:tcPr marL="45720" marR="4572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E695"/>
                    </a:solidFill>
                  </a:tcPr>
                </a:tc>
                <a:tc hMerge="1">
                  <a:txBody>
                    <a:bodyPr/>
                    <a:lstStyle/>
                    <a:p>
                      <a:endParaRPr lang="en-US"/>
                    </a:p>
                  </a:txBody>
                  <a:tcPr/>
                </a:tc>
                <a:extLst>
                  <a:ext uri="{0D108BD9-81ED-4DB2-BD59-A6C34878D82A}">
                    <a16:rowId xmlns="" xmlns:a16="http://schemas.microsoft.com/office/drawing/2014/main" val="3096911473"/>
                  </a:ext>
                </a:extLst>
              </a:tr>
              <a:tr h="409538">
                <a:tc>
                  <a:txBody>
                    <a:bodyPr/>
                    <a:lstStyle/>
                    <a:p>
                      <a:pPr algn="l" fontAlgn="b"/>
                      <a:endParaRPr lang="en-US" sz="2400" b="0" i="0" u="none" strike="noStrike" dirty="0">
                        <a:solidFill>
                          <a:srgbClr val="000000"/>
                        </a:solidFill>
                        <a:effectLst/>
                        <a:latin typeface="Calibri" panose="020F0502020204030204" pitchFamily="34" charset="0"/>
                      </a:endParaRPr>
                    </a:p>
                  </a:txBody>
                  <a:tcPr marL="45720" marR="4572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400" b="1" u="none" strike="noStrike" dirty="0">
                          <a:effectLst/>
                        </a:rPr>
                        <a:t>Broadcast</a:t>
                      </a:r>
                      <a:endParaRPr lang="en-US" sz="2400" b="1" i="0" u="none" strike="noStrike" dirty="0">
                        <a:solidFill>
                          <a:srgbClr val="000000"/>
                        </a:solidFill>
                        <a:effectLst/>
                        <a:latin typeface="Calibri" panose="020F0502020204030204" pitchFamily="34" charset="0"/>
                      </a:endParaRPr>
                    </a:p>
                  </a:txBody>
                  <a:tcPr marL="45720" marR="4572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E695"/>
                    </a:solidFill>
                  </a:tcPr>
                </a:tc>
                <a:tc>
                  <a:txBody>
                    <a:bodyPr/>
                    <a:lstStyle/>
                    <a:p>
                      <a:pPr algn="ctr" fontAlgn="b"/>
                      <a:r>
                        <a:rPr lang="en-US" sz="2400" b="1" u="none" strike="noStrike" dirty="0">
                          <a:effectLst/>
                        </a:rPr>
                        <a:t>Drilled</a:t>
                      </a:r>
                      <a:endParaRPr lang="en-US" sz="2400" b="1" i="0" u="none" strike="noStrike" dirty="0">
                        <a:solidFill>
                          <a:srgbClr val="000000"/>
                        </a:solidFill>
                        <a:effectLst/>
                        <a:latin typeface="Calibri" panose="020F0502020204030204" pitchFamily="34" charset="0"/>
                      </a:endParaRPr>
                    </a:p>
                  </a:txBody>
                  <a:tcPr marL="45720" marR="4572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E695"/>
                    </a:solidFill>
                  </a:tcPr>
                </a:tc>
                <a:extLst>
                  <a:ext uri="{0D108BD9-81ED-4DB2-BD59-A6C34878D82A}">
                    <a16:rowId xmlns="" xmlns:a16="http://schemas.microsoft.com/office/drawing/2014/main" val="4144862113"/>
                  </a:ext>
                </a:extLst>
              </a:tr>
              <a:tr h="409538">
                <a:tc>
                  <a:txBody>
                    <a:bodyPr/>
                    <a:lstStyle/>
                    <a:p>
                      <a:pPr algn="l" fontAlgn="t"/>
                      <a:r>
                        <a:rPr lang="en-US" sz="2400" b="1" u="none" strike="noStrike" dirty="0">
                          <a:effectLst/>
                        </a:rPr>
                        <a:t>Winter rye</a:t>
                      </a:r>
                      <a:endParaRPr lang="en-US" sz="2400" b="1" i="0" u="none" strike="noStrike" dirty="0">
                        <a:solidFill>
                          <a:srgbClr val="000000"/>
                        </a:solidFill>
                        <a:effectLst/>
                        <a:latin typeface="Calibri" panose="020F050202020403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9E695"/>
                    </a:solidFill>
                  </a:tcPr>
                </a:tc>
                <a:tc>
                  <a:txBody>
                    <a:bodyPr/>
                    <a:lstStyle/>
                    <a:p>
                      <a:pPr algn="ctr" fontAlgn="b"/>
                      <a:r>
                        <a:rPr lang="en-US" sz="2400" u="none" strike="noStrike" dirty="0">
                          <a:effectLst/>
                        </a:rPr>
                        <a:t>90-160</a:t>
                      </a:r>
                      <a:endParaRPr lang="en-US" sz="2400" b="0" i="0" u="none" strike="noStrike" dirty="0">
                        <a:solidFill>
                          <a:srgbClr val="000000"/>
                        </a:solidFill>
                        <a:effectLst/>
                        <a:latin typeface="Calibri" panose="020F0502020204030204" pitchFamily="34" charset="0"/>
                      </a:endParaRPr>
                    </a:p>
                  </a:txBody>
                  <a:tcPr marL="45720" marR="4572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BEFBB"/>
                    </a:solidFill>
                  </a:tcPr>
                </a:tc>
                <a:tc>
                  <a:txBody>
                    <a:bodyPr/>
                    <a:lstStyle/>
                    <a:p>
                      <a:pPr algn="ctr" fontAlgn="b"/>
                      <a:r>
                        <a:rPr lang="en-US" sz="2400" u="none" strike="noStrike">
                          <a:effectLst/>
                        </a:rPr>
                        <a:t>60-120</a:t>
                      </a:r>
                      <a:endParaRPr lang="en-US" sz="2400" b="0" i="0" u="none" strike="noStrike">
                        <a:solidFill>
                          <a:srgbClr val="000000"/>
                        </a:solidFill>
                        <a:effectLst/>
                        <a:latin typeface="Calibri" panose="020F0502020204030204" pitchFamily="34" charset="0"/>
                      </a:endParaRPr>
                    </a:p>
                  </a:txBody>
                  <a:tcPr marL="45720" marR="4572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BEFBB"/>
                    </a:solidFill>
                  </a:tcPr>
                </a:tc>
                <a:extLst>
                  <a:ext uri="{0D108BD9-81ED-4DB2-BD59-A6C34878D82A}">
                    <a16:rowId xmlns="" xmlns:a16="http://schemas.microsoft.com/office/drawing/2014/main" val="240228928"/>
                  </a:ext>
                </a:extLst>
              </a:tr>
              <a:tr h="409538">
                <a:tc>
                  <a:txBody>
                    <a:bodyPr/>
                    <a:lstStyle/>
                    <a:p>
                      <a:pPr algn="l" fontAlgn="t"/>
                      <a:r>
                        <a:rPr lang="en-US" sz="2400" b="1" u="none" strike="noStrike" dirty="0">
                          <a:effectLst/>
                        </a:rPr>
                        <a:t>Annual ryegrass</a:t>
                      </a:r>
                      <a:endParaRPr lang="en-US" sz="2400" b="1" i="0" u="none" strike="noStrike" dirty="0">
                        <a:solidFill>
                          <a:srgbClr val="000000"/>
                        </a:solidFill>
                        <a:effectLst/>
                        <a:latin typeface="Calibri" panose="020F050202020403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9E695"/>
                    </a:solidFill>
                  </a:tcPr>
                </a:tc>
                <a:tc>
                  <a:txBody>
                    <a:bodyPr/>
                    <a:lstStyle/>
                    <a:p>
                      <a:pPr algn="ctr" fontAlgn="b"/>
                      <a:r>
                        <a:rPr lang="en-US" sz="2400" u="none" strike="noStrike" dirty="0">
                          <a:effectLst/>
                        </a:rPr>
                        <a:t>20-30</a:t>
                      </a:r>
                      <a:endParaRPr lang="en-US" sz="2400" b="0" i="0" u="none" strike="noStrike" dirty="0">
                        <a:solidFill>
                          <a:srgbClr val="000000"/>
                        </a:solidFill>
                        <a:effectLst/>
                        <a:latin typeface="Calibri" panose="020F0502020204030204" pitchFamily="34" charset="0"/>
                      </a:endParaRPr>
                    </a:p>
                  </a:txBody>
                  <a:tcPr marL="45720" marR="4572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BEFBB"/>
                    </a:solidFill>
                  </a:tcPr>
                </a:tc>
                <a:tc>
                  <a:txBody>
                    <a:bodyPr/>
                    <a:lstStyle/>
                    <a:p>
                      <a:pPr algn="ctr" fontAlgn="b"/>
                      <a:r>
                        <a:rPr lang="en-US" sz="2400" u="none" strike="noStrike" dirty="0">
                          <a:effectLst/>
                        </a:rPr>
                        <a:t>10-20</a:t>
                      </a:r>
                      <a:endParaRPr lang="en-US" sz="2400" b="0" i="0" u="none" strike="noStrike" dirty="0">
                        <a:solidFill>
                          <a:srgbClr val="000000"/>
                        </a:solidFill>
                        <a:effectLst/>
                        <a:latin typeface="Calibri" panose="020F0502020204030204" pitchFamily="34" charset="0"/>
                      </a:endParaRPr>
                    </a:p>
                  </a:txBody>
                  <a:tcPr marL="45720" marR="4572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BEFBB"/>
                    </a:solidFill>
                  </a:tcPr>
                </a:tc>
                <a:extLst>
                  <a:ext uri="{0D108BD9-81ED-4DB2-BD59-A6C34878D82A}">
                    <a16:rowId xmlns="" xmlns:a16="http://schemas.microsoft.com/office/drawing/2014/main" val="1647129259"/>
                  </a:ext>
                </a:extLst>
              </a:tr>
              <a:tr h="409538">
                <a:tc>
                  <a:txBody>
                    <a:bodyPr/>
                    <a:lstStyle/>
                    <a:p>
                      <a:pPr algn="l" fontAlgn="t"/>
                      <a:r>
                        <a:rPr lang="en-US" sz="2400" b="1" u="none" strike="noStrike" dirty="0">
                          <a:effectLst/>
                        </a:rPr>
                        <a:t>Spring oat</a:t>
                      </a:r>
                      <a:endParaRPr lang="en-US" sz="2400" b="1" i="0" u="none" strike="noStrike" dirty="0">
                        <a:solidFill>
                          <a:srgbClr val="000000"/>
                        </a:solidFill>
                        <a:effectLst/>
                        <a:latin typeface="Calibri" panose="020F050202020403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9E695"/>
                    </a:solidFill>
                  </a:tcPr>
                </a:tc>
                <a:tc>
                  <a:txBody>
                    <a:bodyPr/>
                    <a:lstStyle/>
                    <a:p>
                      <a:pPr algn="ctr" fontAlgn="b"/>
                      <a:r>
                        <a:rPr lang="en-US" sz="2400" u="none" strike="noStrike" dirty="0">
                          <a:effectLst/>
                        </a:rPr>
                        <a:t>100-140</a:t>
                      </a:r>
                      <a:endParaRPr lang="en-US" sz="2400" b="0" i="0" u="none" strike="noStrike" dirty="0">
                        <a:solidFill>
                          <a:srgbClr val="000000"/>
                        </a:solidFill>
                        <a:effectLst/>
                        <a:latin typeface="Calibri" panose="020F0502020204030204" pitchFamily="34" charset="0"/>
                      </a:endParaRPr>
                    </a:p>
                  </a:txBody>
                  <a:tcPr marL="45720" marR="4572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BEFBB"/>
                    </a:solidFill>
                  </a:tcPr>
                </a:tc>
                <a:tc>
                  <a:txBody>
                    <a:bodyPr/>
                    <a:lstStyle/>
                    <a:p>
                      <a:pPr algn="ctr" fontAlgn="b"/>
                      <a:r>
                        <a:rPr lang="en-US" sz="2400" u="none" strike="noStrike" dirty="0">
                          <a:effectLst/>
                        </a:rPr>
                        <a:t>80-110</a:t>
                      </a:r>
                      <a:endParaRPr lang="en-US" sz="2400" b="0" i="0" u="none" strike="noStrike" dirty="0">
                        <a:solidFill>
                          <a:srgbClr val="000000"/>
                        </a:solidFill>
                        <a:effectLst/>
                        <a:latin typeface="Calibri" panose="020F0502020204030204" pitchFamily="34" charset="0"/>
                      </a:endParaRPr>
                    </a:p>
                  </a:txBody>
                  <a:tcPr marL="45720" marR="4572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BEFBB"/>
                    </a:solidFill>
                  </a:tcPr>
                </a:tc>
                <a:extLst>
                  <a:ext uri="{0D108BD9-81ED-4DB2-BD59-A6C34878D82A}">
                    <a16:rowId xmlns="" xmlns:a16="http://schemas.microsoft.com/office/drawing/2014/main" val="611063049"/>
                  </a:ext>
                </a:extLst>
              </a:tr>
              <a:tr h="409538">
                <a:tc>
                  <a:txBody>
                    <a:bodyPr/>
                    <a:lstStyle/>
                    <a:p>
                      <a:pPr algn="l" fontAlgn="t"/>
                      <a:r>
                        <a:rPr lang="en-US" sz="2400" b="1" u="none" strike="noStrike" dirty="0">
                          <a:effectLst/>
                        </a:rPr>
                        <a:t>Hairy vetch</a:t>
                      </a:r>
                      <a:endParaRPr lang="en-US" sz="2400" b="1" i="0" u="none" strike="noStrike" dirty="0">
                        <a:solidFill>
                          <a:srgbClr val="000000"/>
                        </a:solidFill>
                        <a:effectLst/>
                        <a:latin typeface="Calibri" panose="020F050202020403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9E695"/>
                    </a:solidFill>
                  </a:tcPr>
                </a:tc>
                <a:tc>
                  <a:txBody>
                    <a:bodyPr/>
                    <a:lstStyle/>
                    <a:p>
                      <a:pPr algn="ctr" fontAlgn="b"/>
                      <a:r>
                        <a:rPr lang="en-US" sz="2400" u="none" strike="noStrike">
                          <a:effectLst/>
                        </a:rPr>
                        <a:t>25-40</a:t>
                      </a:r>
                      <a:endParaRPr lang="en-US" sz="2400" b="0" i="0" u="none" strike="noStrike">
                        <a:solidFill>
                          <a:srgbClr val="000000"/>
                        </a:solidFill>
                        <a:effectLst/>
                        <a:latin typeface="Calibri" panose="020F0502020204030204" pitchFamily="34" charset="0"/>
                      </a:endParaRPr>
                    </a:p>
                  </a:txBody>
                  <a:tcPr marL="45720" marR="4572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BEFBB"/>
                    </a:solidFill>
                  </a:tcPr>
                </a:tc>
                <a:tc>
                  <a:txBody>
                    <a:bodyPr/>
                    <a:lstStyle/>
                    <a:p>
                      <a:pPr algn="ctr" fontAlgn="b"/>
                      <a:r>
                        <a:rPr lang="en-US" sz="2400" u="none" strike="noStrike" dirty="0">
                          <a:effectLst/>
                        </a:rPr>
                        <a:t>15-20</a:t>
                      </a:r>
                      <a:endParaRPr lang="en-US" sz="2400" b="0" i="0" u="none" strike="noStrike" dirty="0">
                        <a:solidFill>
                          <a:srgbClr val="000000"/>
                        </a:solidFill>
                        <a:effectLst/>
                        <a:latin typeface="Calibri" panose="020F0502020204030204" pitchFamily="34" charset="0"/>
                      </a:endParaRPr>
                    </a:p>
                  </a:txBody>
                  <a:tcPr marL="45720" marR="4572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BEFBB"/>
                    </a:solidFill>
                  </a:tcPr>
                </a:tc>
                <a:extLst>
                  <a:ext uri="{0D108BD9-81ED-4DB2-BD59-A6C34878D82A}">
                    <a16:rowId xmlns="" xmlns:a16="http://schemas.microsoft.com/office/drawing/2014/main" val="2087648469"/>
                  </a:ext>
                </a:extLst>
              </a:tr>
              <a:tr h="409538">
                <a:tc>
                  <a:txBody>
                    <a:bodyPr/>
                    <a:lstStyle/>
                    <a:p>
                      <a:pPr algn="l" fontAlgn="t"/>
                      <a:r>
                        <a:rPr lang="en-US" sz="2400" b="1" u="none" strike="noStrike" dirty="0">
                          <a:effectLst/>
                        </a:rPr>
                        <a:t>Red clover</a:t>
                      </a:r>
                      <a:endParaRPr lang="en-US" sz="2400" b="1" i="0" u="none" strike="noStrike" dirty="0">
                        <a:solidFill>
                          <a:srgbClr val="000000"/>
                        </a:solidFill>
                        <a:effectLst/>
                        <a:latin typeface="Calibri" panose="020F050202020403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9E695"/>
                    </a:solidFill>
                  </a:tcPr>
                </a:tc>
                <a:tc>
                  <a:txBody>
                    <a:bodyPr/>
                    <a:lstStyle/>
                    <a:p>
                      <a:pPr algn="ctr" fontAlgn="b"/>
                      <a:r>
                        <a:rPr lang="en-US" sz="2400" u="none" strike="noStrike">
                          <a:effectLst/>
                        </a:rPr>
                        <a:t>10-12</a:t>
                      </a:r>
                      <a:endParaRPr lang="en-US" sz="2400" b="0" i="0" u="none" strike="noStrike">
                        <a:solidFill>
                          <a:srgbClr val="000000"/>
                        </a:solidFill>
                        <a:effectLst/>
                        <a:latin typeface="Calibri" panose="020F0502020204030204" pitchFamily="34" charset="0"/>
                      </a:endParaRPr>
                    </a:p>
                  </a:txBody>
                  <a:tcPr marL="45720" marR="4572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BEFBB"/>
                    </a:solidFill>
                  </a:tcPr>
                </a:tc>
                <a:tc>
                  <a:txBody>
                    <a:bodyPr/>
                    <a:lstStyle/>
                    <a:p>
                      <a:pPr algn="ctr" fontAlgn="b"/>
                      <a:r>
                        <a:rPr lang="en-US" sz="2400" u="none" strike="noStrike" dirty="0">
                          <a:effectLst/>
                        </a:rPr>
                        <a:t>8-10</a:t>
                      </a:r>
                      <a:endParaRPr lang="en-US" sz="2400" b="0" i="0" u="none" strike="noStrike" dirty="0">
                        <a:solidFill>
                          <a:srgbClr val="000000"/>
                        </a:solidFill>
                        <a:effectLst/>
                        <a:latin typeface="Calibri" panose="020F0502020204030204" pitchFamily="34" charset="0"/>
                      </a:endParaRPr>
                    </a:p>
                  </a:txBody>
                  <a:tcPr marL="45720" marR="4572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BEFBB"/>
                    </a:solidFill>
                  </a:tcPr>
                </a:tc>
                <a:extLst>
                  <a:ext uri="{0D108BD9-81ED-4DB2-BD59-A6C34878D82A}">
                    <a16:rowId xmlns="" xmlns:a16="http://schemas.microsoft.com/office/drawing/2014/main" val="2961571145"/>
                  </a:ext>
                </a:extLst>
              </a:tr>
              <a:tr h="790832">
                <a:tc>
                  <a:txBody>
                    <a:bodyPr/>
                    <a:lstStyle/>
                    <a:p>
                      <a:pPr algn="l" fontAlgn="t"/>
                      <a:r>
                        <a:rPr lang="en-US" sz="2400" b="1" u="none" strike="noStrike" dirty="0">
                          <a:effectLst/>
                        </a:rPr>
                        <a:t>Brassicas</a:t>
                      </a:r>
                      <a:endParaRPr lang="en-US" sz="2400" b="1" i="0" u="none" strike="noStrike" dirty="0">
                        <a:solidFill>
                          <a:srgbClr val="000000"/>
                        </a:solidFill>
                        <a:effectLst/>
                        <a:latin typeface="Calibri" panose="020F0502020204030204" pitchFamily="34" charset="0"/>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9E695"/>
                    </a:solidFill>
                  </a:tcPr>
                </a:tc>
                <a:tc>
                  <a:txBody>
                    <a:bodyPr/>
                    <a:lstStyle/>
                    <a:p>
                      <a:pPr algn="ctr" fontAlgn="b"/>
                      <a:r>
                        <a:rPr lang="en-US" sz="2400" u="none" strike="noStrike">
                          <a:effectLst/>
                        </a:rPr>
                        <a:t>8-30, depending on species</a:t>
                      </a:r>
                      <a:endParaRPr lang="en-US" sz="2400" b="0" i="0" u="none" strike="noStrike">
                        <a:solidFill>
                          <a:srgbClr val="000000"/>
                        </a:solidFill>
                        <a:effectLst/>
                        <a:latin typeface="Calibri" panose="020F0502020204030204" pitchFamily="34" charset="0"/>
                      </a:endParaRPr>
                    </a:p>
                  </a:txBody>
                  <a:tcPr marL="45720" marR="4572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BEFBB"/>
                    </a:solidFill>
                  </a:tcPr>
                </a:tc>
                <a:tc>
                  <a:txBody>
                    <a:bodyPr/>
                    <a:lstStyle/>
                    <a:p>
                      <a:pPr algn="ctr" fontAlgn="b"/>
                      <a:r>
                        <a:rPr lang="en-US" sz="2400" u="none" strike="noStrike" dirty="0">
                          <a:effectLst/>
                        </a:rPr>
                        <a:t>5-13, depending on species</a:t>
                      </a:r>
                      <a:endParaRPr lang="en-US" sz="2400" b="0" i="0" u="none" strike="noStrike" dirty="0">
                        <a:solidFill>
                          <a:srgbClr val="000000"/>
                        </a:solidFill>
                        <a:effectLst/>
                        <a:latin typeface="Calibri" panose="020F0502020204030204" pitchFamily="34" charset="0"/>
                      </a:endParaRPr>
                    </a:p>
                  </a:txBody>
                  <a:tcPr marL="45720" marR="4572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BEFBB"/>
                    </a:solidFill>
                  </a:tcPr>
                </a:tc>
                <a:extLst>
                  <a:ext uri="{0D108BD9-81ED-4DB2-BD59-A6C34878D82A}">
                    <a16:rowId xmlns="" xmlns:a16="http://schemas.microsoft.com/office/drawing/2014/main" val="1364192005"/>
                  </a:ext>
                </a:extLst>
              </a:tr>
            </a:tbl>
          </a:graphicData>
        </a:graphic>
      </p:graphicFrame>
      <p:sp>
        <p:nvSpPr>
          <p:cNvPr id="4" name="TextBox 3"/>
          <p:cNvSpPr txBox="1"/>
          <p:nvPr/>
        </p:nvSpPr>
        <p:spPr>
          <a:xfrm>
            <a:off x="436880" y="5852160"/>
            <a:ext cx="1703223" cy="461665"/>
          </a:xfrm>
          <a:prstGeom prst="rect">
            <a:avLst/>
          </a:prstGeom>
          <a:noFill/>
        </p:spPr>
        <p:txBody>
          <a:bodyPr wrap="none" rtlCol="0">
            <a:spAutoFit/>
          </a:bodyPr>
          <a:lstStyle/>
          <a:p>
            <a:r>
              <a:rPr lang="en-US" sz="2400" dirty="0" smtClean="0">
                <a:solidFill>
                  <a:srgbClr val="800000"/>
                </a:solidFill>
              </a:rPr>
              <a:t>SARE, 2007</a:t>
            </a:r>
            <a:endParaRPr lang="en-US" sz="2400" dirty="0">
              <a:solidFill>
                <a:srgbClr val="800000"/>
              </a:solidFill>
            </a:endParaRPr>
          </a:p>
        </p:txBody>
      </p:sp>
    </p:spTree>
    <p:extLst>
      <p:ext uri="{BB962C8B-B14F-4D97-AF65-F5344CB8AC3E}">
        <p14:creationId xmlns:p14="http://schemas.microsoft.com/office/powerpoint/2010/main" val="32199811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81000" y="152400"/>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Terminating </a:t>
            </a:r>
            <a:r>
              <a:rPr lang="en-US" b="0" dirty="0" smtClean="0">
                <a:solidFill>
                  <a:srgbClr val="800000"/>
                </a:solidFill>
                <a:latin typeface="Arial" panose="020B0604020202020204" pitchFamily="34" charset="0"/>
                <a:cs typeface="Arial" panose="020B0604020202020204" pitchFamily="34" charset="0"/>
              </a:rPr>
              <a:t>Cover </a:t>
            </a:r>
            <a:r>
              <a:rPr lang="en-US" b="0" dirty="0">
                <a:solidFill>
                  <a:srgbClr val="800000"/>
                </a:solidFill>
                <a:latin typeface="Arial" panose="020B0604020202020204" pitchFamily="34" charset="0"/>
                <a:cs typeface="Arial" panose="020B0604020202020204" pitchFamily="34" charset="0"/>
              </a:rPr>
              <a:t>C</a:t>
            </a:r>
            <a:r>
              <a:rPr lang="en-US" b="0" dirty="0" smtClean="0">
                <a:solidFill>
                  <a:srgbClr val="800000"/>
                </a:solidFill>
                <a:latin typeface="Arial" panose="020B0604020202020204" pitchFamily="34" charset="0"/>
                <a:cs typeface="Arial" panose="020B0604020202020204" pitchFamily="34" charset="0"/>
              </a:rPr>
              <a:t>rops</a:t>
            </a:r>
            <a:endParaRPr lang="en-US" b="0" dirty="0">
              <a:solidFill>
                <a:srgbClr val="800000"/>
              </a:solidFill>
              <a:latin typeface="Arial" panose="020B0604020202020204" pitchFamily="34" charset="0"/>
              <a:cs typeface="Arial" panose="020B0604020202020204" pitchFamily="34" charset="0"/>
            </a:endParaRPr>
          </a:p>
        </p:txBody>
      </p:sp>
      <p:sp>
        <p:nvSpPr>
          <p:cNvPr id="6" name="Content Placeholder 5"/>
          <p:cNvSpPr>
            <a:spLocks noGrp="1"/>
          </p:cNvSpPr>
          <p:nvPr>
            <p:ph sz="quarter" idx="4"/>
            <p:custDataLst>
              <p:tags r:id="rId2"/>
            </p:custDataLst>
          </p:nvPr>
        </p:nvSpPr>
        <p:spPr>
          <a:xfrm>
            <a:off x="480348" y="1676400"/>
            <a:ext cx="4320251" cy="4876800"/>
          </a:xfrm>
        </p:spPr>
        <p:txBody>
          <a:bodyPr>
            <a:normAutofit/>
          </a:bodyPr>
          <a:lstStyle/>
          <a:p>
            <a:r>
              <a:rPr lang="en-US" sz="3600" dirty="0">
                <a:solidFill>
                  <a:srgbClr val="800000"/>
                </a:solidFill>
                <a:latin typeface="Arial" panose="020B0604020202020204" pitchFamily="34" charset="0"/>
                <a:cs typeface="Arial" panose="020B0604020202020204" pitchFamily="34" charset="0"/>
              </a:rPr>
              <a:t>Achieving full kill</a:t>
            </a:r>
          </a:p>
          <a:p>
            <a:r>
              <a:rPr lang="en-US" sz="3600" dirty="0">
                <a:solidFill>
                  <a:srgbClr val="800000"/>
                </a:solidFill>
                <a:latin typeface="Arial" panose="020B0604020202020204" pitchFamily="34" charset="0"/>
                <a:cs typeface="Arial" panose="020B0604020202020204" pitchFamily="34" charset="0"/>
              </a:rPr>
              <a:t>Preventing damage from residues to following crop</a:t>
            </a:r>
          </a:p>
          <a:p>
            <a:pPr lvl="1"/>
            <a:r>
              <a:rPr lang="en-US" sz="3200" dirty="0">
                <a:solidFill>
                  <a:srgbClr val="800000"/>
                </a:solidFill>
                <a:latin typeface="Arial" panose="020B0604020202020204" pitchFamily="34" charset="0"/>
                <a:cs typeface="Arial" panose="020B0604020202020204" pitchFamily="34" charset="0"/>
              </a:rPr>
              <a:t>Allelopathy</a:t>
            </a:r>
          </a:p>
          <a:p>
            <a:pPr lvl="1"/>
            <a:r>
              <a:rPr lang="en-US" sz="3200" dirty="0">
                <a:solidFill>
                  <a:srgbClr val="800000"/>
                </a:solidFill>
                <a:latin typeface="Arial" panose="020B0604020202020204" pitchFamily="34" charset="0"/>
                <a:cs typeface="Arial" panose="020B0604020202020204" pitchFamily="34" charset="0"/>
              </a:rPr>
              <a:t>Planting interference</a:t>
            </a:r>
          </a:p>
          <a:p>
            <a:endParaRPr lang="en-US" sz="3600" dirty="0"/>
          </a:p>
        </p:txBody>
      </p:sp>
      <p:pic>
        <p:nvPicPr>
          <p:cNvPr id="7" name="Picture 2"/>
          <p:cNvPicPr>
            <a:picLocks noChangeAspect="1" noChangeArrowheads="1"/>
          </p:cNvPicPr>
          <p:nvPr>
            <p:custDataLst>
              <p:tags r:id="rId3"/>
            </p:custDataLst>
          </p:nvPr>
        </p:nvPicPr>
        <p:blipFill rotWithShape="1">
          <a:blip r:embed="rId6" cstate="print">
            <a:extLst>
              <a:ext uri="{28A0092B-C50C-407E-A947-70E740481C1C}">
                <a14:useLocalDpi xmlns:a14="http://schemas.microsoft.com/office/drawing/2010/main" val="0"/>
              </a:ext>
            </a:extLst>
          </a:blip>
          <a:srcRect l="16246" r="33364" b="9915"/>
          <a:stretch/>
        </p:blipFill>
        <p:spPr bwMode="auto">
          <a:xfrm>
            <a:off x="5105400" y="1417638"/>
            <a:ext cx="3733800" cy="5006348"/>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77646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b="0" dirty="0">
                <a:solidFill>
                  <a:srgbClr val="800000"/>
                </a:solidFill>
                <a:latin typeface="Arial" panose="020B0604020202020204" pitchFamily="34" charset="0"/>
                <a:cs typeface="Arial" panose="020B0604020202020204" pitchFamily="34" charset="0"/>
              </a:rPr>
              <a:t>Preferred Termination Methods</a:t>
            </a:r>
          </a:p>
        </p:txBody>
      </p:sp>
      <p:graphicFrame>
        <p:nvGraphicFramePr>
          <p:cNvPr id="4" name="Content Placeholder 3"/>
          <p:cNvGraphicFramePr>
            <a:graphicFrameLocks noGrp="1"/>
          </p:cNvGraphicFramePr>
          <p:nvPr>
            <p:ph idx="1"/>
            <p:custDataLst>
              <p:tags r:id="rId2"/>
            </p:custDataLst>
            <p:extLst>
              <p:ext uri="{D42A27DB-BD31-4B8C-83A1-F6EECF244321}">
                <p14:modId xmlns:p14="http://schemas.microsoft.com/office/powerpoint/2010/main" val="225848531"/>
              </p:ext>
            </p:extLst>
          </p:nvPr>
        </p:nvGraphicFramePr>
        <p:xfrm>
          <a:off x="457200" y="1600200"/>
          <a:ext cx="8229600" cy="48006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908368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Termination</a:t>
            </a:r>
          </a:p>
        </p:txBody>
      </p:sp>
      <p:graphicFrame>
        <p:nvGraphicFramePr>
          <p:cNvPr id="4" name="Content Placeholder 3"/>
          <p:cNvGraphicFramePr>
            <a:graphicFrameLocks noGrp="1"/>
          </p:cNvGraphicFramePr>
          <p:nvPr>
            <p:ph idx="1"/>
            <p:custDataLst>
              <p:tags r:id="rId2"/>
            </p:custDataLst>
            <p:extLst>
              <p:ext uri="{D42A27DB-BD31-4B8C-83A1-F6EECF244321}">
                <p14:modId xmlns:p14="http://schemas.microsoft.com/office/powerpoint/2010/main" val="2650148095"/>
              </p:ext>
            </p:extLst>
          </p:nvPr>
        </p:nvGraphicFramePr>
        <p:xfrm>
          <a:off x="457200" y="1600200"/>
          <a:ext cx="8229600" cy="4023360"/>
        </p:xfrm>
        <a:graphic>
          <a:graphicData uri="http://schemas.openxmlformats.org/drawingml/2006/table">
            <a:tbl>
              <a:tblPr firstRow="1" bandRow="1">
                <a:tableStyleId>{00A15C55-8517-42AA-B614-E9B94910E393}</a:tableStyleId>
              </a:tblPr>
              <a:tblGrid>
                <a:gridCol w="2971800">
                  <a:extLst>
                    <a:ext uri="{9D8B030D-6E8A-4147-A177-3AD203B41FA5}">
                      <a16:colId xmlns="" xmlns:a16="http://schemas.microsoft.com/office/drawing/2014/main" val="20000"/>
                    </a:ext>
                  </a:extLst>
                </a:gridCol>
                <a:gridCol w="2895600">
                  <a:extLst>
                    <a:ext uri="{9D8B030D-6E8A-4147-A177-3AD203B41FA5}">
                      <a16:colId xmlns="" xmlns:a16="http://schemas.microsoft.com/office/drawing/2014/main" val="20001"/>
                    </a:ext>
                  </a:extLst>
                </a:gridCol>
                <a:gridCol w="2362200">
                  <a:extLst>
                    <a:ext uri="{9D8B030D-6E8A-4147-A177-3AD203B41FA5}">
                      <a16:colId xmlns="" xmlns:a16="http://schemas.microsoft.com/office/drawing/2014/main" val="20002"/>
                    </a:ext>
                  </a:extLst>
                </a:gridCol>
              </a:tblGrid>
              <a:tr h="370840">
                <a:tc gridSpan="2">
                  <a:txBody>
                    <a:bodyPr/>
                    <a:lstStyle/>
                    <a:p>
                      <a:pPr algn="ctr"/>
                      <a:r>
                        <a:rPr lang="en-US" sz="2400" dirty="0"/>
                        <a:t>Termination</a:t>
                      </a:r>
                      <a:r>
                        <a:rPr lang="en-US" sz="2400" baseline="0" dirty="0"/>
                        <a:t> options</a:t>
                      </a:r>
                      <a:endParaRPr lang="en-US" sz="2400" dirty="0"/>
                    </a:p>
                  </a:txBody>
                  <a:tcPr/>
                </a:tc>
                <a:tc hMerge="1">
                  <a:txBody>
                    <a:bodyPr/>
                    <a:lstStyle/>
                    <a:p>
                      <a:endParaRPr lang="en-US" dirty="0"/>
                    </a:p>
                  </a:txBody>
                  <a:tcPr/>
                </a:tc>
                <a:tc>
                  <a:txBody>
                    <a:bodyPr/>
                    <a:lstStyle/>
                    <a:p>
                      <a:pPr algn="ctr"/>
                      <a:r>
                        <a:rPr lang="en-US" sz="2400" dirty="0"/>
                        <a:t>Risk of regrowth</a:t>
                      </a:r>
                    </a:p>
                  </a:txBody>
                  <a:tcPr/>
                </a:tc>
                <a:extLst>
                  <a:ext uri="{0D108BD9-81ED-4DB2-BD59-A6C34878D82A}">
                    <a16:rowId xmlns="" xmlns:a16="http://schemas.microsoft.com/office/drawing/2014/main" val="10000"/>
                  </a:ext>
                </a:extLst>
              </a:tr>
              <a:tr h="370840">
                <a:tc>
                  <a:txBody>
                    <a:bodyPr/>
                    <a:lstStyle/>
                    <a:p>
                      <a:pPr algn="ctr"/>
                      <a:r>
                        <a:rPr lang="en-US" sz="2400" b="1" dirty="0"/>
                        <a:t>With</a:t>
                      </a:r>
                      <a:r>
                        <a:rPr lang="en-US" sz="2400" b="1" baseline="0" dirty="0"/>
                        <a:t> incorporation</a:t>
                      </a:r>
                      <a:endParaRPr lang="en-US" sz="2400" b="1" dirty="0"/>
                    </a:p>
                  </a:txBody>
                  <a:tcPr/>
                </a:tc>
                <a:tc>
                  <a:txBody>
                    <a:bodyPr/>
                    <a:lstStyle/>
                    <a:p>
                      <a:pPr algn="ctr"/>
                      <a:r>
                        <a:rPr lang="en-US" sz="2400" dirty="0"/>
                        <a:t>Moldboard plow</a:t>
                      </a:r>
                    </a:p>
                  </a:txBody>
                  <a:tcPr/>
                </a:tc>
                <a:tc>
                  <a:txBody>
                    <a:bodyPr/>
                    <a:lstStyle/>
                    <a:p>
                      <a:pPr algn="ctr"/>
                      <a:r>
                        <a:rPr lang="en-US" sz="2400" dirty="0"/>
                        <a:t>Low</a:t>
                      </a:r>
                    </a:p>
                  </a:txBody>
                  <a:tcPr/>
                </a:tc>
                <a:extLst>
                  <a:ext uri="{0D108BD9-81ED-4DB2-BD59-A6C34878D82A}">
                    <a16:rowId xmlns="" xmlns:a16="http://schemas.microsoft.com/office/drawing/2014/main" val="10001"/>
                  </a:ext>
                </a:extLst>
              </a:tr>
              <a:tr h="370840">
                <a:tc>
                  <a:txBody>
                    <a:bodyPr/>
                    <a:lstStyle/>
                    <a:p>
                      <a:pPr algn="ctr"/>
                      <a:endParaRPr lang="en-US" sz="2400" dirty="0"/>
                    </a:p>
                  </a:txBody>
                  <a:tcPr/>
                </a:tc>
                <a:tc>
                  <a:txBody>
                    <a:bodyPr/>
                    <a:lstStyle/>
                    <a:p>
                      <a:pPr algn="ctr"/>
                      <a:r>
                        <a:rPr lang="en-US" sz="2400" dirty="0"/>
                        <a:t>Chisel plow</a:t>
                      </a:r>
                    </a:p>
                  </a:txBody>
                  <a:tcPr/>
                </a:tc>
                <a:tc>
                  <a:txBody>
                    <a:bodyPr/>
                    <a:lstStyle/>
                    <a:p>
                      <a:pPr algn="ctr"/>
                      <a:r>
                        <a:rPr lang="en-US" sz="2400" dirty="0"/>
                        <a:t>Moderate</a:t>
                      </a:r>
                    </a:p>
                  </a:txBody>
                  <a:tcPr/>
                </a:tc>
                <a:extLst>
                  <a:ext uri="{0D108BD9-81ED-4DB2-BD59-A6C34878D82A}">
                    <a16:rowId xmlns="" xmlns:a16="http://schemas.microsoft.com/office/drawing/2014/main" val="10002"/>
                  </a:ext>
                </a:extLst>
              </a:tr>
              <a:tr h="370840">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 xmlns:a16="http://schemas.microsoft.com/office/drawing/2014/main" val="10003"/>
                  </a:ext>
                </a:extLst>
              </a:tr>
              <a:tr h="370840">
                <a:tc>
                  <a:txBody>
                    <a:bodyPr/>
                    <a:lstStyle/>
                    <a:p>
                      <a:pPr algn="ctr"/>
                      <a:r>
                        <a:rPr lang="en-US" sz="2400" b="1" dirty="0"/>
                        <a:t>No</a:t>
                      </a:r>
                      <a:r>
                        <a:rPr lang="en-US" sz="2400" b="1" baseline="0" dirty="0"/>
                        <a:t> incorporation</a:t>
                      </a:r>
                      <a:endParaRPr lang="en-US" sz="2400" b="1" dirty="0"/>
                    </a:p>
                  </a:txBody>
                  <a:tcPr/>
                </a:tc>
                <a:tc>
                  <a:txBody>
                    <a:bodyPr/>
                    <a:lstStyle/>
                    <a:p>
                      <a:pPr algn="ctr"/>
                      <a:r>
                        <a:rPr lang="en-US" sz="2400" dirty="0"/>
                        <a:t>Disking</a:t>
                      </a:r>
                    </a:p>
                  </a:txBody>
                  <a:tcPr/>
                </a:tc>
                <a:tc>
                  <a:txBody>
                    <a:bodyPr/>
                    <a:lstStyle/>
                    <a:p>
                      <a:pPr algn="ctr"/>
                      <a:r>
                        <a:rPr lang="en-US" sz="2400" dirty="0"/>
                        <a:t>Moderate</a:t>
                      </a:r>
                    </a:p>
                  </a:txBody>
                  <a:tcPr/>
                </a:tc>
                <a:extLst>
                  <a:ext uri="{0D108BD9-81ED-4DB2-BD59-A6C34878D82A}">
                    <a16:rowId xmlns="" xmlns:a16="http://schemas.microsoft.com/office/drawing/2014/main" val="10004"/>
                  </a:ext>
                </a:extLst>
              </a:tr>
              <a:tr h="370840">
                <a:tc>
                  <a:txBody>
                    <a:bodyPr/>
                    <a:lstStyle/>
                    <a:p>
                      <a:pPr algn="ctr"/>
                      <a:endParaRPr lang="en-US" sz="2400"/>
                    </a:p>
                  </a:txBody>
                  <a:tcPr/>
                </a:tc>
                <a:tc>
                  <a:txBody>
                    <a:bodyPr/>
                    <a:lstStyle/>
                    <a:p>
                      <a:pPr algn="ctr"/>
                      <a:r>
                        <a:rPr lang="en-US" sz="2400" dirty="0"/>
                        <a:t>Flail chop</a:t>
                      </a:r>
                    </a:p>
                  </a:txBody>
                  <a:tcPr/>
                </a:tc>
                <a:tc>
                  <a:txBody>
                    <a:bodyPr/>
                    <a:lstStyle/>
                    <a:p>
                      <a:pPr algn="ctr"/>
                      <a:r>
                        <a:rPr lang="en-US" sz="2400" dirty="0"/>
                        <a:t>Moderate</a:t>
                      </a:r>
                    </a:p>
                  </a:txBody>
                  <a:tcPr/>
                </a:tc>
                <a:extLst>
                  <a:ext uri="{0D108BD9-81ED-4DB2-BD59-A6C34878D82A}">
                    <a16:rowId xmlns="" xmlns:a16="http://schemas.microsoft.com/office/drawing/2014/main" val="10005"/>
                  </a:ext>
                </a:extLst>
              </a:tr>
              <a:tr h="370840">
                <a:tc>
                  <a:txBody>
                    <a:bodyPr/>
                    <a:lstStyle/>
                    <a:p>
                      <a:pPr algn="ctr"/>
                      <a:endParaRPr lang="en-US" sz="2400"/>
                    </a:p>
                  </a:txBody>
                  <a:tcPr/>
                </a:tc>
                <a:tc>
                  <a:txBody>
                    <a:bodyPr/>
                    <a:lstStyle/>
                    <a:p>
                      <a:pPr algn="ctr"/>
                      <a:r>
                        <a:rPr lang="en-US" sz="2400" dirty="0"/>
                        <a:t>Rotary mow</a:t>
                      </a:r>
                    </a:p>
                  </a:txBody>
                  <a:tcPr/>
                </a:tc>
                <a:tc>
                  <a:txBody>
                    <a:bodyPr/>
                    <a:lstStyle/>
                    <a:p>
                      <a:pPr algn="ctr"/>
                      <a:r>
                        <a:rPr lang="en-US" sz="2400" dirty="0"/>
                        <a:t>High</a:t>
                      </a:r>
                    </a:p>
                  </a:txBody>
                  <a:tcPr/>
                </a:tc>
                <a:extLst>
                  <a:ext uri="{0D108BD9-81ED-4DB2-BD59-A6C34878D82A}">
                    <a16:rowId xmlns="" xmlns:a16="http://schemas.microsoft.com/office/drawing/2014/main" val="10006"/>
                  </a:ext>
                </a:extLst>
              </a:tr>
              <a:tr h="370840">
                <a:tc>
                  <a:txBody>
                    <a:bodyPr/>
                    <a:lstStyle/>
                    <a:p>
                      <a:pPr algn="ctr"/>
                      <a:endParaRPr lang="en-US" sz="2400"/>
                    </a:p>
                  </a:txBody>
                  <a:tcPr/>
                </a:tc>
                <a:tc>
                  <a:txBody>
                    <a:bodyPr/>
                    <a:lstStyle/>
                    <a:p>
                      <a:pPr algn="ctr"/>
                      <a:r>
                        <a:rPr lang="en-US" sz="2400" dirty="0"/>
                        <a:t>Roll and crimp</a:t>
                      </a:r>
                    </a:p>
                  </a:txBody>
                  <a:tcPr/>
                </a:tc>
                <a:tc>
                  <a:txBody>
                    <a:bodyPr/>
                    <a:lstStyle/>
                    <a:p>
                      <a:pPr algn="ctr"/>
                      <a:r>
                        <a:rPr lang="en-US" sz="2400" dirty="0"/>
                        <a:t>High</a:t>
                      </a:r>
                    </a:p>
                  </a:txBody>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40231111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b="0" dirty="0">
                <a:solidFill>
                  <a:srgbClr val="800000"/>
                </a:solidFill>
                <a:latin typeface="Arial" panose="020B0604020202020204" pitchFamily="34" charset="0"/>
                <a:cs typeface="Arial" panose="020B0604020202020204" pitchFamily="34" charset="0"/>
              </a:rPr>
              <a:t>Establishing the Following Crop</a:t>
            </a:r>
          </a:p>
        </p:txBody>
      </p:sp>
      <p:sp>
        <p:nvSpPr>
          <p:cNvPr id="3" name="Content Placeholder 2"/>
          <p:cNvSpPr>
            <a:spLocks noGrp="1"/>
          </p:cNvSpPr>
          <p:nvPr>
            <p:ph idx="1"/>
            <p:custDataLst>
              <p:tags r:id="rId2"/>
            </p:custDataLst>
          </p:nvPr>
        </p:nvSpPr>
        <p:spPr>
          <a:xfrm>
            <a:off x="4089400" y="1600200"/>
            <a:ext cx="5029200" cy="4525963"/>
          </a:xfrm>
        </p:spPr>
        <p:txBody>
          <a:bodyPr>
            <a:normAutofit/>
          </a:bodyPr>
          <a:lstStyle/>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Terminate </a:t>
            </a:r>
            <a:r>
              <a:rPr lang="en-US" dirty="0">
                <a:solidFill>
                  <a:srgbClr val="800000"/>
                </a:solidFill>
                <a:latin typeface="Arial" panose="020B0604020202020204" pitchFamily="34" charset="0"/>
                <a:cs typeface="Arial" panose="020B0604020202020204" pitchFamily="34" charset="0"/>
              </a:rPr>
              <a:t>cover crops before desired planting date</a:t>
            </a:r>
          </a:p>
          <a:p>
            <a:pPr lvl="1">
              <a:buFont typeface="Arial" panose="020B0604020202020204" pitchFamily="34" charset="0"/>
              <a:buChar char="•"/>
            </a:pPr>
            <a:r>
              <a:rPr lang="en-US" dirty="0">
                <a:solidFill>
                  <a:srgbClr val="800000"/>
                </a:solidFill>
                <a:latin typeface="Arial" panose="020B0604020202020204" pitchFamily="34" charset="0"/>
                <a:cs typeface="Arial" panose="020B0604020202020204" pitchFamily="34" charset="0"/>
              </a:rPr>
              <a:t>1 week if incorporated</a:t>
            </a:r>
          </a:p>
          <a:p>
            <a:pPr lvl="1">
              <a:buFont typeface="Arial" panose="020B0604020202020204" pitchFamily="34" charset="0"/>
              <a:buChar char="•"/>
            </a:pPr>
            <a:r>
              <a:rPr lang="en-US" dirty="0">
                <a:solidFill>
                  <a:srgbClr val="800000"/>
                </a:solidFill>
                <a:latin typeface="Arial" panose="020B0604020202020204" pitchFamily="34" charset="0"/>
                <a:cs typeface="Arial" panose="020B0604020202020204" pitchFamily="34" charset="0"/>
              </a:rPr>
              <a:t>10 days if surface residue</a:t>
            </a: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Some </a:t>
            </a:r>
            <a:r>
              <a:rPr lang="en-US" dirty="0">
                <a:solidFill>
                  <a:srgbClr val="800000"/>
                </a:solidFill>
                <a:latin typeface="Arial" panose="020B0604020202020204" pitchFamily="34" charset="0"/>
                <a:cs typeface="Arial" panose="020B0604020202020204" pitchFamily="34" charset="0"/>
              </a:rPr>
              <a:t>crops (e.g. soybean) tolerate fresh cover crop residue well</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13264"/>
          <a:stretch/>
        </p:blipFill>
        <p:spPr>
          <a:xfrm>
            <a:off x="25400" y="1981200"/>
            <a:ext cx="3891558" cy="3364493"/>
          </a:xfrm>
          <a:prstGeom prst="rect">
            <a:avLst/>
          </a:prstGeom>
        </p:spPr>
      </p:pic>
      <p:sp>
        <p:nvSpPr>
          <p:cNvPr id="5" name="TextBox 4"/>
          <p:cNvSpPr txBox="1"/>
          <p:nvPr/>
        </p:nvSpPr>
        <p:spPr>
          <a:xfrm>
            <a:off x="228600" y="5345693"/>
            <a:ext cx="3231158" cy="830997"/>
          </a:xfrm>
          <a:prstGeom prst="rect">
            <a:avLst/>
          </a:prstGeom>
          <a:noFill/>
        </p:spPr>
        <p:txBody>
          <a:bodyPr wrap="square" rtlCol="0">
            <a:spAutoFit/>
          </a:bodyPr>
          <a:lstStyle/>
          <a:p>
            <a:pPr algn="ctr"/>
            <a:r>
              <a:rPr lang="en-US" sz="2400" dirty="0" smtClean="0">
                <a:solidFill>
                  <a:srgbClr val="800000"/>
                </a:solidFill>
              </a:rPr>
              <a:t>Soybean in winter rye residue</a:t>
            </a:r>
            <a:endParaRPr lang="en-US" sz="2400" dirty="0">
              <a:solidFill>
                <a:srgbClr val="800000"/>
              </a:solidFill>
            </a:endParaRPr>
          </a:p>
        </p:txBody>
      </p:sp>
    </p:spTree>
    <p:extLst>
      <p:ext uri="{BB962C8B-B14F-4D97-AF65-F5344CB8AC3E}">
        <p14:creationId xmlns:p14="http://schemas.microsoft.com/office/powerpoint/2010/main" val="12364103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Cover Crops on Organic Farms</a:t>
            </a:r>
          </a:p>
        </p:txBody>
      </p:sp>
      <p:sp>
        <p:nvSpPr>
          <p:cNvPr id="3" name="Content Placeholder 2"/>
          <p:cNvSpPr>
            <a:spLocks noGrp="1"/>
          </p:cNvSpPr>
          <p:nvPr>
            <p:ph idx="1"/>
            <p:custDataLst>
              <p:tags r:id="rId2"/>
            </p:custDataLst>
          </p:nvPr>
        </p:nvSpPr>
        <p:spPr>
          <a:xfrm>
            <a:off x="457200" y="1470818"/>
            <a:ext cx="8229600" cy="4525963"/>
          </a:xfrm>
        </p:spPr>
        <p:txBody>
          <a:bodyPr>
            <a:normAutofit/>
          </a:bodyPr>
          <a:lstStyle/>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Not </a:t>
            </a:r>
            <a:r>
              <a:rPr lang="en-US" dirty="0">
                <a:solidFill>
                  <a:srgbClr val="800000"/>
                </a:solidFill>
                <a:latin typeface="Arial" panose="020B0604020202020204" pitchFamily="34" charset="0"/>
                <a:cs typeface="Arial" panose="020B0604020202020204" pitchFamily="34" charset="0"/>
              </a:rPr>
              <a:t>required for organic, but valued in rotations</a:t>
            </a: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Contribute </a:t>
            </a:r>
            <a:r>
              <a:rPr lang="en-US" dirty="0">
                <a:solidFill>
                  <a:srgbClr val="800000"/>
                </a:solidFill>
                <a:latin typeface="Arial" panose="020B0604020202020204" pitchFamily="34" charset="0"/>
                <a:cs typeface="Arial" panose="020B0604020202020204" pitchFamily="34" charset="0"/>
              </a:rPr>
              <a:t>to biological approach to pest, weed, and disease management</a:t>
            </a:r>
          </a:p>
          <a:p>
            <a:endParaRPr lang="en-US" dirty="0">
              <a:solidFill>
                <a:schemeClr val="accent4">
                  <a:lumMod val="75000"/>
                </a:schemeClr>
              </a:solidFill>
            </a:endParaRP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33962"/>
          <a:stretch/>
        </p:blipFill>
        <p:spPr>
          <a:xfrm>
            <a:off x="1905000" y="3733800"/>
            <a:ext cx="5257800" cy="2888920"/>
          </a:xfrm>
          <a:prstGeom prst="rect">
            <a:avLst/>
          </a:prstGeom>
        </p:spPr>
      </p:pic>
    </p:spTree>
    <p:extLst>
      <p:ext uri="{BB962C8B-B14F-4D97-AF65-F5344CB8AC3E}">
        <p14:creationId xmlns:p14="http://schemas.microsoft.com/office/powerpoint/2010/main" val="12727438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Cover </a:t>
            </a:r>
            <a:r>
              <a:rPr lang="en-US" b="0" dirty="0" smtClean="0">
                <a:solidFill>
                  <a:srgbClr val="800000"/>
                </a:solidFill>
                <a:latin typeface="Arial" panose="020B0604020202020204" pitchFamily="34" charset="0"/>
                <a:cs typeface="Arial" panose="020B0604020202020204" pitchFamily="34" charset="0"/>
              </a:rPr>
              <a:t>Crops </a:t>
            </a:r>
            <a:r>
              <a:rPr lang="en-US" b="0" dirty="0">
                <a:solidFill>
                  <a:srgbClr val="800000"/>
                </a:solidFill>
                <a:latin typeface="Arial" panose="020B0604020202020204" pitchFamily="34" charset="0"/>
                <a:cs typeface="Arial" panose="020B0604020202020204" pitchFamily="34" charset="0"/>
              </a:rPr>
              <a:t>in </a:t>
            </a:r>
            <a:r>
              <a:rPr lang="en-US" b="0" dirty="0" smtClean="0">
                <a:solidFill>
                  <a:srgbClr val="800000"/>
                </a:solidFill>
                <a:latin typeface="Arial" panose="020B0604020202020204" pitchFamily="34" charset="0"/>
                <a:cs typeface="Arial" panose="020B0604020202020204" pitchFamily="34" charset="0"/>
              </a:rPr>
              <a:t>Organic No-Till</a:t>
            </a:r>
            <a:endParaRPr lang="en-US" b="0" dirty="0">
              <a:solidFill>
                <a:srgbClr val="800000"/>
              </a:solidFill>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18030" y="1905000"/>
            <a:ext cx="5107940" cy="3824581"/>
          </a:xfrm>
        </p:spPr>
      </p:pic>
    </p:spTree>
    <p:extLst>
      <p:ext uri="{BB962C8B-B14F-4D97-AF65-F5344CB8AC3E}">
        <p14:creationId xmlns:p14="http://schemas.microsoft.com/office/powerpoint/2010/main" val="18110542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Cover Crops</a:t>
            </a:r>
          </a:p>
        </p:txBody>
      </p:sp>
      <p:sp>
        <p:nvSpPr>
          <p:cNvPr id="3" name="Content Placeholder 2"/>
          <p:cNvSpPr>
            <a:spLocks noGrp="1"/>
          </p:cNvSpPr>
          <p:nvPr>
            <p:ph idx="1"/>
            <p:custDataLst>
              <p:tags r:id="rId2"/>
            </p:custDataLst>
          </p:nvPr>
        </p:nvSpPr>
        <p:spPr>
          <a:xfrm>
            <a:off x="152400" y="1508234"/>
            <a:ext cx="4419600" cy="4663965"/>
          </a:xfrm>
          <a:prstGeom prst="rect">
            <a:avLst/>
          </a:prstGeom>
          <a:solidFill>
            <a:schemeClr val="accent4">
              <a:lumMod val="75000"/>
              <a:alpha val="43000"/>
            </a:schemeClr>
          </a:solidFill>
          <a:ln>
            <a:solidFill>
              <a:schemeClr val="accent4">
                <a:lumMod val="75000"/>
              </a:schemeClr>
            </a:solidFill>
          </a:ln>
        </p:spPr>
        <p:txBody>
          <a:bodyPr>
            <a:noAutofit/>
          </a:bodyPr>
          <a:lstStyle/>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Introduction</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Benefits</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Cover </a:t>
            </a:r>
            <a:r>
              <a:rPr lang="en-US" sz="2800" dirty="0">
                <a:solidFill>
                  <a:schemeClr val="tx1">
                    <a:lumMod val="65000"/>
                    <a:lumOff val="35000"/>
                  </a:schemeClr>
                </a:solidFill>
                <a:latin typeface="Arial" panose="020B0604020202020204" pitchFamily="34" charset="0"/>
                <a:cs typeface="Arial" panose="020B0604020202020204" pitchFamily="34" charset="0"/>
              </a:rPr>
              <a:t>Crop Options</a:t>
            </a: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Meeting </a:t>
            </a:r>
            <a:r>
              <a:rPr lang="en-US" sz="2800" dirty="0">
                <a:solidFill>
                  <a:schemeClr val="tx1">
                    <a:lumMod val="65000"/>
                    <a:lumOff val="35000"/>
                  </a:schemeClr>
                </a:solidFill>
                <a:latin typeface="Arial" panose="020B0604020202020204" pitchFamily="34" charset="0"/>
                <a:cs typeface="Arial" panose="020B0604020202020204" pitchFamily="34" charset="0"/>
              </a:rPr>
              <a:t>Your Goals</a:t>
            </a: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Establishment </a:t>
            </a:r>
            <a:r>
              <a:rPr lang="en-US" sz="2800" dirty="0">
                <a:solidFill>
                  <a:schemeClr val="tx1">
                    <a:lumMod val="65000"/>
                    <a:lumOff val="35000"/>
                  </a:schemeClr>
                </a:solidFill>
                <a:latin typeface="Arial" panose="020B0604020202020204" pitchFamily="34" charset="0"/>
                <a:cs typeface="Arial" panose="020B0604020202020204" pitchFamily="34" charset="0"/>
              </a:rPr>
              <a:t>&amp;</a:t>
            </a:r>
            <a:br>
              <a:rPr lang="en-US" sz="2800" dirty="0">
                <a:solidFill>
                  <a:schemeClr val="tx1">
                    <a:lumMod val="65000"/>
                    <a:lumOff val="35000"/>
                  </a:schemeClr>
                </a:solidFill>
                <a:latin typeface="Arial" panose="020B0604020202020204" pitchFamily="34" charset="0"/>
                <a:cs typeface="Arial" panose="020B0604020202020204" pitchFamily="34" charset="0"/>
              </a:rPr>
            </a:br>
            <a:r>
              <a:rPr lang="en-US" sz="2800" dirty="0" smtClean="0">
                <a:solidFill>
                  <a:schemeClr val="tx1">
                    <a:lumMod val="65000"/>
                    <a:lumOff val="35000"/>
                  </a:schemeClr>
                </a:solidFill>
                <a:latin typeface="Arial" panose="020B0604020202020204" pitchFamily="34" charset="0"/>
                <a:cs typeface="Arial" panose="020B0604020202020204" pitchFamily="34" charset="0"/>
              </a:rPr>
              <a:t> Termination</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Rotations</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Economics</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Conclusion</a:t>
            </a:r>
            <a:endParaRPr lang="en-US" sz="2800" dirty="0">
              <a:solidFill>
                <a:srgbClr val="800000"/>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53" r="21576"/>
          <a:stretch/>
        </p:blipFill>
        <p:spPr bwMode="auto">
          <a:xfrm>
            <a:off x="4572000" y="1508234"/>
            <a:ext cx="4419600" cy="46639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05394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b="0" dirty="0">
                <a:solidFill>
                  <a:srgbClr val="800000"/>
                </a:solidFill>
                <a:latin typeface="Arial" panose="020B0604020202020204" pitchFamily="34" charset="0"/>
                <a:cs typeface="Arial" panose="020B0604020202020204" pitchFamily="34" charset="0"/>
              </a:rPr>
              <a:t>Cover </a:t>
            </a:r>
            <a:r>
              <a:rPr lang="en-US" b="0" dirty="0" smtClean="0">
                <a:solidFill>
                  <a:srgbClr val="800000"/>
                </a:solidFill>
                <a:latin typeface="Arial" panose="020B0604020202020204" pitchFamily="34" charset="0"/>
                <a:cs typeface="Arial" panose="020B0604020202020204" pitchFamily="34" charset="0"/>
              </a:rPr>
              <a:t>Crops </a:t>
            </a:r>
            <a:r>
              <a:rPr lang="en-US" b="0" dirty="0">
                <a:solidFill>
                  <a:srgbClr val="800000"/>
                </a:solidFill>
                <a:latin typeface="Arial" panose="020B0604020202020204" pitchFamily="34" charset="0"/>
                <a:cs typeface="Arial" panose="020B0604020202020204" pitchFamily="34" charset="0"/>
              </a:rPr>
              <a:t>in </a:t>
            </a:r>
            <a:r>
              <a:rPr lang="en-US" b="0" dirty="0" smtClean="0">
                <a:solidFill>
                  <a:srgbClr val="800000"/>
                </a:solidFill>
                <a:latin typeface="Arial" panose="020B0604020202020204" pitchFamily="34" charset="0"/>
                <a:cs typeface="Arial" panose="020B0604020202020204" pitchFamily="34" charset="0"/>
              </a:rPr>
              <a:t>Rotation</a:t>
            </a:r>
            <a:endParaRPr lang="en-US" b="0" dirty="0">
              <a:solidFill>
                <a:srgbClr val="800000"/>
              </a:solidFill>
              <a:latin typeface="Arial" panose="020B0604020202020204" pitchFamily="34" charset="0"/>
              <a:cs typeface="Arial" panose="020B0604020202020204" pitchFamily="34" charset="0"/>
            </a:endParaRPr>
          </a:p>
        </p:txBody>
      </p:sp>
      <p:graphicFrame>
        <p:nvGraphicFramePr>
          <p:cNvPr id="4" name="Content Placeholder 2"/>
          <p:cNvGraphicFramePr>
            <a:graphicFrameLocks noGrp="1"/>
          </p:cNvGraphicFramePr>
          <p:nvPr>
            <p:ph idx="1"/>
            <p:custDataLst>
              <p:tags r:id="rId2"/>
            </p:custDataLst>
            <p:extLst>
              <p:ext uri="{D42A27DB-BD31-4B8C-83A1-F6EECF244321}">
                <p14:modId xmlns:p14="http://schemas.microsoft.com/office/powerpoint/2010/main" val="3883777536"/>
              </p:ext>
            </p:extLst>
          </p:nvPr>
        </p:nvGraphicFramePr>
        <p:xfrm>
          <a:off x="599603" y="2620962"/>
          <a:ext cx="4114800" cy="28193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ext Placeholder 3"/>
          <p:cNvSpPr txBox="1">
            <a:spLocks/>
          </p:cNvSpPr>
          <p:nvPr>
            <p:custDataLst>
              <p:tags r:id="rId3"/>
            </p:custDataLst>
          </p:nvPr>
        </p:nvSpPr>
        <p:spPr>
          <a:xfrm>
            <a:off x="0" y="1981200"/>
            <a:ext cx="565018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charset="2"/>
              <a:buChar char="v"/>
              <a:defRPr sz="3200" b="0" i="0" kern="1200">
                <a:solidFill>
                  <a:schemeClr val="accent4">
                    <a:lumMod val="75000"/>
                  </a:schemeClr>
                </a:solidFill>
                <a:latin typeface="+mn-lt"/>
                <a:ea typeface="+mn-ea"/>
                <a:cs typeface="Cambria Regular" charset="0"/>
              </a:defRPr>
            </a:lvl1pPr>
            <a:lvl2pPr marL="742950" indent="-285750" algn="l" defTabSz="914400" rtl="0" eaLnBrk="1" latinLnBrk="0" hangingPunct="1">
              <a:spcBef>
                <a:spcPct val="20000"/>
              </a:spcBef>
              <a:buFont typeface="Arial" charset="0"/>
              <a:buChar char="•"/>
              <a:defRPr sz="2800" b="0" i="0" u="none" kern="1200">
                <a:solidFill>
                  <a:schemeClr val="accent4">
                    <a:lumMod val="75000"/>
                  </a:schemeClr>
                </a:solidFill>
                <a:latin typeface="+mn-lt"/>
                <a:ea typeface="+mn-ea"/>
                <a:cs typeface="Cambria Regular" charset="0"/>
              </a:defRPr>
            </a:lvl2pPr>
            <a:lvl3pPr marL="1143000" indent="-228600" algn="l" defTabSz="914400" rtl="0" eaLnBrk="1" latinLnBrk="0" hangingPunct="1">
              <a:spcBef>
                <a:spcPct val="20000"/>
              </a:spcBef>
              <a:buFont typeface="Arial" charset="0"/>
              <a:buChar char="•"/>
              <a:defRPr sz="2400" b="0" i="0" kern="1200">
                <a:solidFill>
                  <a:schemeClr val="accent4">
                    <a:lumMod val="75000"/>
                  </a:schemeClr>
                </a:solidFill>
                <a:latin typeface="+mn-lt"/>
                <a:ea typeface="+mn-ea"/>
                <a:cs typeface="Cambria Regular" charset="0"/>
              </a:defRPr>
            </a:lvl3pPr>
            <a:lvl4pPr marL="1600200" indent="-228600" algn="l" defTabSz="914400" rtl="0" eaLnBrk="1" latinLnBrk="0" hangingPunct="1">
              <a:spcBef>
                <a:spcPct val="20000"/>
              </a:spcBef>
              <a:buFont typeface="Arial" charset="0"/>
              <a:buChar char="•"/>
              <a:defRPr sz="2000" b="0" i="0" kern="1200">
                <a:solidFill>
                  <a:schemeClr val="accent4">
                    <a:lumMod val="75000"/>
                  </a:schemeClr>
                </a:solidFill>
                <a:latin typeface="+mn-lt"/>
                <a:ea typeface="+mn-ea"/>
                <a:cs typeface="Cambria Regular" charset="0"/>
              </a:defRPr>
            </a:lvl4pPr>
            <a:lvl5pPr marL="2057400" indent="-228600" algn="l" defTabSz="914400" rtl="0" eaLnBrk="1" latinLnBrk="0" hangingPunct="1">
              <a:spcBef>
                <a:spcPct val="20000"/>
              </a:spcBef>
              <a:buFont typeface="Arial" charset="0"/>
              <a:buChar char="•"/>
              <a:defRPr sz="2000" b="0" i="0" kern="1200">
                <a:solidFill>
                  <a:schemeClr val="accent4">
                    <a:lumMod val="75000"/>
                  </a:schemeClr>
                </a:solidFill>
                <a:latin typeface="+mn-lt"/>
                <a:ea typeface="+mn-ea"/>
                <a:cs typeface="Cambria Regular"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solidFill>
                  <a:srgbClr val="800000"/>
                </a:solidFill>
                <a:latin typeface="Arial" panose="020B0604020202020204" pitchFamily="34" charset="0"/>
                <a:cs typeface="Arial" panose="020B0604020202020204" pitchFamily="34" charset="0"/>
              </a:rPr>
              <a:t>Corn-soybean with rye </a:t>
            </a:r>
            <a:r>
              <a:rPr lang="en-US" dirty="0" smtClean="0">
                <a:solidFill>
                  <a:srgbClr val="800000"/>
                </a:solidFill>
                <a:latin typeface="Arial" panose="020B0604020202020204" pitchFamily="34" charset="0"/>
                <a:cs typeface="Arial" panose="020B0604020202020204" pitchFamily="34" charset="0"/>
              </a:rPr>
              <a:t>cover</a:t>
            </a:r>
          </a:p>
          <a:p>
            <a:pPr marL="0" indent="0" algn="ctr">
              <a:buNone/>
            </a:pPr>
            <a:endParaRPr lang="en-US" dirty="0">
              <a:solidFill>
                <a:srgbClr val="800000"/>
              </a:solidFill>
              <a:latin typeface="Arial" panose="020B0604020202020204" pitchFamily="34" charset="0"/>
              <a:cs typeface="Arial" panose="020B0604020202020204" pitchFamily="34" charset="0"/>
            </a:endParaRPr>
          </a:p>
          <a:p>
            <a:pPr marL="0" indent="0" algn="ctr">
              <a:buNone/>
            </a:pPr>
            <a:endParaRPr lang="en-US" dirty="0" smtClean="0">
              <a:solidFill>
                <a:srgbClr val="800000"/>
              </a:solidFill>
              <a:latin typeface="Arial" panose="020B0604020202020204" pitchFamily="34" charset="0"/>
              <a:cs typeface="Arial" panose="020B0604020202020204" pitchFamily="34" charset="0"/>
            </a:endParaRPr>
          </a:p>
          <a:p>
            <a:pPr marL="0" indent="0" algn="ctr">
              <a:buNone/>
            </a:pPr>
            <a:endParaRPr lang="en-US" dirty="0">
              <a:solidFill>
                <a:srgbClr val="800000"/>
              </a:solidFill>
              <a:latin typeface="Arial" panose="020B0604020202020204" pitchFamily="34" charset="0"/>
              <a:cs typeface="Arial" panose="020B0604020202020204" pitchFamily="34" charset="0"/>
            </a:endParaRPr>
          </a:p>
          <a:p>
            <a:pPr marL="0" indent="0" algn="ctr">
              <a:buNone/>
            </a:pPr>
            <a:endParaRPr lang="en-US" dirty="0" smtClean="0">
              <a:solidFill>
                <a:srgbClr val="800000"/>
              </a:solidFill>
              <a:latin typeface="Arial" panose="020B0604020202020204" pitchFamily="34" charset="0"/>
              <a:cs typeface="Arial" panose="020B0604020202020204" pitchFamily="34" charset="0"/>
            </a:endParaRPr>
          </a:p>
          <a:p>
            <a:pPr marL="0" indent="0" algn="ctr">
              <a:buNone/>
            </a:pPr>
            <a:endParaRPr lang="en-US" sz="2800" dirty="0">
              <a:solidFill>
                <a:srgbClr val="800000"/>
              </a:solidFill>
              <a:latin typeface="Arial" panose="020B0604020202020204" pitchFamily="34" charset="0"/>
              <a:cs typeface="Arial" panose="020B0604020202020204" pitchFamily="34" charset="0"/>
            </a:endParaRPr>
          </a:p>
          <a:p>
            <a:pPr marL="0" indent="0" algn="ctr">
              <a:buNone/>
            </a:pPr>
            <a:r>
              <a:rPr lang="en-US" dirty="0" smtClean="0">
                <a:solidFill>
                  <a:srgbClr val="800000"/>
                </a:solidFill>
                <a:latin typeface="Arial" panose="020B0604020202020204" pitchFamily="34" charset="0"/>
                <a:cs typeface="Arial" panose="020B0604020202020204" pitchFamily="34" charset="0"/>
              </a:rPr>
              <a:t>Good option during transition</a:t>
            </a:r>
            <a:endParaRPr lang="en-US" dirty="0">
              <a:solidFill>
                <a:srgbClr val="8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50181" y="1600200"/>
            <a:ext cx="3276600" cy="4362791"/>
          </a:xfrm>
          <a:prstGeom prst="rect">
            <a:avLst/>
          </a:prstGeom>
        </p:spPr>
      </p:pic>
    </p:spTree>
    <p:extLst>
      <p:ext uri="{BB962C8B-B14F-4D97-AF65-F5344CB8AC3E}">
        <p14:creationId xmlns:p14="http://schemas.microsoft.com/office/powerpoint/2010/main" val="34747023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Typical </a:t>
            </a:r>
            <a:r>
              <a:rPr lang="en-US" b="0" dirty="0" smtClean="0">
                <a:solidFill>
                  <a:srgbClr val="800000"/>
                </a:solidFill>
                <a:latin typeface="Arial" panose="020B0604020202020204" pitchFamily="34" charset="0"/>
                <a:cs typeface="Arial" panose="020B0604020202020204" pitchFamily="34" charset="0"/>
              </a:rPr>
              <a:t>Rotations</a:t>
            </a:r>
            <a:endParaRPr lang="en-US" b="0" dirty="0">
              <a:solidFill>
                <a:srgbClr val="800000"/>
              </a:solidFill>
              <a:latin typeface="Arial" panose="020B0604020202020204" pitchFamily="34" charset="0"/>
              <a:cs typeface="Arial" panose="020B0604020202020204" pitchFamily="34" charset="0"/>
            </a:endParaRPr>
          </a:p>
        </p:txBody>
      </p:sp>
      <p:graphicFrame>
        <p:nvGraphicFramePr>
          <p:cNvPr id="4" name="Content Placeholder 2"/>
          <p:cNvGraphicFramePr>
            <a:graphicFrameLocks noGrp="1"/>
          </p:cNvGraphicFramePr>
          <p:nvPr>
            <p:ph idx="1"/>
            <p:custDataLst>
              <p:tags r:id="rId2"/>
            </p:custDataLst>
            <p:extLst>
              <p:ext uri="{D42A27DB-BD31-4B8C-83A1-F6EECF244321}">
                <p14:modId xmlns:p14="http://schemas.microsoft.com/office/powerpoint/2010/main" val="3384421788"/>
              </p:ext>
            </p:extLst>
          </p:nvPr>
        </p:nvGraphicFramePr>
        <p:xfrm>
          <a:off x="1066800" y="1510246"/>
          <a:ext cx="6757792" cy="462059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ext Placeholder 3"/>
          <p:cNvSpPr txBox="1">
            <a:spLocks/>
          </p:cNvSpPr>
          <p:nvPr>
            <p:custDataLst>
              <p:tags r:id="rId3"/>
            </p:custDataLst>
          </p:nvPr>
        </p:nvSpPr>
        <p:spPr>
          <a:xfrm>
            <a:off x="152400" y="1528175"/>
            <a:ext cx="8763000" cy="502502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charset="2"/>
              <a:buChar char="v"/>
              <a:defRPr sz="3200" b="0" i="0" kern="1200">
                <a:solidFill>
                  <a:schemeClr val="accent4">
                    <a:lumMod val="75000"/>
                  </a:schemeClr>
                </a:solidFill>
                <a:latin typeface="+mn-lt"/>
                <a:ea typeface="+mn-ea"/>
                <a:cs typeface="Cambria Regular" charset="0"/>
              </a:defRPr>
            </a:lvl1pPr>
            <a:lvl2pPr marL="742950" indent="-285750" algn="l" defTabSz="914400" rtl="0" eaLnBrk="1" latinLnBrk="0" hangingPunct="1">
              <a:spcBef>
                <a:spcPct val="20000"/>
              </a:spcBef>
              <a:buFont typeface="Arial" charset="0"/>
              <a:buChar char="•"/>
              <a:defRPr sz="2800" b="0" i="0" u="none" kern="1200">
                <a:solidFill>
                  <a:schemeClr val="accent4">
                    <a:lumMod val="75000"/>
                  </a:schemeClr>
                </a:solidFill>
                <a:latin typeface="+mn-lt"/>
                <a:ea typeface="+mn-ea"/>
                <a:cs typeface="Cambria Regular" charset="0"/>
              </a:defRPr>
            </a:lvl2pPr>
            <a:lvl3pPr marL="1143000" indent="-228600" algn="l" defTabSz="914400" rtl="0" eaLnBrk="1" latinLnBrk="0" hangingPunct="1">
              <a:spcBef>
                <a:spcPct val="20000"/>
              </a:spcBef>
              <a:buFont typeface="Arial" charset="0"/>
              <a:buChar char="•"/>
              <a:defRPr sz="2400" b="0" i="0" kern="1200">
                <a:solidFill>
                  <a:schemeClr val="accent4">
                    <a:lumMod val="75000"/>
                  </a:schemeClr>
                </a:solidFill>
                <a:latin typeface="+mn-lt"/>
                <a:ea typeface="+mn-ea"/>
                <a:cs typeface="Cambria Regular" charset="0"/>
              </a:defRPr>
            </a:lvl3pPr>
            <a:lvl4pPr marL="1600200" indent="-228600" algn="l" defTabSz="914400" rtl="0" eaLnBrk="1" latinLnBrk="0" hangingPunct="1">
              <a:spcBef>
                <a:spcPct val="20000"/>
              </a:spcBef>
              <a:buFont typeface="Arial" charset="0"/>
              <a:buChar char="•"/>
              <a:defRPr sz="2000" b="0" i="0" kern="1200">
                <a:solidFill>
                  <a:schemeClr val="accent4">
                    <a:lumMod val="75000"/>
                  </a:schemeClr>
                </a:solidFill>
                <a:latin typeface="+mn-lt"/>
                <a:ea typeface="+mn-ea"/>
                <a:cs typeface="Cambria Regular" charset="0"/>
              </a:defRPr>
            </a:lvl4pPr>
            <a:lvl5pPr marL="2057400" indent="-228600" algn="l" defTabSz="914400" rtl="0" eaLnBrk="1" latinLnBrk="0" hangingPunct="1">
              <a:spcBef>
                <a:spcPct val="20000"/>
              </a:spcBef>
              <a:buFont typeface="Arial" charset="0"/>
              <a:buChar char="•"/>
              <a:defRPr sz="2000" b="0" i="0" kern="1200">
                <a:solidFill>
                  <a:schemeClr val="accent4">
                    <a:lumMod val="75000"/>
                  </a:schemeClr>
                </a:solidFill>
                <a:latin typeface="+mn-lt"/>
                <a:ea typeface="+mn-ea"/>
                <a:cs typeface="Cambria Regular"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solidFill>
                  <a:srgbClr val="800000"/>
                </a:solidFill>
                <a:latin typeface="Arial" panose="020B0604020202020204" pitchFamily="34" charset="0"/>
                <a:cs typeface="Arial" panose="020B0604020202020204" pitchFamily="34" charset="0"/>
              </a:rPr>
              <a:t>Corn-soy-small grain with rye and vetch </a:t>
            </a:r>
            <a:r>
              <a:rPr lang="en-US" dirty="0" smtClean="0">
                <a:solidFill>
                  <a:srgbClr val="800000"/>
                </a:solidFill>
                <a:latin typeface="Arial" panose="020B0604020202020204" pitchFamily="34" charset="0"/>
                <a:cs typeface="Arial" panose="020B0604020202020204" pitchFamily="34" charset="0"/>
              </a:rPr>
              <a:t>covers</a:t>
            </a:r>
          </a:p>
          <a:p>
            <a:pPr marL="0" indent="0" algn="ctr">
              <a:buNone/>
            </a:pPr>
            <a:endParaRPr lang="en-US" dirty="0">
              <a:solidFill>
                <a:srgbClr val="800000"/>
              </a:solidFill>
              <a:latin typeface="Arial" panose="020B0604020202020204" pitchFamily="34" charset="0"/>
              <a:cs typeface="Arial" panose="020B0604020202020204" pitchFamily="34" charset="0"/>
            </a:endParaRPr>
          </a:p>
          <a:p>
            <a:pPr marL="0" indent="0" algn="ctr">
              <a:buNone/>
            </a:pPr>
            <a:endParaRPr lang="en-US" dirty="0" smtClean="0">
              <a:solidFill>
                <a:srgbClr val="800000"/>
              </a:solidFill>
              <a:latin typeface="Arial" panose="020B0604020202020204" pitchFamily="34" charset="0"/>
              <a:cs typeface="Arial" panose="020B0604020202020204" pitchFamily="34" charset="0"/>
            </a:endParaRPr>
          </a:p>
          <a:p>
            <a:pPr marL="0" indent="0" algn="ctr">
              <a:buNone/>
            </a:pPr>
            <a:endParaRPr lang="en-US" dirty="0">
              <a:solidFill>
                <a:srgbClr val="800000"/>
              </a:solidFill>
              <a:latin typeface="Arial" panose="020B0604020202020204" pitchFamily="34" charset="0"/>
              <a:cs typeface="Arial" panose="020B0604020202020204" pitchFamily="34" charset="0"/>
            </a:endParaRPr>
          </a:p>
          <a:p>
            <a:pPr marL="0" indent="0" algn="ctr">
              <a:buNone/>
            </a:pPr>
            <a:endParaRPr lang="en-US" dirty="0" smtClean="0">
              <a:solidFill>
                <a:srgbClr val="800000"/>
              </a:solidFill>
              <a:latin typeface="Arial" panose="020B0604020202020204" pitchFamily="34" charset="0"/>
              <a:cs typeface="Arial" panose="020B0604020202020204" pitchFamily="34" charset="0"/>
            </a:endParaRPr>
          </a:p>
          <a:p>
            <a:pPr marL="0" indent="0" algn="ctr">
              <a:buNone/>
            </a:pPr>
            <a:endParaRPr lang="en-US" dirty="0">
              <a:solidFill>
                <a:srgbClr val="800000"/>
              </a:solidFill>
              <a:latin typeface="Arial" panose="020B0604020202020204" pitchFamily="34" charset="0"/>
              <a:cs typeface="Arial" panose="020B0604020202020204" pitchFamily="34" charset="0"/>
            </a:endParaRPr>
          </a:p>
          <a:p>
            <a:pPr marL="0" indent="0" algn="ctr">
              <a:buNone/>
            </a:pPr>
            <a:endParaRPr lang="en-US" dirty="0" smtClean="0">
              <a:solidFill>
                <a:srgbClr val="800000"/>
              </a:solidFill>
              <a:latin typeface="Arial" panose="020B0604020202020204" pitchFamily="34" charset="0"/>
              <a:cs typeface="Arial" panose="020B0604020202020204" pitchFamily="34" charset="0"/>
            </a:endParaRPr>
          </a:p>
          <a:p>
            <a:pPr marL="0" indent="0" algn="ctr">
              <a:buNone/>
            </a:pPr>
            <a:r>
              <a:rPr lang="en-US" dirty="0" smtClean="0">
                <a:solidFill>
                  <a:srgbClr val="800000"/>
                </a:solidFill>
                <a:latin typeface="Arial" panose="020B0604020202020204" pitchFamily="34" charset="0"/>
                <a:cs typeface="Arial" panose="020B0604020202020204" pitchFamily="34" charset="0"/>
              </a:rPr>
              <a:t>Legume provides N for subsequent corn crop</a:t>
            </a:r>
            <a:endParaRPr lang="en-US" dirty="0">
              <a:solidFill>
                <a:srgbClr val="8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15339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Typical Rotations</a:t>
            </a:r>
          </a:p>
        </p:txBody>
      </p:sp>
      <p:sp>
        <p:nvSpPr>
          <p:cNvPr id="4" name="Text Placeholder 3"/>
          <p:cNvSpPr>
            <a:spLocks noGrp="1"/>
          </p:cNvSpPr>
          <p:nvPr>
            <p:ph type="body" idx="1"/>
            <p:custDataLst>
              <p:tags r:id="rId2"/>
            </p:custDataLst>
          </p:nvPr>
        </p:nvSpPr>
        <p:spPr>
          <a:xfrm>
            <a:off x="870609" y="1405243"/>
            <a:ext cx="7402781" cy="1012225"/>
          </a:xfrm>
        </p:spPr>
        <p:txBody>
          <a:bodyPr>
            <a:noAutofit/>
          </a:bodyPr>
          <a:lstStyle/>
          <a:p>
            <a:pPr algn="ctr"/>
            <a:r>
              <a:rPr lang="en-US" sz="3200" b="0" dirty="0">
                <a:solidFill>
                  <a:srgbClr val="800000"/>
                </a:solidFill>
                <a:latin typeface="Arial" panose="020B0604020202020204" pitchFamily="34" charset="0"/>
                <a:cs typeface="Arial" panose="020B0604020202020204" pitchFamily="34" charset="0"/>
              </a:rPr>
              <a:t>Corn-soy-small grain with </a:t>
            </a:r>
            <a:r>
              <a:rPr lang="en-US" sz="3200" b="0" dirty="0" err="1">
                <a:solidFill>
                  <a:srgbClr val="800000"/>
                </a:solidFill>
                <a:latin typeface="Arial" panose="020B0604020202020204" pitchFamily="34" charset="0"/>
                <a:cs typeface="Arial" panose="020B0604020202020204" pitchFamily="34" charset="0"/>
              </a:rPr>
              <a:t>underseeded</a:t>
            </a:r>
            <a:r>
              <a:rPr lang="en-US" sz="3200" b="0" dirty="0">
                <a:solidFill>
                  <a:srgbClr val="800000"/>
                </a:solidFill>
                <a:latin typeface="Arial" panose="020B0604020202020204" pitchFamily="34" charset="0"/>
                <a:cs typeface="Arial" panose="020B0604020202020204" pitchFamily="34" charset="0"/>
              </a:rPr>
              <a:t> clover</a:t>
            </a:r>
          </a:p>
        </p:txBody>
      </p:sp>
      <p:graphicFrame>
        <p:nvGraphicFramePr>
          <p:cNvPr id="3" name="Content Placeholder 2"/>
          <p:cNvGraphicFramePr>
            <a:graphicFrameLocks noGrp="1"/>
          </p:cNvGraphicFramePr>
          <p:nvPr>
            <p:ph sz="half" idx="2"/>
            <p:custDataLst>
              <p:tags r:id="rId3"/>
            </p:custDataLst>
            <p:extLst>
              <p:ext uri="{D42A27DB-BD31-4B8C-83A1-F6EECF244321}">
                <p14:modId xmlns:p14="http://schemas.microsoft.com/office/powerpoint/2010/main" val="2079090817"/>
              </p:ext>
            </p:extLst>
          </p:nvPr>
        </p:nvGraphicFramePr>
        <p:xfrm>
          <a:off x="228600" y="2429863"/>
          <a:ext cx="3733800" cy="40735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Picture 5"/>
          <p:cNvPicPr>
            <a:picLocks noChangeAspect="1"/>
          </p:cNvPicPr>
          <p:nvPr/>
        </p:nvPicPr>
        <p:blipFill rotWithShape="1">
          <a:blip r:embed="rId11" cstate="print">
            <a:extLst>
              <a:ext uri="{28A0092B-C50C-407E-A947-70E740481C1C}">
                <a14:useLocalDpi xmlns:a14="http://schemas.microsoft.com/office/drawing/2010/main" val="0"/>
              </a:ext>
            </a:extLst>
          </a:blip>
          <a:srcRect l="7326" r="15232"/>
          <a:stretch/>
        </p:blipFill>
        <p:spPr>
          <a:xfrm>
            <a:off x="4267200" y="2702140"/>
            <a:ext cx="4768191" cy="3463381"/>
          </a:xfrm>
          <a:prstGeom prst="rect">
            <a:avLst/>
          </a:prstGeom>
        </p:spPr>
      </p:pic>
    </p:spTree>
    <p:extLst>
      <p:ext uri="{BB962C8B-B14F-4D97-AF65-F5344CB8AC3E}">
        <p14:creationId xmlns:p14="http://schemas.microsoft.com/office/powerpoint/2010/main" val="9150257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Sequential Access Storage 4"/>
          <p:cNvSpPr/>
          <p:nvPr>
            <p:custDataLst>
              <p:tags r:id="rId1"/>
            </p:custDataLst>
          </p:nvPr>
        </p:nvSpPr>
        <p:spPr>
          <a:xfrm>
            <a:off x="228600" y="1371600"/>
            <a:ext cx="8763000" cy="4572000"/>
          </a:xfrm>
          <a:prstGeom prst="flowChartMagneticTap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Quote from a Farmer…</a:t>
            </a:r>
          </a:p>
        </p:txBody>
      </p:sp>
      <p:sp>
        <p:nvSpPr>
          <p:cNvPr id="6" name="Rectangle 5"/>
          <p:cNvSpPr/>
          <p:nvPr>
            <p:custDataLst>
              <p:tags r:id="rId3"/>
            </p:custDataLst>
          </p:nvPr>
        </p:nvSpPr>
        <p:spPr>
          <a:xfrm>
            <a:off x="838200" y="2057400"/>
            <a:ext cx="7543800" cy="4031873"/>
          </a:xfrm>
          <a:prstGeom prst="rect">
            <a:avLst/>
          </a:prstGeom>
        </p:spPr>
        <p:txBody>
          <a:bodyPr wrap="square">
            <a:spAutoFit/>
          </a:bodyPr>
          <a:lstStyle/>
          <a:p>
            <a:pPr algn="ctr"/>
            <a:r>
              <a:rPr lang="en-US" sz="3200" dirty="0">
                <a:solidFill>
                  <a:schemeClr val="bg1"/>
                </a:solidFill>
              </a:rPr>
              <a:t>  </a:t>
            </a:r>
            <a:r>
              <a:rPr lang="en-US" sz="3200" dirty="0">
                <a:solidFill>
                  <a:srgbClr val="FBEFBB"/>
                </a:solidFill>
              </a:rPr>
              <a:t>“ We raise short-season crops.  </a:t>
            </a:r>
            <a:br>
              <a:rPr lang="en-US" sz="3200" dirty="0">
                <a:solidFill>
                  <a:srgbClr val="FBEFBB"/>
                </a:solidFill>
              </a:rPr>
            </a:br>
            <a:r>
              <a:rPr lang="en-US" sz="3200" dirty="0">
                <a:solidFill>
                  <a:srgbClr val="FBEFBB"/>
                </a:solidFill>
              </a:rPr>
              <a:t>For us, that has meant raising </a:t>
            </a:r>
            <a:r>
              <a:rPr lang="en-US" sz="3200" i="1" dirty="0">
                <a:solidFill>
                  <a:srgbClr val="FBEFBB"/>
                </a:solidFill>
              </a:rPr>
              <a:t>organic dry edible beans, sweet corn, or peas</a:t>
            </a:r>
            <a:r>
              <a:rPr lang="en-US" sz="3200" dirty="0">
                <a:solidFill>
                  <a:srgbClr val="FBEFBB"/>
                </a:solidFill>
              </a:rPr>
              <a:t>.  </a:t>
            </a:r>
            <a:br>
              <a:rPr lang="en-US" sz="3200" dirty="0">
                <a:solidFill>
                  <a:srgbClr val="FBEFBB"/>
                </a:solidFill>
              </a:rPr>
            </a:br>
            <a:r>
              <a:rPr lang="en-US" sz="3200" dirty="0">
                <a:solidFill>
                  <a:srgbClr val="FBEFBB"/>
                </a:solidFill>
              </a:rPr>
              <a:t>It allows us to raise </a:t>
            </a:r>
            <a:r>
              <a:rPr lang="en-US" sz="3200" b="1" dirty="0">
                <a:solidFill>
                  <a:srgbClr val="FBEFBB"/>
                </a:solidFill>
              </a:rPr>
              <a:t>more cover crops </a:t>
            </a:r>
            <a:r>
              <a:rPr lang="en-US" sz="3200" dirty="0">
                <a:solidFill>
                  <a:srgbClr val="FBEFBB"/>
                </a:solidFill>
              </a:rPr>
              <a:t>that get closer to full biomass production before termination.” </a:t>
            </a:r>
          </a:p>
          <a:p>
            <a:r>
              <a:rPr lang="en-US" sz="2400" dirty="0">
                <a:solidFill>
                  <a:srgbClr val="FBEFBB"/>
                </a:solidFill>
              </a:rPr>
              <a:t>		</a:t>
            </a:r>
            <a:r>
              <a:rPr lang="en-US" sz="3200" dirty="0">
                <a:solidFill>
                  <a:srgbClr val="FBEFBB"/>
                </a:solidFill>
              </a:rPr>
              <a:t/>
            </a:r>
            <a:br>
              <a:rPr lang="en-US" sz="3200" dirty="0">
                <a:solidFill>
                  <a:srgbClr val="FBEFBB"/>
                </a:solidFill>
              </a:rPr>
            </a:br>
            <a:r>
              <a:rPr lang="en-US" sz="3200" dirty="0">
                <a:solidFill>
                  <a:srgbClr val="FBEFBB"/>
                </a:solidFill>
              </a:rPr>
              <a:t>		           </a:t>
            </a:r>
            <a:r>
              <a:rPr lang="en-US" sz="2400" i="1" dirty="0">
                <a:solidFill>
                  <a:srgbClr val="FBEFBB"/>
                </a:solidFill>
              </a:rPr>
              <a:t>– Jon </a:t>
            </a:r>
            <a:r>
              <a:rPr lang="en-US" sz="2400" i="1" dirty="0" err="1">
                <a:solidFill>
                  <a:srgbClr val="FBEFBB"/>
                </a:solidFill>
              </a:rPr>
              <a:t>Luhman</a:t>
            </a:r>
            <a:r>
              <a:rPr lang="en-US" sz="2400" i="1" dirty="0">
                <a:solidFill>
                  <a:srgbClr val="FBEFBB"/>
                </a:solidFill>
              </a:rPr>
              <a:t>, Dry Creek Farms, MN</a:t>
            </a:r>
          </a:p>
        </p:txBody>
      </p:sp>
    </p:spTree>
    <p:extLst>
      <p:ext uri="{BB962C8B-B14F-4D97-AF65-F5344CB8AC3E}">
        <p14:creationId xmlns:p14="http://schemas.microsoft.com/office/powerpoint/2010/main" val="32861095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Cover Crops</a:t>
            </a:r>
          </a:p>
        </p:txBody>
      </p:sp>
      <p:sp>
        <p:nvSpPr>
          <p:cNvPr id="3" name="Content Placeholder 2"/>
          <p:cNvSpPr>
            <a:spLocks noGrp="1"/>
          </p:cNvSpPr>
          <p:nvPr>
            <p:ph idx="1"/>
            <p:custDataLst>
              <p:tags r:id="rId2"/>
            </p:custDataLst>
          </p:nvPr>
        </p:nvSpPr>
        <p:spPr>
          <a:xfrm>
            <a:off x="152400" y="1508234"/>
            <a:ext cx="4419600" cy="4663965"/>
          </a:xfrm>
          <a:prstGeom prst="rect">
            <a:avLst/>
          </a:prstGeom>
          <a:solidFill>
            <a:schemeClr val="accent4">
              <a:lumMod val="75000"/>
              <a:alpha val="43000"/>
            </a:schemeClr>
          </a:solidFill>
          <a:ln>
            <a:solidFill>
              <a:schemeClr val="accent4">
                <a:lumMod val="75000"/>
              </a:schemeClr>
            </a:solidFill>
          </a:ln>
        </p:spPr>
        <p:txBody>
          <a:bodyPr>
            <a:noAutofit/>
          </a:bodyPr>
          <a:lstStyle/>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Introduction</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Benefits</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Cover </a:t>
            </a:r>
            <a:r>
              <a:rPr lang="en-US" sz="2800" dirty="0">
                <a:solidFill>
                  <a:schemeClr val="tx1">
                    <a:lumMod val="65000"/>
                    <a:lumOff val="35000"/>
                  </a:schemeClr>
                </a:solidFill>
                <a:latin typeface="Arial" panose="020B0604020202020204" pitchFamily="34" charset="0"/>
                <a:cs typeface="Arial" panose="020B0604020202020204" pitchFamily="34" charset="0"/>
              </a:rPr>
              <a:t>Crop Options</a:t>
            </a: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Meeting </a:t>
            </a:r>
            <a:r>
              <a:rPr lang="en-US" sz="2800" dirty="0">
                <a:solidFill>
                  <a:schemeClr val="tx1">
                    <a:lumMod val="65000"/>
                    <a:lumOff val="35000"/>
                  </a:schemeClr>
                </a:solidFill>
                <a:latin typeface="Arial" panose="020B0604020202020204" pitchFamily="34" charset="0"/>
                <a:cs typeface="Arial" panose="020B0604020202020204" pitchFamily="34" charset="0"/>
              </a:rPr>
              <a:t>Your Goals</a:t>
            </a: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Establishment </a:t>
            </a:r>
            <a:r>
              <a:rPr lang="en-US" sz="2800" dirty="0">
                <a:solidFill>
                  <a:schemeClr val="tx1">
                    <a:lumMod val="65000"/>
                    <a:lumOff val="35000"/>
                  </a:schemeClr>
                </a:solidFill>
                <a:latin typeface="Arial" panose="020B0604020202020204" pitchFamily="34" charset="0"/>
                <a:cs typeface="Arial" panose="020B0604020202020204" pitchFamily="34" charset="0"/>
              </a:rPr>
              <a:t>&amp;</a:t>
            </a:r>
            <a:br>
              <a:rPr lang="en-US" sz="2800" dirty="0">
                <a:solidFill>
                  <a:schemeClr val="tx1">
                    <a:lumMod val="65000"/>
                    <a:lumOff val="35000"/>
                  </a:schemeClr>
                </a:solidFill>
                <a:latin typeface="Arial" panose="020B0604020202020204" pitchFamily="34" charset="0"/>
                <a:cs typeface="Arial" panose="020B0604020202020204" pitchFamily="34" charset="0"/>
              </a:rPr>
            </a:br>
            <a:r>
              <a:rPr lang="en-US" sz="2800" dirty="0" smtClean="0">
                <a:solidFill>
                  <a:schemeClr val="tx1">
                    <a:lumMod val="65000"/>
                    <a:lumOff val="35000"/>
                  </a:schemeClr>
                </a:solidFill>
                <a:latin typeface="Arial" panose="020B0604020202020204" pitchFamily="34" charset="0"/>
                <a:cs typeface="Arial" panose="020B0604020202020204" pitchFamily="34" charset="0"/>
              </a:rPr>
              <a:t> Termination</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Rotations</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Economics</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Conclusion</a:t>
            </a:r>
            <a:endParaRPr lang="en-US" sz="2800" dirty="0">
              <a:solidFill>
                <a:srgbClr val="800000"/>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53" r="21576"/>
          <a:stretch/>
        </p:blipFill>
        <p:spPr bwMode="auto">
          <a:xfrm>
            <a:off x="4572000" y="1508234"/>
            <a:ext cx="4419600" cy="46639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0270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Cover Crop Profitability </a:t>
            </a:r>
          </a:p>
        </p:txBody>
      </p:sp>
      <p:grpSp>
        <p:nvGrpSpPr>
          <p:cNvPr id="4" name="Group 1"/>
          <p:cNvGrpSpPr>
            <a:grpSpLocks/>
          </p:cNvGrpSpPr>
          <p:nvPr>
            <p:custDataLst>
              <p:tags r:id="rId2"/>
            </p:custDataLst>
          </p:nvPr>
        </p:nvGrpSpPr>
        <p:grpSpPr bwMode="auto">
          <a:xfrm>
            <a:off x="930460" y="1600200"/>
            <a:ext cx="7283079" cy="4644819"/>
            <a:chOff x="0" y="0"/>
            <a:chExt cx="7793" cy="4833"/>
          </a:xfrm>
        </p:grpSpPr>
        <p:pic>
          <p:nvPicPr>
            <p:cNvPr id="5"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7793" cy="483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custDataLst>
                <p:tags r:id="rId3"/>
              </p:custDataLst>
            </p:nvPr>
          </p:nvSpPr>
          <p:spPr bwMode="auto">
            <a:xfrm>
              <a:off x="163" y="620"/>
              <a:ext cx="2003" cy="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accent4">
                      <a:lumMod val="50000"/>
                    </a:schemeClr>
                  </a:solidFill>
                  <a:effectLst/>
                  <a:latin typeface="+mj-lt"/>
                  <a:ea typeface="Calibri" pitchFamily="34" charset="0"/>
                  <a:cs typeface="Times New Roman" pitchFamily="18" charset="0"/>
                </a:rPr>
                <a:t>34.5%</a:t>
              </a:r>
              <a:endParaRPr kumimoji="0" lang="en-US" altLang="en-US" sz="1600" b="0" i="0" u="none" strike="noStrike" cap="none" normalizeH="0" baseline="0" dirty="0">
                <a:ln>
                  <a:noFill/>
                </a:ln>
                <a:solidFill>
                  <a:schemeClr val="accent4">
                    <a:lumMod val="50000"/>
                  </a:schemeClr>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accent4">
                      <a:lumMod val="50000"/>
                    </a:schemeClr>
                  </a:solidFill>
                  <a:effectLst/>
                  <a:latin typeface="+mj-lt"/>
                  <a:ea typeface="Calibri" pitchFamily="34" charset="0"/>
                  <a:cs typeface="Times New Roman" pitchFamily="18" charset="0"/>
                </a:rPr>
                <a:t>Not enough data or experience</a:t>
              </a:r>
              <a:endParaRPr kumimoji="0" lang="en-US" altLang="en-US" sz="1600" b="0" i="0" u="none" strike="noStrike" cap="none" normalizeH="0" baseline="0" dirty="0">
                <a:ln>
                  <a:noFill/>
                </a:ln>
                <a:solidFill>
                  <a:schemeClr val="accent4">
                    <a:lumMod val="50000"/>
                  </a:schemeClr>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accent4">
                      <a:lumMod val="50000"/>
                    </a:schemeClr>
                  </a:solidFill>
                  <a:effectLst/>
                  <a:latin typeface="+mj-lt"/>
                  <a:ea typeface="Calibri" pitchFamily="34" charset="0"/>
                  <a:cs typeface="Times New Roman" pitchFamily="18" charset="0"/>
                </a:rPr>
                <a:t>to tell</a:t>
              </a:r>
              <a:endParaRPr kumimoji="0" lang="en-US" altLang="en-US" sz="1600" b="0" i="0" u="none" strike="noStrike" cap="none" normalizeH="0" baseline="0" dirty="0">
                <a:ln>
                  <a:noFill/>
                </a:ln>
                <a:solidFill>
                  <a:schemeClr val="accent4">
                    <a:lumMod val="50000"/>
                  </a:schemeClr>
                </a:solidFill>
                <a:effectLst/>
                <a:latin typeface="+mj-lt"/>
                <a:cs typeface="Arial" pitchFamily="34" charset="0"/>
              </a:endParaRPr>
            </a:p>
          </p:txBody>
        </p:sp>
        <p:sp>
          <p:nvSpPr>
            <p:cNvPr id="7" name="Text Box 4"/>
            <p:cNvSpPr txBox="1">
              <a:spLocks noChangeArrowheads="1"/>
            </p:cNvSpPr>
            <p:nvPr>
              <p:custDataLst>
                <p:tags r:id="rId4"/>
              </p:custDataLst>
            </p:nvPr>
          </p:nvSpPr>
          <p:spPr bwMode="auto">
            <a:xfrm>
              <a:off x="5932" y="959"/>
              <a:ext cx="1569" cy="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accent4">
                      <a:lumMod val="50000"/>
                    </a:schemeClr>
                  </a:solidFill>
                  <a:effectLst/>
                  <a:latin typeface="+mj-lt"/>
                  <a:ea typeface="Calibri" pitchFamily="34" charset="0"/>
                  <a:cs typeface="Times New Roman" pitchFamily="18" charset="0"/>
                </a:rPr>
                <a:t>33.7%</a:t>
              </a:r>
              <a:endParaRPr kumimoji="0" lang="en-US" altLang="en-US" sz="1600" b="0" i="0" u="none" strike="noStrike" cap="none" normalizeH="0" baseline="0" dirty="0">
                <a:ln>
                  <a:noFill/>
                </a:ln>
                <a:solidFill>
                  <a:schemeClr val="accent4">
                    <a:lumMod val="50000"/>
                  </a:schemeClr>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accent4">
                      <a:lumMod val="50000"/>
                    </a:schemeClr>
                  </a:solidFill>
                  <a:effectLst/>
                  <a:latin typeface="+mj-lt"/>
                  <a:ea typeface="Calibri" pitchFamily="34" charset="0"/>
                  <a:cs typeface="Times New Roman" pitchFamily="18" charset="0"/>
                </a:rPr>
                <a:t>Cover crops increase profitability</a:t>
              </a:r>
              <a:endParaRPr kumimoji="0" lang="en-US" altLang="en-US" sz="1600" b="0" i="0" u="none" strike="noStrike" cap="none" normalizeH="0" baseline="0" dirty="0">
                <a:ln>
                  <a:noFill/>
                </a:ln>
                <a:solidFill>
                  <a:schemeClr val="accent4">
                    <a:lumMod val="50000"/>
                  </a:schemeClr>
                </a:solidFill>
                <a:effectLst/>
                <a:latin typeface="+mj-lt"/>
                <a:cs typeface="Arial" pitchFamily="34" charset="0"/>
              </a:endParaRPr>
            </a:p>
          </p:txBody>
        </p:sp>
        <p:sp>
          <p:nvSpPr>
            <p:cNvPr id="8" name="Text Box 3"/>
            <p:cNvSpPr txBox="1">
              <a:spLocks noChangeArrowheads="1"/>
            </p:cNvSpPr>
            <p:nvPr>
              <p:custDataLst>
                <p:tags r:id="rId5"/>
              </p:custDataLst>
            </p:nvPr>
          </p:nvSpPr>
          <p:spPr bwMode="auto">
            <a:xfrm>
              <a:off x="163" y="3621"/>
              <a:ext cx="2026"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accent4">
                      <a:lumMod val="50000"/>
                    </a:schemeClr>
                  </a:solidFill>
                  <a:effectLst/>
                  <a:latin typeface="+mj-lt"/>
                  <a:ea typeface="Calibri" pitchFamily="34" charset="0"/>
                  <a:cs typeface="Times New Roman" pitchFamily="18" charset="0"/>
                </a:rPr>
                <a:t>5.7%</a:t>
              </a:r>
              <a:endParaRPr kumimoji="0" lang="en-US" altLang="en-US" sz="1600" b="0" i="0" u="none" strike="noStrike" cap="none" normalizeH="0" baseline="0" dirty="0">
                <a:ln>
                  <a:noFill/>
                </a:ln>
                <a:solidFill>
                  <a:schemeClr val="accent4">
                    <a:lumMod val="50000"/>
                  </a:schemeClr>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accent4">
                      <a:lumMod val="50000"/>
                    </a:schemeClr>
                  </a:solidFill>
                  <a:effectLst/>
                  <a:latin typeface="+mj-lt"/>
                  <a:ea typeface="Calibri" pitchFamily="34" charset="0"/>
                  <a:cs typeface="Times New Roman" pitchFamily="18" charset="0"/>
                </a:rPr>
                <a:t>Cover crops decrease profitability</a:t>
              </a:r>
              <a:endParaRPr kumimoji="0" lang="en-US" altLang="en-US" sz="1600" b="0" i="0" u="none" strike="noStrike" cap="none" normalizeH="0" baseline="0" dirty="0">
                <a:ln>
                  <a:noFill/>
                </a:ln>
                <a:solidFill>
                  <a:schemeClr val="accent4">
                    <a:lumMod val="50000"/>
                  </a:schemeClr>
                </a:solidFill>
                <a:effectLst/>
                <a:latin typeface="+mj-lt"/>
                <a:cs typeface="Arial" pitchFamily="34" charset="0"/>
              </a:endParaRPr>
            </a:p>
          </p:txBody>
        </p:sp>
        <p:sp>
          <p:nvSpPr>
            <p:cNvPr id="9" name="Text Box 2"/>
            <p:cNvSpPr txBox="1">
              <a:spLocks noChangeArrowheads="1"/>
            </p:cNvSpPr>
            <p:nvPr>
              <p:custDataLst>
                <p:tags r:id="rId6"/>
              </p:custDataLst>
            </p:nvPr>
          </p:nvSpPr>
          <p:spPr bwMode="auto">
            <a:xfrm>
              <a:off x="4725" y="3898"/>
              <a:ext cx="2205"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accent4">
                      <a:lumMod val="50000"/>
                    </a:schemeClr>
                  </a:solidFill>
                  <a:effectLst/>
                  <a:latin typeface="+mj-lt"/>
                  <a:ea typeface="Calibri" pitchFamily="34" charset="0"/>
                  <a:cs typeface="Times New Roman" pitchFamily="18" charset="0"/>
                </a:rPr>
                <a:t>26.1%</a:t>
              </a:r>
              <a:endParaRPr kumimoji="0" lang="en-US" altLang="en-US" sz="1600" b="0" i="0" u="none" strike="noStrike" cap="none" normalizeH="0" baseline="0" dirty="0">
                <a:ln>
                  <a:noFill/>
                </a:ln>
                <a:solidFill>
                  <a:schemeClr val="accent4">
                    <a:lumMod val="50000"/>
                  </a:schemeClr>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accent4">
                      <a:lumMod val="50000"/>
                    </a:schemeClr>
                  </a:solidFill>
                  <a:effectLst/>
                  <a:latin typeface="+mj-lt"/>
                  <a:ea typeface="Calibri" pitchFamily="34" charset="0"/>
                  <a:cs typeface="Times New Roman" pitchFamily="18" charset="0"/>
                </a:rPr>
                <a:t>Cover crops do not affect profitability</a:t>
              </a:r>
              <a:endParaRPr kumimoji="0" lang="en-US" altLang="en-US" sz="1600" b="0" i="0" u="none" strike="noStrike" cap="none" normalizeH="0" baseline="0" dirty="0">
                <a:ln>
                  <a:noFill/>
                </a:ln>
                <a:solidFill>
                  <a:schemeClr val="accent4">
                    <a:lumMod val="50000"/>
                  </a:schemeClr>
                </a:solidFill>
                <a:effectLst/>
                <a:latin typeface="+mj-lt"/>
                <a:cs typeface="Arial" pitchFamily="34" charset="0"/>
              </a:endParaRPr>
            </a:p>
          </p:txBody>
        </p:sp>
      </p:grpSp>
      <p:sp>
        <p:nvSpPr>
          <p:cNvPr id="3" name="Rectangle 2"/>
          <p:cNvSpPr/>
          <p:nvPr/>
        </p:nvSpPr>
        <p:spPr>
          <a:xfrm>
            <a:off x="304800" y="6245019"/>
            <a:ext cx="4915641" cy="461665"/>
          </a:xfrm>
          <a:prstGeom prst="rect">
            <a:avLst/>
          </a:prstGeom>
        </p:spPr>
        <p:txBody>
          <a:bodyPr wrap="none">
            <a:spAutoFit/>
          </a:bodyPr>
          <a:lstStyle/>
          <a:p>
            <a:pPr>
              <a:defRPr/>
            </a:pPr>
            <a:r>
              <a:rPr lang="en-US" sz="2400" dirty="0">
                <a:solidFill>
                  <a:srgbClr val="800000"/>
                </a:solidFill>
              </a:rPr>
              <a:t>SARE Cover Crop </a:t>
            </a:r>
            <a:r>
              <a:rPr lang="en-US" sz="2400" dirty="0" smtClean="0">
                <a:solidFill>
                  <a:srgbClr val="800000"/>
                </a:solidFill>
              </a:rPr>
              <a:t>Survey, 2015-2016</a:t>
            </a:r>
            <a:endParaRPr lang="en-US" sz="2400" dirty="0">
              <a:solidFill>
                <a:srgbClr val="800000"/>
              </a:solidFill>
            </a:endParaRPr>
          </a:p>
        </p:txBody>
      </p:sp>
    </p:spTree>
    <p:extLst>
      <p:ext uri="{BB962C8B-B14F-4D97-AF65-F5344CB8AC3E}">
        <p14:creationId xmlns:p14="http://schemas.microsoft.com/office/powerpoint/2010/main" val="30854479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Cover Crop Costs</a:t>
            </a:r>
          </a:p>
        </p:txBody>
      </p:sp>
      <p:graphicFrame>
        <p:nvGraphicFramePr>
          <p:cNvPr id="4" name="Diagram 3"/>
          <p:cNvGraphicFramePr/>
          <p:nvPr>
            <p:custDataLst>
              <p:tags r:id="rId2"/>
            </p:custDataLst>
            <p:extLst>
              <p:ext uri="{D42A27DB-BD31-4B8C-83A1-F6EECF244321}">
                <p14:modId xmlns:p14="http://schemas.microsoft.com/office/powerpoint/2010/main" val="2303754537"/>
              </p:ext>
            </p:extLst>
          </p:nvPr>
        </p:nvGraphicFramePr>
        <p:xfrm>
          <a:off x="609600" y="1447800"/>
          <a:ext cx="8153400" cy="5105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785007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10630" y="220550"/>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Cover Crop Returns</a:t>
            </a:r>
          </a:p>
        </p:txBody>
      </p:sp>
      <p:grpSp>
        <p:nvGrpSpPr>
          <p:cNvPr id="13" name="Group 12"/>
          <p:cNvGrpSpPr/>
          <p:nvPr/>
        </p:nvGrpSpPr>
        <p:grpSpPr>
          <a:xfrm>
            <a:off x="2338387" y="1574148"/>
            <a:ext cx="4467225" cy="5283852"/>
            <a:chOff x="2338387" y="1574148"/>
            <a:chExt cx="4467225" cy="5283852"/>
          </a:xfrm>
        </p:grpSpPr>
        <p:grpSp>
          <p:nvGrpSpPr>
            <p:cNvPr id="3" name="Group 2"/>
            <p:cNvGrpSpPr/>
            <p:nvPr>
              <p:custDataLst>
                <p:tags r:id="rId2"/>
              </p:custDataLst>
            </p:nvPr>
          </p:nvGrpSpPr>
          <p:grpSpPr>
            <a:xfrm>
              <a:off x="2338387" y="1763057"/>
              <a:ext cx="4467225" cy="5094943"/>
              <a:chOff x="2347165" y="1426347"/>
              <a:chExt cx="4467225" cy="5094943"/>
            </a:xfrm>
          </p:grpSpPr>
          <p:sp>
            <p:nvSpPr>
              <p:cNvPr id="5" name="Oval 4"/>
              <p:cNvSpPr/>
              <p:nvPr>
                <p:custDataLst>
                  <p:tags r:id="rId4"/>
                </p:custDataLst>
              </p:nvPr>
            </p:nvSpPr>
            <p:spPr>
              <a:xfrm>
                <a:off x="2621803" y="1655206"/>
                <a:ext cx="4116228" cy="1429512"/>
              </a:xfrm>
              <a:prstGeom prst="ellipse">
                <a:avLst/>
              </a:prstGeom>
            </p:spPr>
            <p:style>
              <a:lnRef idx="0">
                <a:schemeClr val="accent4">
                  <a:hueOff val="0"/>
                  <a:satOff val="0"/>
                  <a:lumOff val="0"/>
                  <a:alphaOff val="0"/>
                </a:schemeClr>
              </a:lnRef>
              <a:fillRef idx="1">
                <a:schemeClr val="accent4">
                  <a:tint val="50000"/>
                  <a:alpha val="40000"/>
                  <a:hueOff val="0"/>
                  <a:satOff val="0"/>
                  <a:lumOff val="0"/>
                  <a:alphaOff val="0"/>
                </a:schemeClr>
              </a:fillRef>
              <a:effectRef idx="0">
                <a:schemeClr val="accent4">
                  <a:tint val="50000"/>
                  <a:alpha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 name="Arrow: Down 5"/>
              <p:cNvSpPr/>
              <p:nvPr>
                <p:custDataLst>
                  <p:tags r:id="rId5"/>
                </p:custDataLst>
              </p:nvPr>
            </p:nvSpPr>
            <p:spPr>
              <a:xfrm>
                <a:off x="4287440" y="5155596"/>
                <a:ext cx="797718" cy="510540"/>
              </a:xfrm>
              <a:prstGeom prst="downArrow">
                <a:avLst/>
              </a:prstGeom>
            </p:spPr>
            <p:style>
              <a:lnRef idx="2">
                <a:schemeClr val="lt1">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Shape 6"/>
              <p:cNvSpPr/>
              <p:nvPr>
                <p:custDataLst>
                  <p:tags r:id="rId6"/>
                </p:custDataLst>
              </p:nvPr>
            </p:nvSpPr>
            <p:spPr>
              <a:xfrm>
                <a:off x="2771774" y="5564028"/>
                <a:ext cx="3829050" cy="957262"/>
              </a:xfrm>
              <a:custGeom>
                <a:avLst/>
                <a:gdLst>
                  <a:gd name="connsiteX0" fmla="*/ 0 w 3829050"/>
                  <a:gd name="connsiteY0" fmla="*/ 0 h 957262"/>
                  <a:gd name="connsiteX1" fmla="*/ 3829050 w 3829050"/>
                  <a:gd name="connsiteY1" fmla="*/ 0 h 957262"/>
                  <a:gd name="connsiteX2" fmla="*/ 3829050 w 3829050"/>
                  <a:gd name="connsiteY2" fmla="*/ 957262 h 957262"/>
                  <a:gd name="connsiteX3" fmla="*/ 0 w 3829050"/>
                  <a:gd name="connsiteY3" fmla="*/ 957262 h 957262"/>
                  <a:gd name="connsiteX4" fmla="*/ 0 w 3829050"/>
                  <a:gd name="connsiteY4" fmla="*/ 0 h 957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957262">
                    <a:moveTo>
                      <a:pt x="0" y="0"/>
                    </a:moveTo>
                    <a:lnTo>
                      <a:pt x="3829050" y="0"/>
                    </a:lnTo>
                    <a:lnTo>
                      <a:pt x="3829050" y="957262"/>
                    </a:lnTo>
                    <a:lnTo>
                      <a:pt x="0" y="9572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800000"/>
                    </a:solidFill>
                    <a:latin typeface="Arial" panose="020B0604020202020204" pitchFamily="34" charset="0"/>
                    <a:cs typeface="Arial" panose="020B0604020202020204" pitchFamily="34" charset="0"/>
                  </a:rPr>
                  <a:t>Economic returns to cover cropping</a:t>
                </a:r>
              </a:p>
            </p:txBody>
          </p:sp>
          <p:sp>
            <p:nvSpPr>
              <p:cNvPr id="8" name="Freeform: Shape 7"/>
              <p:cNvSpPr/>
              <p:nvPr>
                <p:custDataLst>
                  <p:tags r:id="rId7"/>
                </p:custDataLst>
              </p:nvPr>
            </p:nvSpPr>
            <p:spPr>
              <a:xfrm>
                <a:off x="3631680" y="3106602"/>
                <a:ext cx="1605056" cy="1470269"/>
              </a:xfrm>
              <a:custGeom>
                <a:avLst/>
                <a:gdLst>
                  <a:gd name="connsiteX0" fmla="*/ 0 w 1605056"/>
                  <a:gd name="connsiteY0" fmla="*/ 735135 h 1470269"/>
                  <a:gd name="connsiteX1" fmla="*/ 802528 w 1605056"/>
                  <a:gd name="connsiteY1" fmla="*/ 0 h 1470269"/>
                  <a:gd name="connsiteX2" fmla="*/ 1605056 w 1605056"/>
                  <a:gd name="connsiteY2" fmla="*/ 735135 h 1470269"/>
                  <a:gd name="connsiteX3" fmla="*/ 802528 w 1605056"/>
                  <a:gd name="connsiteY3" fmla="*/ 1470270 h 1470269"/>
                  <a:gd name="connsiteX4" fmla="*/ 0 w 1605056"/>
                  <a:gd name="connsiteY4" fmla="*/ 735135 h 1470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056" h="1470269">
                    <a:moveTo>
                      <a:pt x="0" y="735135"/>
                    </a:moveTo>
                    <a:cubicBezTo>
                      <a:pt x="0" y="329131"/>
                      <a:pt x="359304" y="0"/>
                      <a:pt x="802528" y="0"/>
                    </a:cubicBezTo>
                    <a:cubicBezTo>
                      <a:pt x="1245752" y="0"/>
                      <a:pt x="1605056" y="329131"/>
                      <a:pt x="1605056" y="735135"/>
                    </a:cubicBezTo>
                    <a:cubicBezTo>
                      <a:pt x="1605056" y="1141139"/>
                      <a:pt x="1245752" y="1470270"/>
                      <a:pt x="802528" y="1470270"/>
                    </a:cubicBezTo>
                    <a:cubicBezTo>
                      <a:pt x="359304" y="1470270"/>
                      <a:pt x="0" y="1141139"/>
                      <a:pt x="0" y="735135"/>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55375" tIns="235636" rIns="255375" bIns="235636" numCol="1" spcCol="1270" anchor="ctr" anchorCtr="0">
                <a:noAutofit/>
              </a:bodyPr>
              <a:lstStyle/>
              <a:p>
                <a:pPr marL="0" lvl="0" indent="0" algn="ctr" defTabSz="711200">
                  <a:lnSpc>
                    <a:spcPct val="90000"/>
                  </a:lnSpc>
                  <a:spcBef>
                    <a:spcPct val="0"/>
                  </a:spcBef>
                  <a:spcAft>
                    <a:spcPct val="35000"/>
                  </a:spcAft>
                  <a:buNone/>
                </a:pPr>
                <a:r>
                  <a:rPr lang="en-US" sz="1600" b="1" kern="1200" dirty="0"/>
                  <a:t>Soil protection</a:t>
                </a:r>
              </a:p>
            </p:txBody>
          </p:sp>
          <p:sp>
            <p:nvSpPr>
              <p:cNvPr id="9" name="Freeform: Shape 8"/>
              <p:cNvSpPr/>
              <p:nvPr>
                <p:custDataLst>
                  <p:tags r:id="rId8"/>
                </p:custDataLst>
              </p:nvPr>
            </p:nvSpPr>
            <p:spPr>
              <a:xfrm>
                <a:off x="2837374" y="1995501"/>
                <a:ext cx="1435893" cy="1435893"/>
              </a:xfrm>
              <a:custGeom>
                <a:avLst/>
                <a:gdLst>
                  <a:gd name="connsiteX0" fmla="*/ 0 w 1435893"/>
                  <a:gd name="connsiteY0" fmla="*/ 717947 h 1435893"/>
                  <a:gd name="connsiteX1" fmla="*/ 717947 w 1435893"/>
                  <a:gd name="connsiteY1" fmla="*/ 0 h 1435893"/>
                  <a:gd name="connsiteX2" fmla="*/ 1435894 w 1435893"/>
                  <a:gd name="connsiteY2" fmla="*/ 717947 h 1435893"/>
                  <a:gd name="connsiteX3" fmla="*/ 717947 w 1435893"/>
                  <a:gd name="connsiteY3" fmla="*/ 1435894 h 1435893"/>
                  <a:gd name="connsiteX4" fmla="*/ 0 w 1435893"/>
                  <a:gd name="connsiteY4" fmla="*/ 717947 h 143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893" h="1435893">
                    <a:moveTo>
                      <a:pt x="0" y="717947"/>
                    </a:moveTo>
                    <a:cubicBezTo>
                      <a:pt x="0" y="321436"/>
                      <a:pt x="321436" y="0"/>
                      <a:pt x="717947" y="0"/>
                    </a:cubicBezTo>
                    <a:cubicBezTo>
                      <a:pt x="1114458" y="0"/>
                      <a:pt x="1435894" y="321436"/>
                      <a:pt x="1435894" y="717947"/>
                    </a:cubicBezTo>
                    <a:cubicBezTo>
                      <a:pt x="1435894" y="1114458"/>
                      <a:pt x="1114458" y="1435894"/>
                      <a:pt x="717947" y="1435894"/>
                    </a:cubicBezTo>
                    <a:cubicBezTo>
                      <a:pt x="321436" y="1435894"/>
                      <a:pt x="0" y="1114458"/>
                      <a:pt x="0" y="717947"/>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0602" tIns="230602" rIns="230602" bIns="230602" numCol="1" spcCol="1270" anchor="ctr" anchorCtr="0">
                <a:noAutofit/>
              </a:bodyPr>
              <a:lstStyle/>
              <a:p>
                <a:pPr marL="0" lvl="0" indent="0" algn="ctr" defTabSz="711200">
                  <a:lnSpc>
                    <a:spcPct val="90000"/>
                  </a:lnSpc>
                  <a:spcBef>
                    <a:spcPct val="0"/>
                  </a:spcBef>
                  <a:spcAft>
                    <a:spcPct val="35000"/>
                  </a:spcAft>
                  <a:buNone/>
                </a:pPr>
                <a:r>
                  <a:rPr lang="en-US" sz="1600" b="1" kern="1200" dirty="0"/>
                  <a:t>N credit</a:t>
                </a:r>
              </a:p>
            </p:txBody>
          </p:sp>
          <p:sp>
            <p:nvSpPr>
              <p:cNvPr id="10" name="Freeform: Shape 9"/>
              <p:cNvSpPr/>
              <p:nvPr>
                <p:custDataLst>
                  <p:tags r:id="rId9"/>
                </p:custDataLst>
              </p:nvPr>
            </p:nvSpPr>
            <p:spPr>
              <a:xfrm>
                <a:off x="4793427" y="2076402"/>
                <a:ext cx="1435893" cy="1435893"/>
              </a:xfrm>
              <a:custGeom>
                <a:avLst/>
                <a:gdLst>
                  <a:gd name="connsiteX0" fmla="*/ 0 w 1435893"/>
                  <a:gd name="connsiteY0" fmla="*/ 717947 h 1435893"/>
                  <a:gd name="connsiteX1" fmla="*/ 717947 w 1435893"/>
                  <a:gd name="connsiteY1" fmla="*/ 0 h 1435893"/>
                  <a:gd name="connsiteX2" fmla="*/ 1435894 w 1435893"/>
                  <a:gd name="connsiteY2" fmla="*/ 717947 h 1435893"/>
                  <a:gd name="connsiteX3" fmla="*/ 717947 w 1435893"/>
                  <a:gd name="connsiteY3" fmla="*/ 1435894 h 1435893"/>
                  <a:gd name="connsiteX4" fmla="*/ 0 w 1435893"/>
                  <a:gd name="connsiteY4" fmla="*/ 717947 h 143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893" h="1435893">
                    <a:moveTo>
                      <a:pt x="0" y="717947"/>
                    </a:moveTo>
                    <a:cubicBezTo>
                      <a:pt x="0" y="321436"/>
                      <a:pt x="321436" y="0"/>
                      <a:pt x="717947" y="0"/>
                    </a:cubicBezTo>
                    <a:cubicBezTo>
                      <a:pt x="1114458" y="0"/>
                      <a:pt x="1435894" y="321436"/>
                      <a:pt x="1435894" y="717947"/>
                    </a:cubicBezTo>
                    <a:cubicBezTo>
                      <a:pt x="1435894" y="1114458"/>
                      <a:pt x="1114458" y="1435894"/>
                      <a:pt x="717947" y="1435894"/>
                    </a:cubicBezTo>
                    <a:cubicBezTo>
                      <a:pt x="321436" y="1435894"/>
                      <a:pt x="0" y="1114458"/>
                      <a:pt x="0" y="717947"/>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0602" tIns="230602" rIns="230602" bIns="230602" numCol="1" spcCol="1270" anchor="ctr" anchorCtr="0">
                <a:noAutofit/>
              </a:bodyPr>
              <a:lstStyle/>
              <a:p>
                <a:pPr marL="0" lvl="0" indent="0" algn="ctr" defTabSz="711200">
                  <a:lnSpc>
                    <a:spcPct val="90000"/>
                  </a:lnSpc>
                  <a:spcBef>
                    <a:spcPct val="0"/>
                  </a:spcBef>
                  <a:spcAft>
                    <a:spcPct val="35000"/>
                  </a:spcAft>
                  <a:buNone/>
                </a:pPr>
                <a:r>
                  <a:rPr lang="en-US" sz="1600" b="1" dirty="0"/>
                  <a:t>Incentives</a:t>
                </a:r>
                <a:endParaRPr lang="en-US" sz="1600" b="1" kern="1200" dirty="0"/>
              </a:p>
            </p:txBody>
          </p:sp>
          <p:sp>
            <p:nvSpPr>
              <p:cNvPr id="11" name="Shape 10"/>
              <p:cNvSpPr/>
              <p:nvPr>
                <p:custDataLst>
                  <p:tags r:id="rId10"/>
                </p:custDataLst>
              </p:nvPr>
            </p:nvSpPr>
            <p:spPr>
              <a:xfrm>
                <a:off x="2347165" y="1426347"/>
                <a:ext cx="4467225" cy="3573780"/>
              </a:xfrm>
              <a:prstGeom prst="funnel">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dirty="0"/>
              </a:p>
            </p:txBody>
          </p:sp>
        </p:grpSp>
        <p:sp>
          <p:nvSpPr>
            <p:cNvPr id="12" name="Freeform: Shape 11"/>
            <p:cNvSpPr/>
            <p:nvPr>
              <p:custDataLst>
                <p:tags r:id="rId3"/>
              </p:custDataLst>
            </p:nvPr>
          </p:nvSpPr>
          <p:spPr>
            <a:xfrm>
              <a:off x="4103917" y="1574148"/>
              <a:ext cx="1435893" cy="1435893"/>
            </a:xfrm>
            <a:custGeom>
              <a:avLst/>
              <a:gdLst>
                <a:gd name="connsiteX0" fmla="*/ 0 w 1435893"/>
                <a:gd name="connsiteY0" fmla="*/ 717947 h 1435893"/>
                <a:gd name="connsiteX1" fmla="*/ 717947 w 1435893"/>
                <a:gd name="connsiteY1" fmla="*/ 0 h 1435893"/>
                <a:gd name="connsiteX2" fmla="*/ 1435894 w 1435893"/>
                <a:gd name="connsiteY2" fmla="*/ 717947 h 1435893"/>
                <a:gd name="connsiteX3" fmla="*/ 717947 w 1435893"/>
                <a:gd name="connsiteY3" fmla="*/ 1435894 h 1435893"/>
                <a:gd name="connsiteX4" fmla="*/ 0 w 1435893"/>
                <a:gd name="connsiteY4" fmla="*/ 717947 h 143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893" h="1435893">
                  <a:moveTo>
                    <a:pt x="0" y="717947"/>
                  </a:moveTo>
                  <a:cubicBezTo>
                    <a:pt x="0" y="321436"/>
                    <a:pt x="321436" y="0"/>
                    <a:pt x="717947" y="0"/>
                  </a:cubicBezTo>
                  <a:cubicBezTo>
                    <a:pt x="1114458" y="0"/>
                    <a:pt x="1435894" y="321436"/>
                    <a:pt x="1435894" y="717947"/>
                  </a:cubicBezTo>
                  <a:cubicBezTo>
                    <a:pt x="1435894" y="1114458"/>
                    <a:pt x="1114458" y="1435894"/>
                    <a:pt x="717947" y="1435894"/>
                  </a:cubicBezTo>
                  <a:cubicBezTo>
                    <a:pt x="321436" y="1435894"/>
                    <a:pt x="0" y="1114458"/>
                    <a:pt x="0" y="717947"/>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0602" tIns="230602" rIns="230602" bIns="230602" numCol="1" spcCol="1270" anchor="ctr" anchorCtr="0">
              <a:noAutofit/>
            </a:bodyPr>
            <a:lstStyle/>
            <a:p>
              <a:pPr marL="0" lvl="0" indent="0" algn="ctr" defTabSz="711200">
                <a:lnSpc>
                  <a:spcPct val="90000"/>
                </a:lnSpc>
                <a:spcBef>
                  <a:spcPct val="0"/>
                </a:spcBef>
                <a:spcAft>
                  <a:spcPct val="35000"/>
                </a:spcAft>
                <a:buNone/>
              </a:pPr>
              <a:r>
                <a:rPr lang="en-US" sz="1600" b="1" kern="1200" dirty="0"/>
                <a:t>Rotation effects</a:t>
              </a:r>
            </a:p>
          </p:txBody>
        </p:sp>
      </p:grpSp>
    </p:spTree>
    <p:extLst>
      <p:ext uri="{BB962C8B-B14F-4D97-AF65-F5344CB8AC3E}">
        <p14:creationId xmlns:p14="http://schemas.microsoft.com/office/powerpoint/2010/main" val="12566180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b="0" dirty="0">
                <a:solidFill>
                  <a:srgbClr val="800000"/>
                </a:solidFill>
                <a:latin typeface="Arial" panose="020B0604020202020204" pitchFamily="34" charset="0"/>
                <a:cs typeface="Arial" panose="020B0604020202020204" pitchFamily="34" charset="0"/>
              </a:rPr>
              <a:t>C</a:t>
            </a:r>
            <a:r>
              <a:rPr lang="en-US" b="0" dirty="0" smtClean="0">
                <a:solidFill>
                  <a:srgbClr val="800000"/>
                </a:solidFill>
                <a:latin typeface="Arial" panose="020B0604020202020204" pitchFamily="34" charset="0"/>
                <a:cs typeface="Arial" panose="020B0604020202020204" pitchFamily="34" charset="0"/>
              </a:rPr>
              <a:t>over </a:t>
            </a:r>
            <a:r>
              <a:rPr lang="en-US" b="0" dirty="0">
                <a:solidFill>
                  <a:srgbClr val="800000"/>
                </a:solidFill>
                <a:latin typeface="Arial" panose="020B0604020202020204" pitchFamily="34" charset="0"/>
                <a:cs typeface="Arial" panose="020B0604020202020204" pitchFamily="34" charset="0"/>
              </a:rPr>
              <a:t>C</a:t>
            </a:r>
            <a:r>
              <a:rPr lang="en-US" b="0" dirty="0" smtClean="0">
                <a:solidFill>
                  <a:srgbClr val="800000"/>
                </a:solidFill>
                <a:latin typeface="Arial" panose="020B0604020202020204" pitchFamily="34" charset="0"/>
                <a:cs typeface="Arial" panose="020B0604020202020204" pitchFamily="34" charset="0"/>
              </a:rPr>
              <a:t>ropping </a:t>
            </a:r>
            <a:r>
              <a:rPr lang="en-US" b="0" dirty="0">
                <a:solidFill>
                  <a:srgbClr val="800000"/>
                </a:solidFill>
                <a:latin typeface="Arial" panose="020B0604020202020204" pitchFamily="34" charset="0"/>
                <a:cs typeface="Arial" panose="020B0604020202020204" pitchFamily="34" charset="0"/>
              </a:rPr>
              <a:t>in </a:t>
            </a:r>
            <a:r>
              <a:rPr lang="en-US" b="0" dirty="0" smtClean="0">
                <a:solidFill>
                  <a:srgbClr val="800000"/>
                </a:solidFill>
                <a:latin typeface="Arial" panose="020B0604020202020204" pitchFamily="34" charset="0"/>
                <a:cs typeface="Arial" panose="020B0604020202020204" pitchFamily="34" charset="0"/>
              </a:rPr>
              <a:t>Organic </a:t>
            </a:r>
            <a:r>
              <a:rPr lang="en-US" b="0" dirty="0">
                <a:solidFill>
                  <a:srgbClr val="800000"/>
                </a:solidFill>
                <a:latin typeface="Arial" panose="020B0604020202020204" pitchFamily="34" charset="0"/>
                <a:cs typeface="Arial" panose="020B0604020202020204" pitchFamily="34" charset="0"/>
              </a:rPr>
              <a:t>S</a:t>
            </a:r>
            <a:r>
              <a:rPr lang="en-US" b="0" dirty="0" smtClean="0">
                <a:solidFill>
                  <a:srgbClr val="800000"/>
                </a:solidFill>
                <a:latin typeface="Arial" panose="020B0604020202020204" pitchFamily="34" charset="0"/>
                <a:cs typeface="Arial" panose="020B0604020202020204" pitchFamily="34" charset="0"/>
              </a:rPr>
              <a:t>ystems</a:t>
            </a:r>
            <a:endParaRPr lang="en-US" b="0" dirty="0">
              <a:solidFill>
                <a:srgbClr val="8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custDataLst>
              <p:tags r:id="rId2"/>
            </p:custDataLst>
          </p:nvPr>
        </p:nvSpPr>
        <p:spPr>
          <a:xfrm>
            <a:off x="457200" y="1600200"/>
            <a:ext cx="8229600" cy="4800600"/>
          </a:xfrm>
        </p:spPr>
        <p:txBody>
          <a:bodyPr>
            <a:normAutofit lnSpcReduction="10000"/>
          </a:bodyPr>
          <a:lstStyle/>
          <a:p>
            <a:pPr marL="514350" indent="-514350">
              <a:buFont typeface="+mj-lt"/>
              <a:buAutoNum type="arabicPeriod"/>
            </a:pPr>
            <a:r>
              <a:rPr lang="en-US" dirty="0" smtClean="0">
                <a:solidFill>
                  <a:srgbClr val="800000"/>
                </a:solidFill>
                <a:latin typeface="Arial" panose="020B0604020202020204" pitchFamily="34" charset="0"/>
                <a:cs typeface="Arial" panose="020B0604020202020204" pitchFamily="34" charset="0"/>
              </a:rPr>
              <a:t>Reduce </a:t>
            </a:r>
            <a:r>
              <a:rPr lang="en-US" dirty="0">
                <a:solidFill>
                  <a:srgbClr val="800000"/>
                </a:solidFill>
                <a:latin typeface="Arial" panose="020B0604020202020204" pitchFamily="34" charset="0"/>
                <a:cs typeface="Arial" panose="020B0604020202020204" pitchFamily="34" charset="0"/>
              </a:rPr>
              <a:t>erosion from wind and </a:t>
            </a:r>
            <a:r>
              <a:rPr lang="en-US" dirty="0" smtClean="0">
                <a:solidFill>
                  <a:srgbClr val="800000"/>
                </a:solidFill>
                <a:latin typeface="Arial" panose="020B0604020202020204" pitchFamily="34" charset="0"/>
                <a:cs typeface="Arial" panose="020B0604020202020204" pitchFamily="34" charset="0"/>
              </a:rPr>
              <a:t>water</a:t>
            </a:r>
          </a:p>
          <a:p>
            <a:pPr marL="514350" indent="-514350">
              <a:buFont typeface="+mj-lt"/>
              <a:buAutoNum type="arabicPeriod"/>
            </a:pPr>
            <a:r>
              <a:rPr lang="en-US" dirty="0" smtClean="0">
                <a:solidFill>
                  <a:srgbClr val="800000"/>
                </a:solidFill>
                <a:latin typeface="Arial" panose="020B0604020202020204" pitchFamily="34" charset="0"/>
                <a:cs typeface="Arial" panose="020B0604020202020204" pitchFamily="34" charset="0"/>
              </a:rPr>
              <a:t>Increase </a:t>
            </a:r>
            <a:r>
              <a:rPr lang="en-US" dirty="0">
                <a:solidFill>
                  <a:srgbClr val="800000"/>
                </a:solidFill>
                <a:latin typeface="Arial" panose="020B0604020202020204" pitchFamily="34" charset="0"/>
                <a:cs typeface="Arial" panose="020B0604020202020204" pitchFamily="34" charset="0"/>
              </a:rPr>
              <a:t>soil organic matter </a:t>
            </a:r>
            <a:r>
              <a:rPr lang="en-US" dirty="0" smtClean="0">
                <a:solidFill>
                  <a:srgbClr val="800000"/>
                </a:solidFill>
                <a:latin typeface="Arial" panose="020B0604020202020204" pitchFamily="34" charset="0"/>
                <a:cs typeface="Arial" panose="020B0604020202020204" pitchFamily="34" charset="0"/>
              </a:rPr>
              <a:t>content</a:t>
            </a:r>
          </a:p>
          <a:p>
            <a:pPr marL="514350" indent="-514350">
              <a:buFont typeface="+mj-lt"/>
              <a:buAutoNum type="arabicPeriod"/>
            </a:pPr>
            <a:r>
              <a:rPr lang="en-US" dirty="0" smtClean="0">
                <a:solidFill>
                  <a:srgbClr val="800000"/>
                </a:solidFill>
                <a:latin typeface="Arial" panose="020B0604020202020204" pitchFamily="34" charset="0"/>
                <a:cs typeface="Arial" panose="020B0604020202020204" pitchFamily="34" charset="0"/>
              </a:rPr>
              <a:t>Capture </a:t>
            </a:r>
            <a:r>
              <a:rPr lang="en-US" dirty="0">
                <a:solidFill>
                  <a:srgbClr val="800000"/>
                </a:solidFill>
                <a:latin typeface="Arial" panose="020B0604020202020204" pitchFamily="34" charset="0"/>
                <a:cs typeface="Arial" panose="020B0604020202020204" pitchFamily="34" charset="0"/>
              </a:rPr>
              <a:t>and recycle or </a:t>
            </a:r>
            <a:r>
              <a:rPr lang="en-US" dirty="0" smtClean="0">
                <a:solidFill>
                  <a:srgbClr val="800000"/>
                </a:solidFill>
                <a:latin typeface="Arial" panose="020B0604020202020204" pitchFamily="34" charset="0"/>
                <a:cs typeface="Arial" panose="020B0604020202020204" pitchFamily="34" charset="0"/>
              </a:rPr>
              <a:t>redistribute nutrients</a:t>
            </a:r>
            <a:r>
              <a:rPr lang="en-US" dirty="0">
                <a:solidFill>
                  <a:srgbClr val="800000"/>
                </a:solidFill>
                <a:latin typeface="Arial" panose="020B0604020202020204" pitchFamily="34" charset="0"/>
                <a:cs typeface="Arial" panose="020B0604020202020204" pitchFamily="34" charset="0"/>
              </a:rPr>
              <a:t> </a:t>
            </a:r>
            <a:r>
              <a:rPr lang="en-US" dirty="0" smtClean="0">
                <a:solidFill>
                  <a:srgbClr val="800000"/>
                </a:solidFill>
                <a:latin typeface="Arial" panose="020B0604020202020204" pitchFamily="34" charset="0"/>
                <a:cs typeface="Arial" panose="020B0604020202020204" pitchFamily="34" charset="0"/>
              </a:rPr>
              <a:t>in </a:t>
            </a:r>
            <a:r>
              <a:rPr lang="en-US" dirty="0">
                <a:solidFill>
                  <a:srgbClr val="800000"/>
                </a:solidFill>
                <a:latin typeface="Arial" panose="020B0604020202020204" pitchFamily="34" charset="0"/>
                <a:cs typeface="Arial" panose="020B0604020202020204" pitchFamily="34" charset="0"/>
              </a:rPr>
              <a:t>the soil </a:t>
            </a:r>
            <a:r>
              <a:rPr lang="en-US" dirty="0" smtClean="0">
                <a:solidFill>
                  <a:srgbClr val="800000"/>
                </a:solidFill>
                <a:latin typeface="Arial" panose="020B0604020202020204" pitchFamily="34" charset="0"/>
                <a:cs typeface="Arial" panose="020B0604020202020204" pitchFamily="34" charset="0"/>
              </a:rPr>
              <a:t>profile</a:t>
            </a:r>
          </a:p>
          <a:p>
            <a:pPr marL="514350" indent="-514350">
              <a:buFont typeface="+mj-lt"/>
              <a:buAutoNum type="arabicPeriod"/>
            </a:pPr>
            <a:r>
              <a:rPr lang="en-US" dirty="0" smtClean="0">
                <a:solidFill>
                  <a:srgbClr val="800000"/>
                </a:solidFill>
                <a:latin typeface="Arial" panose="020B0604020202020204" pitchFamily="34" charset="0"/>
                <a:cs typeface="Arial" panose="020B0604020202020204" pitchFamily="34" charset="0"/>
              </a:rPr>
              <a:t>Promote </a:t>
            </a:r>
            <a:r>
              <a:rPr lang="en-US" dirty="0">
                <a:solidFill>
                  <a:srgbClr val="800000"/>
                </a:solidFill>
                <a:latin typeface="Arial" panose="020B0604020202020204" pitchFamily="34" charset="0"/>
                <a:cs typeface="Arial" panose="020B0604020202020204" pitchFamily="34" charset="0"/>
              </a:rPr>
              <a:t>biological nitrogen </a:t>
            </a:r>
            <a:r>
              <a:rPr lang="en-US" dirty="0" smtClean="0">
                <a:solidFill>
                  <a:srgbClr val="800000"/>
                </a:solidFill>
                <a:latin typeface="Arial" panose="020B0604020202020204" pitchFamily="34" charset="0"/>
                <a:cs typeface="Arial" panose="020B0604020202020204" pitchFamily="34" charset="0"/>
              </a:rPr>
              <a:t>fixation</a:t>
            </a:r>
          </a:p>
          <a:p>
            <a:pPr marL="514350" indent="-514350">
              <a:buFont typeface="+mj-lt"/>
              <a:buAutoNum type="arabicPeriod"/>
            </a:pPr>
            <a:r>
              <a:rPr lang="en-US" dirty="0" smtClean="0">
                <a:solidFill>
                  <a:srgbClr val="800000"/>
                </a:solidFill>
                <a:latin typeface="Arial" panose="020B0604020202020204" pitchFamily="34" charset="0"/>
                <a:cs typeface="Arial" panose="020B0604020202020204" pitchFamily="34" charset="0"/>
              </a:rPr>
              <a:t>Weed suppression</a:t>
            </a:r>
          </a:p>
          <a:p>
            <a:pPr marL="514350" indent="-514350">
              <a:buFont typeface="+mj-lt"/>
              <a:buAutoNum type="arabicPeriod"/>
            </a:pPr>
            <a:r>
              <a:rPr lang="en-US" dirty="0" smtClean="0">
                <a:solidFill>
                  <a:srgbClr val="800000"/>
                </a:solidFill>
                <a:latin typeface="Arial" panose="020B0604020202020204" pitchFamily="34" charset="0"/>
                <a:cs typeface="Arial" panose="020B0604020202020204" pitchFamily="34" charset="0"/>
              </a:rPr>
              <a:t>Soil </a:t>
            </a:r>
            <a:r>
              <a:rPr lang="en-US" dirty="0">
                <a:solidFill>
                  <a:srgbClr val="800000"/>
                </a:solidFill>
                <a:latin typeface="Arial" panose="020B0604020202020204" pitchFamily="34" charset="0"/>
                <a:cs typeface="Arial" panose="020B0604020202020204" pitchFamily="34" charset="0"/>
              </a:rPr>
              <a:t>moisture </a:t>
            </a:r>
            <a:r>
              <a:rPr lang="en-US" dirty="0" smtClean="0">
                <a:solidFill>
                  <a:srgbClr val="800000"/>
                </a:solidFill>
                <a:latin typeface="Arial" panose="020B0604020202020204" pitchFamily="34" charset="0"/>
                <a:cs typeface="Arial" panose="020B0604020202020204" pitchFamily="34" charset="0"/>
              </a:rPr>
              <a:t>management</a:t>
            </a:r>
          </a:p>
          <a:p>
            <a:pPr marL="514350" indent="-514350">
              <a:buFont typeface="+mj-lt"/>
              <a:buAutoNum type="arabicPeriod"/>
            </a:pPr>
            <a:r>
              <a:rPr lang="en-US" dirty="0" smtClean="0">
                <a:solidFill>
                  <a:srgbClr val="800000"/>
                </a:solidFill>
                <a:latin typeface="Arial" panose="020B0604020202020204" pitchFamily="34" charset="0"/>
                <a:cs typeface="Arial" panose="020B0604020202020204" pitchFamily="34" charset="0"/>
              </a:rPr>
              <a:t>Minimize </a:t>
            </a:r>
            <a:r>
              <a:rPr lang="en-US" dirty="0">
                <a:solidFill>
                  <a:srgbClr val="800000"/>
                </a:solidFill>
                <a:latin typeface="Arial" panose="020B0604020202020204" pitchFamily="34" charset="0"/>
                <a:cs typeface="Arial" panose="020B0604020202020204" pitchFamily="34" charset="0"/>
              </a:rPr>
              <a:t>and reduce soil compaction </a:t>
            </a:r>
            <a:r>
              <a:rPr lang="en-US" dirty="0"/>
              <a:t/>
            </a:r>
            <a:br>
              <a:rPr lang="en-US" dirty="0"/>
            </a:br>
            <a:endParaRPr lang="en-US" dirty="0"/>
          </a:p>
        </p:txBody>
      </p:sp>
    </p:spTree>
    <p:extLst>
      <p:ext uri="{BB962C8B-B14F-4D97-AF65-F5344CB8AC3E}">
        <p14:creationId xmlns:p14="http://schemas.microsoft.com/office/powerpoint/2010/main" val="22848964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custDataLst>
              <p:tags r:id="rId1"/>
            </p:custDataLst>
          </p:nvPr>
        </p:nvSpPr>
        <p:spPr>
          <a:xfrm>
            <a:off x="457200" y="0"/>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Cropping Systems Calculator</a:t>
            </a:r>
          </a:p>
        </p:txBody>
      </p:sp>
      <p:pic>
        <p:nvPicPr>
          <p:cNvPr id="1027" name="Picture 3"/>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11273" t="30515" r="32560" b="11585"/>
          <a:stretch/>
        </p:blipFill>
        <p:spPr bwMode="auto">
          <a:xfrm>
            <a:off x="1295400" y="1131425"/>
            <a:ext cx="6292516" cy="5013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farmbeginningscollaborative.org/wp-content/uploads/2015/09/land-stewardship-300x12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2971800"/>
            <a:ext cx="2133600" cy="8534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custDataLst>
              <p:tags r:id="rId2"/>
            </p:custDataLst>
          </p:nvPr>
        </p:nvSpPr>
        <p:spPr>
          <a:xfrm>
            <a:off x="457200" y="6161252"/>
            <a:ext cx="7924800" cy="461665"/>
          </a:xfrm>
          <a:prstGeom prst="rect">
            <a:avLst/>
          </a:prstGeom>
          <a:noFill/>
        </p:spPr>
        <p:txBody>
          <a:bodyPr wrap="square" rtlCol="0">
            <a:spAutoFit/>
          </a:bodyPr>
          <a:lstStyle/>
          <a:p>
            <a:r>
              <a:rPr lang="en-US" sz="2400" dirty="0">
                <a:hlinkClick r:id="rId7"/>
              </a:rPr>
              <a:t>https://</a:t>
            </a:r>
            <a:r>
              <a:rPr lang="en-US" sz="2400" dirty="0" smtClean="0">
                <a:hlinkClick r:id="rId7"/>
              </a:rPr>
              <a:t>landstewardshipproject.org/forms/cscdownload</a:t>
            </a:r>
            <a:r>
              <a:rPr lang="en-US" sz="2400" dirty="0" smtClean="0"/>
              <a:t> </a:t>
            </a:r>
            <a:endParaRPr lang="en-US" sz="2400" dirty="0"/>
          </a:p>
        </p:txBody>
      </p:sp>
    </p:spTree>
    <p:extLst>
      <p:ext uri="{BB962C8B-B14F-4D97-AF65-F5344CB8AC3E}">
        <p14:creationId xmlns:p14="http://schemas.microsoft.com/office/powerpoint/2010/main" val="3157637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Cover Crops</a:t>
            </a:r>
          </a:p>
        </p:txBody>
      </p:sp>
      <p:sp>
        <p:nvSpPr>
          <p:cNvPr id="3" name="Content Placeholder 2"/>
          <p:cNvSpPr>
            <a:spLocks noGrp="1"/>
          </p:cNvSpPr>
          <p:nvPr>
            <p:ph idx="1"/>
            <p:custDataLst>
              <p:tags r:id="rId2"/>
            </p:custDataLst>
          </p:nvPr>
        </p:nvSpPr>
        <p:spPr>
          <a:xfrm>
            <a:off x="152400" y="1508234"/>
            <a:ext cx="4419600" cy="4663965"/>
          </a:xfrm>
          <a:prstGeom prst="rect">
            <a:avLst/>
          </a:prstGeom>
          <a:solidFill>
            <a:schemeClr val="accent4">
              <a:lumMod val="75000"/>
              <a:alpha val="43000"/>
            </a:schemeClr>
          </a:solidFill>
          <a:ln>
            <a:solidFill>
              <a:schemeClr val="accent4">
                <a:lumMod val="75000"/>
              </a:schemeClr>
            </a:solidFill>
          </a:ln>
        </p:spPr>
        <p:txBody>
          <a:bodyPr>
            <a:noAutofit/>
          </a:bodyPr>
          <a:lstStyle/>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Introduction</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Benefits</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Cover </a:t>
            </a:r>
            <a:r>
              <a:rPr lang="en-US" sz="2800" dirty="0">
                <a:solidFill>
                  <a:schemeClr val="tx1">
                    <a:lumMod val="65000"/>
                    <a:lumOff val="35000"/>
                  </a:schemeClr>
                </a:solidFill>
                <a:latin typeface="Arial" panose="020B0604020202020204" pitchFamily="34" charset="0"/>
                <a:cs typeface="Arial" panose="020B0604020202020204" pitchFamily="34" charset="0"/>
              </a:rPr>
              <a:t>Crop Options</a:t>
            </a: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Meeting </a:t>
            </a:r>
            <a:r>
              <a:rPr lang="en-US" sz="2800" dirty="0">
                <a:solidFill>
                  <a:schemeClr val="tx1">
                    <a:lumMod val="65000"/>
                    <a:lumOff val="35000"/>
                  </a:schemeClr>
                </a:solidFill>
                <a:latin typeface="Arial" panose="020B0604020202020204" pitchFamily="34" charset="0"/>
                <a:cs typeface="Arial" panose="020B0604020202020204" pitchFamily="34" charset="0"/>
              </a:rPr>
              <a:t>Your Goals</a:t>
            </a: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Establishment </a:t>
            </a:r>
            <a:r>
              <a:rPr lang="en-US" sz="2800" dirty="0">
                <a:solidFill>
                  <a:schemeClr val="tx1">
                    <a:lumMod val="65000"/>
                    <a:lumOff val="35000"/>
                  </a:schemeClr>
                </a:solidFill>
                <a:latin typeface="Arial" panose="020B0604020202020204" pitchFamily="34" charset="0"/>
                <a:cs typeface="Arial" panose="020B0604020202020204" pitchFamily="34" charset="0"/>
              </a:rPr>
              <a:t>&amp;</a:t>
            </a:r>
            <a:br>
              <a:rPr lang="en-US" sz="2800" dirty="0">
                <a:solidFill>
                  <a:schemeClr val="tx1">
                    <a:lumMod val="65000"/>
                    <a:lumOff val="35000"/>
                  </a:schemeClr>
                </a:solidFill>
                <a:latin typeface="Arial" panose="020B0604020202020204" pitchFamily="34" charset="0"/>
                <a:cs typeface="Arial" panose="020B0604020202020204" pitchFamily="34" charset="0"/>
              </a:rPr>
            </a:br>
            <a:r>
              <a:rPr lang="en-US" sz="2800" dirty="0" smtClean="0">
                <a:solidFill>
                  <a:schemeClr val="tx1">
                    <a:lumMod val="65000"/>
                    <a:lumOff val="35000"/>
                  </a:schemeClr>
                </a:solidFill>
                <a:latin typeface="Arial" panose="020B0604020202020204" pitchFamily="34" charset="0"/>
                <a:cs typeface="Arial" panose="020B0604020202020204" pitchFamily="34" charset="0"/>
              </a:rPr>
              <a:t> Termination</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Rotations</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Economics</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Conclusion</a:t>
            </a:r>
            <a:endParaRPr lang="en-US" sz="2800" dirty="0">
              <a:solidFill>
                <a:srgbClr val="800000"/>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53" r="21576"/>
          <a:stretch/>
        </p:blipFill>
        <p:spPr bwMode="auto">
          <a:xfrm>
            <a:off x="4572000" y="1508234"/>
            <a:ext cx="4419600" cy="46639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050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5439" r="23717" b="54443"/>
          <a:stretch/>
        </p:blipFill>
        <p:spPr>
          <a:xfrm>
            <a:off x="0" y="0"/>
            <a:ext cx="9130944" cy="6553200"/>
          </a:xfrm>
          <a:prstGeom prst="rect">
            <a:avLst/>
          </a:prstGeom>
        </p:spPr>
      </p:pic>
      <p:sp>
        <p:nvSpPr>
          <p:cNvPr id="5" name="Rectangle 4"/>
          <p:cNvSpPr/>
          <p:nvPr/>
        </p:nvSpPr>
        <p:spPr>
          <a:xfrm>
            <a:off x="0" y="0"/>
            <a:ext cx="9130944" cy="655320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1"/>
            </p:custDataLst>
          </p:nvPr>
        </p:nvSpPr>
        <p:spPr>
          <a:xfrm>
            <a:off x="457200" y="274638"/>
            <a:ext cx="8229600" cy="1143000"/>
          </a:xfrm>
        </p:spPr>
        <p:txBody>
          <a:bodyPr/>
          <a:lstStyle/>
          <a:p>
            <a:r>
              <a:rPr lang="en-US" b="0" dirty="0" smtClean="0">
                <a:solidFill>
                  <a:srgbClr val="800000"/>
                </a:solidFill>
                <a:latin typeface="Arial" panose="020B0604020202020204" pitchFamily="34" charset="0"/>
                <a:cs typeface="Arial" panose="020B0604020202020204" pitchFamily="34" charset="0"/>
              </a:rPr>
              <a:t>Conclusions</a:t>
            </a:r>
            <a:endParaRPr lang="en-US" b="0" dirty="0">
              <a:solidFill>
                <a:srgbClr val="8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custDataLst>
              <p:tags r:id="rId2"/>
            </p:custDataLst>
          </p:nvPr>
        </p:nvSpPr>
        <p:spPr>
          <a:xfrm>
            <a:off x="457200" y="1600200"/>
            <a:ext cx="8229600" cy="4525963"/>
          </a:xfrm>
        </p:spPr>
        <p:txBody>
          <a:bodyPr anchor="t"/>
          <a:lstStyle/>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Clarify </a:t>
            </a:r>
            <a:r>
              <a:rPr lang="en-US" dirty="0">
                <a:solidFill>
                  <a:srgbClr val="800000"/>
                </a:solidFill>
                <a:latin typeface="Arial" panose="020B0604020202020204" pitchFamily="34" charset="0"/>
                <a:cs typeface="Arial" panose="020B0604020202020204" pitchFamily="34" charset="0"/>
              </a:rPr>
              <a:t>your primary goals or objectives of the cover crop</a:t>
            </a: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Identify </a:t>
            </a:r>
            <a:r>
              <a:rPr lang="en-US" dirty="0">
                <a:solidFill>
                  <a:srgbClr val="800000"/>
                </a:solidFill>
                <a:latin typeface="Arial" panose="020B0604020202020204" pitchFamily="34" charset="0"/>
                <a:cs typeface="Arial" panose="020B0604020202020204" pitchFamily="34" charset="0"/>
              </a:rPr>
              <a:t>the best time and place for a cover crop in your </a:t>
            </a:r>
            <a:r>
              <a:rPr lang="en-US" dirty="0" smtClean="0">
                <a:solidFill>
                  <a:srgbClr val="800000"/>
                </a:solidFill>
                <a:latin typeface="Arial" panose="020B0604020202020204" pitchFamily="34" charset="0"/>
                <a:cs typeface="Arial" panose="020B0604020202020204" pitchFamily="34" charset="0"/>
              </a:rPr>
              <a:t>system</a:t>
            </a:r>
          </a:p>
          <a:p>
            <a:pPr>
              <a:buFont typeface="Arial" panose="020B0604020202020204" pitchFamily="34" charset="0"/>
              <a:buChar char="•"/>
            </a:pPr>
            <a:r>
              <a:rPr lang="en-US" dirty="0">
                <a:solidFill>
                  <a:srgbClr val="800000"/>
                </a:solidFill>
                <a:latin typeface="Arial" panose="020B0604020202020204" pitchFamily="34" charset="0"/>
                <a:cs typeface="Arial" panose="020B0604020202020204" pitchFamily="34" charset="0"/>
              </a:rPr>
              <a:t>Choose well-established practices</a:t>
            </a:r>
          </a:p>
          <a:p>
            <a:pPr>
              <a:buFont typeface="Arial" panose="020B0604020202020204" pitchFamily="34" charset="0"/>
              <a:buChar char="•"/>
            </a:pPr>
            <a:r>
              <a:rPr lang="en-US" dirty="0">
                <a:solidFill>
                  <a:srgbClr val="800000"/>
                </a:solidFill>
                <a:latin typeface="Arial" panose="020B0604020202020204" pitchFamily="34" charset="0"/>
                <a:cs typeface="Arial" panose="020B0604020202020204" pitchFamily="34" charset="0"/>
              </a:rPr>
              <a:t>Experiment on small acreage</a:t>
            </a:r>
          </a:p>
          <a:p>
            <a:pPr>
              <a:buFont typeface="Arial" panose="020B0604020202020204" pitchFamily="34" charset="0"/>
              <a:buChar char="•"/>
            </a:pPr>
            <a:r>
              <a:rPr lang="en-US" dirty="0">
                <a:solidFill>
                  <a:srgbClr val="800000"/>
                </a:solidFill>
                <a:latin typeface="Arial" panose="020B0604020202020204" pitchFamily="34" charset="0"/>
                <a:cs typeface="Arial" panose="020B0604020202020204" pitchFamily="34" charset="0"/>
              </a:rPr>
              <a:t>Investigate funding </a:t>
            </a:r>
            <a:r>
              <a:rPr lang="en-US" dirty="0" smtClean="0">
                <a:solidFill>
                  <a:srgbClr val="800000"/>
                </a:solidFill>
                <a:latin typeface="Arial" panose="020B0604020202020204" pitchFamily="34" charset="0"/>
                <a:cs typeface="Arial" panose="020B0604020202020204" pitchFamily="34" charset="0"/>
              </a:rPr>
              <a:t>opportunities</a:t>
            </a:r>
            <a:endParaRPr lang="en-US" dirty="0">
              <a:solidFill>
                <a:srgbClr val="8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93585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11111" b="13333"/>
          <a:stretch/>
        </p:blipFill>
        <p:spPr>
          <a:xfrm>
            <a:off x="0" y="1290638"/>
            <a:ext cx="9144000" cy="5181600"/>
          </a:xfrm>
          <a:prstGeom prst="rect">
            <a:avLst/>
          </a:prstGeom>
        </p:spPr>
      </p:pic>
      <p:sp>
        <p:nvSpPr>
          <p:cNvPr id="2" name="Title 1"/>
          <p:cNvSpPr>
            <a:spLocks noGrp="1"/>
          </p:cNvSpPr>
          <p:nvPr>
            <p:ph type="title"/>
            <p:custDataLst>
              <p:tags r:id="rId1"/>
            </p:custDataLst>
          </p:nvPr>
        </p:nvSpPr>
        <p:spPr>
          <a:xfrm>
            <a:off x="457200" y="147638"/>
            <a:ext cx="8229600" cy="1143000"/>
          </a:xfrm>
        </p:spPr>
        <p:txBody>
          <a:bodyPr>
            <a:normAutofit fontScale="90000"/>
          </a:bodyPr>
          <a:lstStyle/>
          <a:p>
            <a:r>
              <a:rPr lang="en-US" b="0" dirty="0">
                <a:solidFill>
                  <a:srgbClr val="800000"/>
                </a:solidFill>
                <a:latin typeface="Arial" panose="020B0604020202020204" pitchFamily="34" charset="0"/>
                <a:cs typeface="Arial" panose="020B0604020202020204" pitchFamily="34" charset="0"/>
              </a:rPr>
              <a:t>Cover Crop Funding Opportunities</a:t>
            </a:r>
          </a:p>
        </p:txBody>
      </p:sp>
      <p:sp>
        <p:nvSpPr>
          <p:cNvPr id="3" name="Content Placeholder 2"/>
          <p:cNvSpPr>
            <a:spLocks noGrp="1"/>
          </p:cNvSpPr>
          <p:nvPr>
            <p:ph idx="1"/>
            <p:custDataLst>
              <p:tags r:id="rId2"/>
            </p:custDataLst>
          </p:nvPr>
        </p:nvSpPr>
        <p:spPr>
          <a:xfrm>
            <a:off x="1409700" y="2052638"/>
            <a:ext cx="6324600" cy="3509962"/>
          </a:xfrm>
          <a:solidFill>
            <a:srgbClr val="ABDF58">
              <a:alpha val="86000"/>
            </a:srgbClr>
          </a:solidFill>
        </p:spPr>
        <p:txBody>
          <a:bodyPr>
            <a:normAutofit lnSpcReduction="10000"/>
          </a:bodyPr>
          <a:lstStyle/>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Environmental </a:t>
            </a:r>
            <a:r>
              <a:rPr lang="en-US" dirty="0">
                <a:solidFill>
                  <a:srgbClr val="800000"/>
                </a:solidFill>
                <a:latin typeface="Arial" panose="020B0604020202020204" pitchFamily="34" charset="0"/>
                <a:cs typeface="Arial" panose="020B0604020202020204" pitchFamily="34" charset="0"/>
              </a:rPr>
              <a:t>Quality Incentives Program (EQUIP</a:t>
            </a:r>
            <a:r>
              <a:rPr lang="en-US" dirty="0" smtClean="0">
                <a:solidFill>
                  <a:srgbClr val="800000"/>
                </a:solidFill>
                <a:latin typeface="Arial" panose="020B0604020202020204" pitchFamily="34" charset="0"/>
                <a:cs typeface="Arial" panose="020B0604020202020204" pitchFamily="34" charset="0"/>
              </a:rPr>
              <a:t>)</a:t>
            </a:r>
            <a:endParaRPr lang="en-US" dirty="0">
              <a:solidFill>
                <a:srgbClr val="800000"/>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dirty="0">
                <a:solidFill>
                  <a:srgbClr val="800000"/>
                </a:solidFill>
                <a:latin typeface="Arial" panose="020B0604020202020204" pitchFamily="34" charset="0"/>
                <a:cs typeface="Arial" panose="020B0604020202020204" pitchFamily="34" charset="0"/>
              </a:rPr>
              <a:t>Conservation Stewardship Program (CSP) </a:t>
            </a: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Contact </a:t>
            </a:r>
            <a:r>
              <a:rPr lang="en-US" dirty="0">
                <a:solidFill>
                  <a:srgbClr val="800000"/>
                </a:solidFill>
                <a:latin typeface="Arial" panose="020B0604020202020204" pitchFamily="34" charset="0"/>
                <a:cs typeface="Arial" panose="020B0604020202020204" pitchFamily="34" charset="0"/>
              </a:rPr>
              <a:t>your local Extension or NRCS office for currently available </a:t>
            </a:r>
            <a:r>
              <a:rPr lang="en-US" dirty="0" smtClean="0">
                <a:solidFill>
                  <a:srgbClr val="800000"/>
                </a:solidFill>
                <a:latin typeface="Arial" panose="020B0604020202020204" pitchFamily="34" charset="0"/>
                <a:cs typeface="Arial" panose="020B0604020202020204" pitchFamily="34" charset="0"/>
              </a:rPr>
              <a:t>opportunities</a:t>
            </a:r>
            <a:endParaRPr lang="en-US" dirty="0">
              <a:solidFill>
                <a:srgbClr val="8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73370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smtClean="0">
                <a:solidFill>
                  <a:srgbClr val="800000"/>
                </a:solidFill>
                <a:latin typeface="Arial" panose="020B0604020202020204" pitchFamily="34" charset="0"/>
                <a:cs typeface="Arial" panose="020B0604020202020204" pitchFamily="34" charset="0"/>
              </a:rPr>
              <a:t>Resources - Tools</a:t>
            </a:r>
            <a:endParaRPr lang="en-US" b="0" dirty="0">
              <a:solidFill>
                <a:srgbClr val="8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custDataLst>
              <p:tags r:id="rId2"/>
            </p:custDataLst>
          </p:nvPr>
        </p:nvSpPr>
        <p:spPr>
          <a:xfrm>
            <a:off x="457200" y="1600200"/>
            <a:ext cx="8229600" cy="4525963"/>
          </a:xfrm>
        </p:spPr>
        <p:txBody>
          <a:bodyPr>
            <a:normAutofit fontScale="92500" lnSpcReduction="20000"/>
          </a:bodyPr>
          <a:lstStyle/>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MCCC’s </a:t>
            </a:r>
            <a:r>
              <a:rPr lang="en-US" dirty="0">
                <a:solidFill>
                  <a:srgbClr val="800000"/>
                </a:solidFill>
                <a:latin typeface="Arial" panose="020B0604020202020204" pitchFamily="34" charset="0"/>
                <a:cs typeface="Arial" panose="020B0604020202020204" pitchFamily="34" charset="0"/>
              </a:rPr>
              <a:t>Cover Crop Selection Tool (link): </a:t>
            </a:r>
            <a:r>
              <a:rPr lang="en-US" dirty="0">
                <a:solidFill>
                  <a:srgbClr val="800000"/>
                </a:solidFill>
                <a:latin typeface="Arial" panose="020B0604020202020204" pitchFamily="34" charset="0"/>
                <a:cs typeface="Arial" panose="020B0604020202020204" pitchFamily="34" charset="0"/>
                <a:hlinkClick r:id="rId5"/>
              </a:rPr>
              <a:t>http://mccc.msu.edu/covercroptool/covercroptool.php</a:t>
            </a:r>
            <a:endParaRPr lang="en-US" dirty="0">
              <a:solidFill>
                <a:srgbClr val="800000"/>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Chippewa </a:t>
            </a:r>
            <a:r>
              <a:rPr lang="en-US" dirty="0">
                <a:solidFill>
                  <a:srgbClr val="800000"/>
                </a:solidFill>
                <a:latin typeface="Arial" panose="020B0604020202020204" pitchFamily="34" charset="0"/>
                <a:cs typeface="Arial" panose="020B0604020202020204" pitchFamily="34" charset="0"/>
              </a:rPr>
              <a:t>10% Project’s Cropping Systems Calculator: </a:t>
            </a:r>
            <a:r>
              <a:rPr lang="en-US" dirty="0">
                <a:solidFill>
                  <a:srgbClr val="800000"/>
                </a:solidFill>
                <a:latin typeface="Arial" panose="020B0604020202020204" pitchFamily="34" charset="0"/>
                <a:cs typeface="Arial" panose="020B0604020202020204" pitchFamily="34" charset="0"/>
                <a:hlinkClick r:id="rId6"/>
              </a:rPr>
              <a:t>https://landstewardshipproject.org/forms/cscdownload</a:t>
            </a:r>
            <a:endParaRPr lang="en-US" dirty="0">
              <a:solidFill>
                <a:srgbClr val="800000"/>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dirty="0" smtClean="0">
                <a:solidFill>
                  <a:srgbClr val="800000"/>
                </a:solidFill>
                <a:latin typeface="Arial" panose="020B0604020202020204" pitchFamily="34" charset="0"/>
                <a:cs typeface="Arial" panose="020B0604020202020204" pitchFamily="34" charset="0"/>
              </a:rPr>
              <a:t>SARE </a:t>
            </a:r>
            <a:r>
              <a:rPr lang="en-US" dirty="0">
                <a:solidFill>
                  <a:srgbClr val="800000"/>
                </a:solidFill>
                <a:latin typeface="Arial" panose="020B0604020202020204" pitchFamily="34" charset="0"/>
                <a:cs typeface="Arial" panose="020B0604020202020204" pitchFamily="34" charset="0"/>
              </a:rPr>
              <a:t>publications: Managing Cover Crops Profitably: </a:t>
            </a:r>
            <a:r>
              <a:rPr lang="en-US" dirty="0">
                <a:solidFill>
                  <a:srgbClr val="800000"/>
                </a:solidFill>
                <a:latin typeface="Arial" panose="020B0604020202020204" pitchFamily="34" charset="0"/>
                <a:cs typeface="Arial" panose="020B0604020202020204" pitchFamily="34" charset="0"/>
                <a:hlinkClick r:id="rId7"/>
              </a:rPr>
              <a:t>http://www.sare.org/Learning-Center/Books/Managing-Cover-Crops-Profitably-3rd-Edition</a:t>
            </a:r>
            <a:endParaRPr lang="en-US" dirty="0">
              <a:solidFill>
                <a:srgbClr val="800000"/>
              </a:solidFill>
              <a:latin typeface="Arial" panose="020B0604020202020204" pitchFamily="34" charset="0"/>
              <a:cs typeface="Arial" panose="020B0604020202020204" pitchFamily="34" charset="0"/>
            </a:endParaRPr>
          </a:p>
          <a:p>
            <a:endParaRPr lang="en-US" dirty="0"/>
          </a:p>
          <a:p>
            <a:endParaRPr lang="en-US" dirty="0"/>
          </a:p>
          <a:p>
            <a:endParaRPr lang="en-US" dirty="0"/>
          </a:p>
        </p:txBody>
      </p:sp>
    </p:spTree>
    <p:extLst>
      <p:ext uri="{BB962C8B-B14F-4D97-AF65-F5344CB8AC3E}">
        <p14:creationId xmlns:p14="http://schemas.microsoft.com/office/powerpoint/2010/main" val="42611012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Additional Resources</a:t>
            </a:r>
          </a:p>
        </p:txBody>
      </p:sp>
      <p:sp>
        <p:nvSpPr>
          <p:cNvPr id="3" name="Content Placeholder 2"/>
          <p:cNvSpPr>
            <a:spLocks noGrp="1"/>
          </p:cNvSpPr>
          <p:nvPr>
            <p:ph idx="1"/>
            <p:custDataLst>
              <p:tags r:id="rId2"/>
            </p:custDataLst>
          </p:nvPr>
        </p:nvSpPr>
        <p:spPr>
          <a:xfrm>
            <a:off x="457200" y="1600200"/>
            <a:ext cx="8229600" cy="4525963"/>
          </a:xfrm>
        </p:spPr>
        <p:txBody>
          <a:bodyPr>
            <a:normAutofit fontScale="92500" lnSpcReduction="20000"/>
          </a:bodyPr>
          <a:lstStyle/>
          <a:p>
            <a:pPr>
              <a:buFont typeface="Arial" panose="020B0604020202020204" pitchFamily="34" charset="0"/>
              <a:buChar char="•"/>
            </a:pPr>
            <a:r>
              <a:rPr lang="en-US" dirty="0" smtClean="0">
                <a:solidFill>
                  <a:srgbClr val="0070C0"/>
                </a:solidFill>
                <a:hlinkClick r:id="rId5"/>
              </a:rPr>
              <a:t>Midwest </a:t>
            </a:r>
            <a:r>
              <a:rPr lang="en-US" dirty="0">
                <a:solidFill>
                  <a:srgbClr val="0070C0"/>
                </a:solidFill>
                <a:hlinkClick r:id="rId5"/>
              </a:rPr>
              <a:t>Cover Crops Council</a:t>
            </a:r>
            <a:endParaRPr lang="en-US" dirty="0">
              <a:solidFill>
                <a:srgbClr val="0070C0"/>
              </a:solidFill>
            </a:endParaRPr>
          </a:p>
          <a:p>
            <a:pPr>
              <a:buFont typeface="Arial" panose="020B0604020202020204" pitchFamily="34" charset="0"/>
              <a:buChar char="•"/>
            </a:pPr>
            <a:r>
              <a:rPr lang="en-US" dirty="0" smtClean="0">
                <a:solidFill>
                  <a:srgbClr val="0070C0"/>
                </a:solidFill>
                <a:hlinkClick r:id="rId6"/>
              </a:rPr>
              <a:t>Forever </a:t>
            </a:r>
            <a:r>
              <a:rPr lang="en-US" dirty="0">
                <a:solidFill>
                  <a:srgbClr val="0070C0"/>
                </a:solidFill>
                <a:hlinkClick r:id="rId6"/>
              </a:rPr>
              <a:t>Green Initiative</a:t>
            </a:r>
            <a:endParaRPr lang="en-US" dirty="0">
              <a:solidFill>
                <a:srgbClr val="0070C0"/>
              </a:solidFill>
            </a:endParaRPr>
          </a:p>
          <a:p>
            <a:pPr>
              <a:buFont typeface="Arial" panose="020B0604020202020204" pitchFamily="34" charset="0"/>
              <a:buChar char="•"/>
            </a:pPr>
            <a:r>
              <a:rPr lang="en-US" dirty="0" smtClean="0">
                <a:solidFill>
                  <a:srgbClr val="0070C0"/>
                </a:solidFill>
                <a:hlinkClick r:id="rId7"/>
              </a:rPr>
              <a:t>Green </a:t>
            </a:r>
            <a:r>
              <a:rPr lang="en-US" dirty="0">
                <a:solidFill>
                  <a:srgbClr val="0070C0"/>
                </a:solidFill>
                <a:hlinkClick r:id="rId7"/>
              </a:rPr>
              <a:t>Lands Blue Waters</a:t>
            </a:r>
            <a:endParaRPr lang="en-US" dirty="0">
              <a:solidFill>
                <a:srgbClr val="0070C0"/>
              </a:solidFill>
            </a:endParaRPr>
          </a:p>
          <a:p>
            <a:pPr>
              <a:buFont typeface="Arial" panose="020B0604020202020204" pitchFamily="34" charset="0"/>
              <a:buChar char="•"/>
            </a:pPr>
            <a:r>
              <a:rPr lang="en-US" dirty="0" smtClean="0">
                <a:solidFill>
                  <a:srgbClr val="0070C0"/>
                </a:solidFill>
                <a:hlinkClick r:id="rId8"/>
              </a:rPr>
              <a:t>Land </a:t>
            </a:r>
            <a:r>
              <a:rPr lang="en-US" dirty="0">
                <a:solidFill>
                  <a:srgbClr val="0070C0"/>
                </a:solidFill>
                <a:hlinkClick r:id="rId8"/>
              </a:rPr>
              <a:t>Stewardship Project</a:t>
            </a:r>
            <a:endParaRPr lang="en-US" dirty="0">
              <a:solidFill>
                <a:srgbClr val="0070C0"/>
              </a:solidFill>
            </a:endParaRPr>
          </a:p>
          <a:p>
            <a:pPr>
              <a:buFont typeface="Arial" panose="020B0604020202020204" pitchFamily="34" charset="0"/>
              <a:buChar char="•"/>
            </a:pPr>
            <a:r>
              <a:rPr lang="en-US" dirty="0" smtClean="0">
                <a:solidFill>
                  <a:srgbClr val="0070C0"/>
                </a:solidFill>
                <a:hlinkClick r:id="rId9"/>
              </a:rPr>
              <a:t>Rodale </a:t>
            </a:r>
            <a:r>
              <a:rPr lang="en-US" dirty="0">
                <a:solidFill>
                  <a:srgbClr val="0070C0"/>
                </a:solidFill>
                <a:hlinkClick r:id="rId9"/>
              </a:rPr>
              <a:t>Institute</a:t>
            </a:r>
            <a:endParaRPr lang="en-US" dirty="0">
              <a:solidFill>
                <a:srgbClr val="0070C0"/>
              </a:solidFill>
            </a:endParaRPr>
          </a:p>
          <a:p>
            <a:pPr>
              <a:buFont typeface="Arial" panose="020B0604020202020204" pitchFamily="34" charset="0"/>
              <a:buChar char="•"/>
            </a:pPr>
            <a:r>
              <a:rPr lang="en-US" dirty="0" smtClean="0">
                <a:solidFill>
                  <a:srgbClr val="0070C0"/>
                </a:solidFill>
                <a:hlinkClick r:id="rId10"/>
              </a:rPr>
              <a:t>Managing </a:t>
            </a:r>
            <a:r>
              <a:rPr lang="en-US" dirty="0">
                <a:solidFill>
                  <a:srgbClr val="0070C0"/>
                </a:solidFill>
                <a:hlinkClick r:id="rId10"/>
              </a:rPr>
              <a:t>Cover Crops Profitably</a:t>
            </a:r>
            <a:endParaRPr lang="en-US" dirty="0">
              <a:solidFill>
                <a:srgbClr val="0070C0"/>
              </a:solidFill>
            </a:endParaRPr>
          </a:p>
          <a:p>
            <a:pPr>
              <a:buFont typeface="Arial" panose="020B0604020202020204" pitchFamily="34" charset="0"/>
              <a:buChar char="•"/>
            </a:pPr>
            <a:r>
              <a:rPr lang="en-US" dirty="0" smtClean="0">
                <a:solidFill>
                  <a:srgbClr val="0070C0"/>
                </a:solidFill>
                <a:hlinkClick r:id="rId11"/>
              </a:rPr>
              <a:t>NRCS</a:t>
            </a:r>
            <a:endParaRPr lang="en-US" dirty="0">
              <a:solidFill>
                <a:srgbClr val="0070C0"/>
              </a:solidFill>
            </a:endParaRPr>
          </a:p>
          <a:p>
            <a:pPr>
              <a:buFont typeface="Arial" panose="020B0604020202020204" pitchFamily="34" charset="0"/>
              <a:buChar char="•"/>
            </a:pPr>
            <a:r>
              <a:rPr lang="en-US" dirty="0" smtClean="0">
                <a:solidFill>
                  <a:srgbClr val="0070C0"/>
                </a:solidFill>
                <a:hlinkClick r:id="rId12"/>
              </a:rPr>
              <a:t>SARE</a:t>
            </a:r>
            <a:endParaRPr lang="en-US" dirty="0">
              <a:solidFill>
                <a:srgbClr val="0070C0"/>
              </a:solidFill>
            </a:endParaRPr>
          </a:p>
          <a:p>
            <a:pPr>
              <a:buFont typeface="Arial" panose="020B0604020202020204" pitchFamily="34" charset="0"/>
              <a:buChar char="•"/>
            </a:pPr>
            <a:r>
              <a:rPr lang="en-US" dirty="0" smtClean="0">
                <a:solidFill>
                  <a:srgbClr val="0070C0"/>
                </a:solidFill>
                <a:hlinkClick r:id="rId13"/>
              </a:rPr>
              <a:t>Albert </a:t>
            </a:r>
            <a:r>
              <a:rPr lang="en-US" dirty="0">
                <a:solidFill>
                  <a:srgbClr val="0070C0"/>
                </a:solidFill>
                <a:hlinkClick r:id="rId13"/>
              </a:rPr>
              <a:t>Lea Seed</a:t>
            </a:r>
            <a:endParaRPr lang="en-US" dirty="0">
              <a:solidFill>
                <a:srgbClr val="0070C0"/>
              </a:solidFill>
            </a:endParaRPr>
          </a:p>
          <a:p>
            <a:endParaRPr lang="en-US" dirty="0">
              <a:solidFill>
                <a:schemeClr val="accent4">
                  <a:lumMod val="75000"/>
                </a:schemeClr>
              </a:solidFill>
            </a:endParaRPr>
          </a:p>
        </p:txBody>
      </p:sp>
    </p:spTree>
    <p:extLst>
      <p:ext uri="{BB962C8B-B14F-4D97-AF65-F5344CB8AC3E}">
        <p14:creationId xmlns:p14="http://schemas.microsoft.com/office/powerpoint/2010/main" val="6243482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Cover Crops</a:t>
            </a:r>
          </a:p>
        </p:txBody>
      </p:sp>
      <p:sp>
        <p:nvSpPr>
          <p:cNvPr id="3" name="Content Placeholder 2"/>
          <p:cNvSpPr>
            <a:spLocks noGrp="1"/>
          </p:cNvSpPr>
          <p:nvPr>
            <p:ph idx="1"/>
            <p:custDataLst>
              <p:tags r:id="rId2"/>
            </p:custDataLst>
          </p:nvPr>
        </p:nvSpPr>
        <p:spPr>
          <a:xfrm>
            <a:off x="152400" y="1508234"/>
            <a:ext cx="4419600" cy="4663965"/>
          </a:xfrm>
          <a:prstGeom prst="rect">
            <a:avLst/>
          </a:prstGeom>
          <a:solidFill>
            <a:schemeClr val="accent4">
              <a:lumMod val="75000"/>
              <a:alpha val="43000"/>
            </a:schemeClr>
          </a:solidFill>
          <a:ln>
            <a:solidFill>
              <a:schemeClr val="accent4">
                <a:lumMod val="75000"/>
              </a:schemeClr>
            </a:solidFill>
          </a:ln>
        </p:spPr>
        <p:txBody>
          <a:bodyPr>
            <a:noAutofit/>
          </a:bodyPr>
          <a:lstStyle/>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Introduction</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Benefits</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Cover </a:t>
            </a:r>
            <a:r>
              <a:rPr lang="en-US" sz="2800" dirty="0">
                <a:solidFill>
                  <a:schemeClr val="tx1">
                    <a:lumMod val="65000"/>
                    <a:lumOff val="35000"/>
                  </a:schemeClr>
                </a:solidFill>
                <a:latin typeface="Arial" panose="020B0604020202020204" pitchFamily="34" charset="0"/>
                <a:cs typeface="Arial" panose="020B0604020202020204" pitchFamily="34" charset="0"/>
              </a:rPr>
              <a:t>Crop Options</a:t>
            </a: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Meeting </a:t>
            </a:r>
            <a:r>
              <a:rPr lang="en-US" sz="2800" dirty="0">
                <a:solidFill>
                  <a:schemeClr val="tx1">
                    <a:lumMod val="65000"/>
                    <a:lumOff val="35000"/>
                  </a:schemeClr>
                </a:solidFill>
                <a:latin typeface="Arial" panose="020B0604020202020204" pitchFamily="34" charset="0"/>
                <a:cs typeface="Arial" panose="020B0604020202020204" pitchFamily="34" charset="0"/>
              </a:rPr>
              <a:t>Your Goals</a:t>
            </a: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Establishment </a:t>
            </a:r>
            <a:r>
              <a:rPr lang="en-US" sz="2800" dirty="0">
                <a:solidFill>
                  <a:schemeClr val="tx1">
                    <a:lumMod val="65000"/>
                    <a:lumOff val="35000"/>
                  </a:schemeClr>
                </a:solidFill>
                <a:latin typeface="Arial" panose="020B0604020202020204" pitchFamily="34" charset="0"/>
                <a:cs typeface="Arial" panose="020B0604020202020204" pitchFamily="34" charset="0"/>
              </a:rPr>
              <a:t>&amp;</a:t>
            </a:r>
            <a:br>
              <a:rPr lang="en-US" sz="2800" dirty="0">
                <a:solidFill>
                  <a:schemeClr val="tx1">
                    <a:lumMod val="65000"/>
                    <a:lumOff val="35000"/>
                  </a:schemeClr>
                </a:solidFill>
                <a:latin typeface="Arial" panose="020B0604020202020204" pitchFamily="34" charset="0"/>
                <a:cs typeface="Arial" panose="020B0604020202020204" pitchFamily="34" charset="0"/>
              </a:rPr>
            </a:br>
            <a:r>
              <a:rPr lang="en-US" sz="2800" dirty="0" smtClean="0">
                <a:solidFill>
                  <a:schemeClr val="tx1">
                    <a:lumMod val="65000"/>
                    <a:lumOff val="35000"/>
                  </a:schemeClr>
                </a:solidFill>
                <a:latin typeface="Arial" panose="020B0604020202020204" pitchFamily="34" charset="0"/>
                <a:cs typeface="Arial" panose="020B0604020202020204" pitchFamily="34" charset="0"/>
              </a:rPr>
              <a:t> Termination</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Rotations</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Economics</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Conclusion</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53" r="21576"/>
          <a:stretch/>
        </p:blipFill>
        <p:spPr bwMode="auto">
          <a:xfrm>
            <a:off x="4572000" y="1508234"/>
            <a:ext cx="4419600" cy="46639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25375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999401_10201650411613175_475629337_n (1).jpg"/>
          <p:cNvPicPr>
            <a:picLocks noChangeAspect="1"/>
          </p:cNvPicPr>
          <p:nvPr/>
        </p:nvPicPr>
        <p:blipFill>
          <a:blip r:embed="rId5">
            <a:alphaModFix amt="42000"/>
            <a:extLst>
              <a:ext uri="{28A0092B-C50C-407E-A947-70E740481C1C}">
                <a14:useLocalDpi xmlns:a14="http://schemas.microsoft.com/office/drawing/2010/main" val="0"/>
              </a:ext>
            </a:extLst>
          </a:blip>
          <a:stretch>
            <a:fillRect/>
          </a:stretch>
        </p:blipFill>
        <p:spPr>
          <a:xfrm>
            <a:off x="0" y="9685"/>
            <a:ext cx="9144000" cy="6858000"/>
          </a:xfrm>
          <a:prstGeom prst="rect">
            <a:avLst/>
          </a:prstGeom>
        </p:spPr>
      </p:pic>
      <p:sp>
        <p:nvSpPr>
          <p:cNvPr id="12" name="Title 1"/>
          <p:cNvSpPr txBox="1">
            <a:spLocks/>
          </p:cNvSpPr>
          <p:nvPr>
            <p:custDataLst>
              <p:tags r:id="rId1"/>
            </p:custDataLst>
          </p:nvPr>
        </p:nvSpPr>
        <p:spPr>
          <a:xfrm>
            <a:off x="217004" y="152400"/>
            <a:ext cx="8709991" cy="27527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800000"/>
                </a:solidFill>
                <a:effectLst/>
                <a:uLnTx/>
                <a:uFillTx/>
                <a:latin typeface="Arial" panose="020B0604020202020204" pitchFamily="34" charset="0"/>
                <a:ea typeface="+mj-ea"/>
                <a:cs typeface="Arial" panose="020B0604020202020204" pitchFamily="34" charset="0"/>
              </a:rPr>
              <a:t>© 2017 Regents of the University of Minnesota. All rights reserved. </a:t>
            </a:r>
            <a:br>
              <a:rPr kumimoji="0" lang="en-US" sz="2800" b="0" i="0" u="none" strike="noStrike" kern="1200" cap="none" spc="0" normalizeH="0" baseline="0" noProof="0" dirty="0" smtClean="0">
                <a:ln>
                  <a:noFill/>
                </a:ln>
                <a:solidFill>
                  <a:srgbClr val="800000"/>
                </a:solidFill>
                <a:effectLst/>
                <a:uLnTx/>
                <a:uFillTx/>
                <a:latin typeface="Arial" panose="020B0604020202020204" pitchFamily="34" charset="0"/>
                <a:ea typeface="+mj-ea"/>
                <a:cs typeface="Arial" panose="020B0604020202020204" pitchFamily="34" charset="0"/>
              </a:rPr>
            </a:br>
            <a:r>
              <a:rPr kumimoji="0" lang="en-US" sz="2800" b="0" i="0" u="none" strike="noStrike" kern="1200" cap="none" spc="0" normalizeH="0" baseline="0" noProof="0" dirty="0" smtClean="0">
                <a:ln>
                  <a:noFill/>
                </a:ln>
                <a:solidFill>
                  <a:srgbClr val="800000"/>
                </a:solidFill>
                <a:effectLst/>
                <a:uLnTx/>
                <a:uFillTx/>
                <a:latin typeface="Arial" panose="020B0604020202020204" pitchFamily="34" charset="0"/>
                <a:ea typeface="+mj-ea"/>
                <a:cs typeface="Arial" panose="020B0604020202020204" pitchFamily="34" charset="0"/>
              </a:rPr>
              <a:t>The University of Minnesota is an equal opportunity educator and employer.</a:t>
            </a:r>
            <a:endParaRPr kumimoji="0" lang="en-US" sz="2800" b="0" i="0" u="none" strike="noStrike" kern="1200" cap="none" spc="0" normalizeH="0" baseline="0" noProof="0" dirty="0">
              <a:ln>
                <a:noFill/>
              </a:ln>
              <a:solidFill>
                <a:srgbClr val="800000"/>
              </a:solidFill>
              <a:effectLst/>
              <a:uLnTx/>
              <a:uFillTx/>
              <a:latin typeface="Arial" panose="020B0604020202020204" pitchFamily="34" charset="0"/>
              <a:ea typeface="+mj-ea"/>
              <a:cs typeface="Arial" panose="020B0604020202020204" pitchFamily="34" charset="0"/>
            </a:endParaRPr>
          </a:p>
        </p:txBody>
      </p:sp>
      <p:sp>
        <p:nvSpPr>
          <p:cNvPr id="13" name="Content Placeholder 2"/>
          <p:cNvSpPr txBox="1">
            <a:spLocks/>
          </p:cNvSpPr>
          <p:nvPr>
            <p:custDataLst>
              <p:tags r:id="rId2"/>
            </p:custDataLst>
          </p:nvPr>
        </p:nvSpPr>
        <p:spPr>
          <a:xfrm>
            <a:off x="468795" y="2723609"/>
            <a:ext cx="8229600" cy="26916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rgbClr val="800000"/>
                </a:solidFill>
                <a:effectLst/>
                <a:uLnTx/>
                <a:uFillTx/>
                <a:latin typeface="Arial" panose="020B0604020202020204" pitchFamily="34" charset="0"/>
                <a:ea typeface="+mn-ea"/>
                <a:cs typeface="Arial" panose="020B0604020202020204" pitchFamily="34" charset="0"/>
              </a:rPr>
              <a:t>This material is based upon work that is supported by the National Institute of Food and Agriculture, U.S. Department of Agriculture, under grant number 2013-51106-21005.</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endParaRPr>
          </a:p>
        </p:txBody>
      </p:sp>
      <p:pic>
        <p:nvPicPr>
          <p:cNvPr id="14" name="Picture 2" descr="http://nifa.usda.gov/sites/default/files/resource/Powerpt_usda_nifa_centered_rgb_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7460" y="4724400"/>
            <a:ext cx="4069080" cy="1673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6794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References</a:t>
            </a:r>
            <a:endParaRPr lang="en-US" dirty="0">
              <a:solidFill>
                <a:srgbClr val="800000"/>
              </a:solidFill>
            </a:endParaRPr>
          </a:p>
        </p:txBody>
      </p:sp>
      <p:sp>
        <p:nvSpPr>
          <p:cNvPr id="3" name="Content Placeholder 2"/>
          <p:cNvSpPr>
            <a:spLocks noGrp="1"/>
          </p:cNvSpPr>
          <p:nvPr>
            <p:ph idx="1"/>
          </p:nvPr>
        </p:nvSpPr>
        <p:spPr>
          <a:xfrm>
            <a:off x="428625" y="1417638"/>
            <a:ext cx="8229600" cy="5257800"/>
          </a:xfrm>
        </p:spPr>
        <p:txBody>
          <a:bodyPr>
            <a:normAutofit fontScale="70000" lnSpcReduction="20000"/>
          </a:bodyPr>
          <a:lstStyle/>
          <a:p>
            <a:pPr marL="228600" indent="-228600">
              <a:buNone/>
            </a:pPr>
            <a:r>
              <a:rPr lang="en-US" dirty="0">
                <a:solidFill>
                  <a:srgbClr val="800000"/>
                </a:solidFill>
              </a:rPr>
              <a:t>Conservation Technology Information Center and NCR-SARE.  2016.  Annual Report Survey 2015-2016: Cover Crop Survey July 2016.  </a:t>
            </a:r>
            <a:r>
              <a:rPr lang="en-US" u="sng" dirty="0">
                <a:solidFill>
                  <a:srgbClr val="800000"/>
                </a:solidFill>
                <a:hlinkClick r:id="rId3"/>
              </a:rPr>
              <a:t>https://www.sare.org/Learning-Center/Topic-Rooms/Cover-Crops</a:t>
            </a:r>
            <a:r>
              <a:rPr lang="en-US" dirty="0">
                <a:solidFill>
                  <a:srgbClr val="800000"/>
                </a:solidFill>
              </a:rPr>
              <a:t> </a:t>
            </a:r>
          </a:p>
          <a:p>
            <a:pPr marL="228600" indent="-228600">
              <a:buNone/>
            </a:pPr>
            <a:r>
              <a:rPr lang="en-US" dirty="0" err="1">
                <a:solidFill>
                  <a:srgbClr val="800000"/>
                </a:solidFill>
              </a:rPr>
              <a:t>Luhman</a:t>
            </a:r>
            <a:r>
              <a:rPr lang="en-US" dirty="0">
                <a:solidFill>
                  <a:srgbClr val="800000"/>
                </a:solidFill>
              </a:rPr>
              <a:t>, J.  2017.  Seeking a Trifecta of Success:  Prioritizing Profitability, Lifestyle &amp; the Environment When Planning a Rotation. The Land Stewardship 35(1):18-19. </a:t>
            </a:r>
            <a:r>
              <a:rPr lang="en-US" u="sng" dirty="0">
                <a:solidFill>
                  <a:srgbClr val="800000"/>
                </a:solidFill>
                <a:hlinkClick r:id="rId4"/>
              </a:rPr>
              <a:t>http://landstewardshipproject.org/repository/1/2079/lsl_1_2017.pdf</a:t>
            </a:r>
            <a:r>
              <a:rPr lang="en-US" dirty="0">
                <a:solidFill>
                  <a:srgbClr val="800000"/>
                </a:solidFill>
              </a:rPr>
              <a:t> </a:t>
            </a:r>
          </a:p>
          <a:p>
            <a:pPr marL="228600" indent="-228600">
              <a:buNone/>
            </a:pPr>
            <a:r>
              <a:rPr lang="en-US" dirty="0" err="1">
                <a:solidFill>
                  <a:srgbClr val="800000"/>
                </a:solidFill>
              </a:rPr>
              <a:t>Laboski</a:t>
            </a:r>
            <a:r>
              <a:rPr lang="en-US" dirty="0">
                <a:solidFill>
                  <a:srgbClr val="800000"/>
                </a:solidFill>
              </a:rPr>
              <a:t>, C. and J. Peters.  2012. Nutrient application guidelines for field, vegetable, and fruit crops in Wisconsin.  University of Wisconsin. </a:t>
            </a:r>
            <a:r>
              <a:rPr lang="en-US" u="sng" dirty="0">
                <a:solidFill>
                  <a:srgbClr val="800000"/>
                </a:solidFill>
                <a:hlinkClick r:id="rId5"/>
              </a:rPr>
              <a:t>http://learningstore.uwex.edu/assets/pdfs/A2809.pdf</a:t>
            </a:r>
            <a:r>
              <a:rPr lang="en-US" dirty="0">
                <a:solidFill>
                  <a:srgbClr val="800000"/>
                </a:solidFill>
              </a:rPr>
              <a:t>  </a:t>
            </a:r>
          </a:p>
          <a:p>
            <a:pPr marL="228600" indent="-228600">
              <a:buNone/>
            </a:pPr>
            <a:r>
              <a:rPr lang="en-US" dirty="0" err="1">
                <a:solidFill>
                  <a:srgbClr val="800000"/>
                </a:solidFill>
              </a:rPr>
              <a:t>Moncada</a:t>
            </a:r>
            <a:r>
              <a:rPr lang="en-US" dirty="0">
                <a:solidFill>
                  <a:srgbClr val="800000"/>
                </a:solidFill>
              </a:rPr>
              <a:t>, K. and C. </a:t>
            </a:r>
            <a:r>
              <a:rPr lang="en-US" dirty="0" err="1">
                <a:solidFill>
                  <a:srgbClr val="800000"/>
                </a:solidFill>
              </a:rPr>
              <a:t>Sheaffer</a:t>
            </a:r>
            <a:r>
              <a:rPr lang="en-US" dirty="0">
                <a:solidFill>
                  <a:srgbClr val="800000"/>
                </a:solidFill>
              </a:rPr>
              <a:t>.  2010.  Winter Cover Crops Chapter in the Risk Management Guide for Organic Farmers.  University of Minnesota. </a:t>
            </a:r>
            <a:r>
              <a:rPr lang="en-US" u="sng" dirty="0">
                <a:solidFill>
                  <a:srgbClr val="800000"/>
                </a:solidFill>
                <a:hlinkClick r:id="rId6"/>
              </a:rPr>
              <a:t>https://organicriskmanagement.umn.edu/sites/organicriskmanagement.umn.edu/files/winter_cover_crops.pdf</a:t>
            </a:r>
            <a:r>
              <a:rPr lang="en-US" dirty="0">
                <a:solidFill>
                  <a:srgbClr val="800000"/>
                </a:solidFill>
              </a:rPr>
              <a:t> </a:t>
            </a:r>
          </a:p>
        </p:txBody>
      </p:sp>
    </p:spTree>
    <p:extLst>
      <p:ext uri="{BB962C8B-B14F-4D97-AF65-F5344CB8AC3E}">
        <p14:creationId xmlns:p14="http://schemas.microsoft.com/office/powerpoint/2010/main" val="25336991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References (cont.)</a:t>
            </a:r>
            <a:endParaRPr lang="en-US" dirty="0">
              <a:solidFill>
                <a:srgbClr val="800000"/>
              </a:solidFill>
            </a:endParaRPr>
          </a:p>
        </p:txBody>
      </p:sp>
      <p:sp>
        <p:nvSpPr>
          <p:cNvPr id="3" name="Content Placeholder 2"/>
          <p:cNvSpPr>
            <a:spLocks noGrp="1"/>
          </p:cNvSpPr>
          <p:nvPr>
            <p:ph idx="1"/>
          </p:nvPr>
        </p:nvSpPr>
        <p:spPr>
          <a:xfrm>
            <a:off x="457200" y="1600200"/>
            <a:ext cx="8229600" cy="5257800"/>
          </a:xfrm>
        </p:spPr>
        <p:txBody>
          <a:bodyPr>
            <a:normAutofit fontScale="70000" lnSpcReduction="20000"/>
          </a:bodyPr>
          <a:lstStyle/>
          <a:p>
            <a:pPr marL="228600" indent="-228600">
              <a:buNone/>
            </a:pPr>
            <a:r>
              <a:rPr lang="en-US" dirty="0" smtClean="0">
                <a:solidFill>
                  <a:srgbClr val="800000"/>
                </a:solidFill>
              </a:rPr>
              <a:t>Noland</a:t>
            </a:r>
            <a:r>
              <a:rPr lang="en-US" dirty="0">
                <a:solidFill>
                  <a:srgbClr val="800000"/>
                </a:solidFill>
              </a:rPr>
              <a:t>, R., N. Little, and M.S. Wells.  2016.  New cover cropping opportunities in Minnesota. University of Minnesota Extension.  </a:t>
            </a:r>
            <a:r>
              <a:rPr lang="en-US" u="sng" dirty="0">
                <a:solidFill>
                  <a:srgbClr val="800000"/>
                </a:solidFill>
                <a:hlinkClick r:id="rId3"/>
              </a:rPr>
              <a:t>https://www.extension.umn.edu/agriculture/soils/cover-crops/new-cover-crop-opportunities/</a:t>
            </a:r>
            <a:r>
              <a:rPr lang="en-US" dirty="0">
                <a:solidFill>
                  <a:srgbClr val="800000"/>
                </a:solidFill>
              </a:rPr>
              <a:t> </a:t>
            </a:r>
          </a:p>
          <a:p>
            <a:pPr marL="228600" indent="-228600">
              <a:buNone/>
            </a:pPr>
            <a:r>
              <a:rPr lang="en-US" dirty="0">
                <a:solidFill>
                  <a:srgbClr val="800000"/>
                </a:solidFill>
              </a:rPr>
              <a:t>SARE.  2007.   Managing Cover Crops Profitably, 3rd ed.  </a:t>
            </a:r>
            <a:r>
              <a:rPr lang="en-US" u="sng" dirty="0">
                <a:solidFill>
                  <a:srgbClr val="800000"/>
                </a:solidFill>
                <a:hlinkClick r:id="rId4"/>
              </a:rPr>
              <a:t>https://www.sare.org/Learning-Center/Books/Managing-Cover-Crops-Profitably-3rd-Edition</a:t>
            </a:r>
            <a:r>
              <a:rPr lang="en-US" dirty="0">
                <a:solidFill>
                  <a:srgbClr val="800000"/>
                </a:solidFill>
              </a:rPr>
              <a:t> </a:t>
            </a:r>
          </a:p>
          <a:p>
            <a:pPr marL="228600" indent="-228600">
              <a:buNone/>
            </a:pPr>
            <a:r>
              <a:rPr lang="en-US" dirty="0">
                <a:solidFill>
                  <a:srgbClr val="800000"/>
                </a:solidFill>
              </a:rPr>
              <a:t>USDA-NRCS.  2010.  Organic Production: Using NRCS Practice Standards to Support Organic Growers.  Cover Crop Practice Fact Sheet. </a:t>
            </a:r>
            <a:r>
              <a:rPr lang="en-US" u="sng" dirty="0">
                <a:solidFill>
                  <a:srgbClr val="800000"/>
                </a:solidFill>
                <a:hlinkClick r:id="rId5"/>
              </a:rPr>
              <a:t>https://www.nrcs.usda.gov/Internet/FSE_DOCUMENTS/stelprdb1043183.pdf</a:t>
            </a:r>
            <a:r>
              <a:rPr lang="en-US" dirty="0">
                <a:solidFill>
                  <a:srgbClr val="800000"/>
                </a:solidFill>
              </a:rPr>
              <a:t> </a:t>
            </a:r>
          </a:p>
          <a:p>
            <a:pPr marL="228600" indent="-228600">
              <a:buNone/>
            </a:pPr>
            <a:r>
              <a:rPr lang="en-US" dirty="0">
                <a:solidFill>
                  <a:srgbClr val="800000"/>
                </a:solidFill>
              </a:rPr>
              <a:t>USDA-NRCS.  2016.  Allelopathy and Cover Crops. </a:t>
            </a:r>
            <a:r>
              <a:rPr lang="en-US" u="sng" dirty="0">
                <a:solidFill>
                  <a:srgbClr val="800000"/>
                </a:solidFill>
                <a:hlinkClick r:id="rId6"/>
              </a:rPr>
              <a:t>http://www.nrcs.usda.gov/Internet/FSE_PLANTMATERIALS/publications/mopmstn2825.pdf</a:t>
            </a:r>
            <a:r>
              <a:rPr lang="en-US" dirty="0">
                <a:solidFill>
                  <a:srgbClr val="800000"/>
                </a:solidFill>
              </a:rPr>
              <a:t> </a:t>
            </a:r>
            <a:endParaRPr lang="en-US" dirty="0" smtClean="0">
              <a:solidFill>
                <a:srgbClr val="800000"/>
              </a:solidFill>
            </a:endParaRPr>
          </a:p>
          <a:p>
            <a:pPr marL="0" lvl="0" indent="0">
              <a:spcBef>
                <a:spcPts val="0"/>
              </a:spcBef>
              <a:buNone/>
              <a:defRPr/>
            </a:pPr>
            <a:endParaRPr lang="en-US" dirty="0" smtClean="0"/>
          </a:p>
          <a:p>
            <a:pPr marL="0" indent="0">
              <a:buNone/>
            </a:pPr>
            <a:endParaRPr lang="en-US" dirty="0"/>
          </a:p>
        </p:txBody>
      </p:sp>
    </p:spTree>
    <p:extLst>
      <p:ext uri="{BB962C8B-B14F-4D97-AF65-F5344CB8AC3E}">
        <p14:creationId xmlns:p14="http://schemas.microsoft.com/office/powerpoint/2010/main" val="25343760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Cover Crops</a:t>
            </a:r>
          </a:p>
        </p:txBody>
      </p:sp>
      <p:sp>
        <p:nvSpPr>
          <p:cNvPr id="3" name="Content Placeholder 2"/>
          <p:cNvSpPr>
            <a:spLocks noGrp="1"/>
          </p:cNvSpPr>
          <p:nvPr>
            <p:ph idx="1"/>
            <p:custDataLst>
              <p:tags r:id="rId2"/>
            </p:custDataLst>
          </p:nvPr>
        </p:nvSpPr>
        <p:spPr>
          <a:xfrm>
            <a:off x="152400" y="1508234"/>
            <a:ext cx="4419600" cy="4663965"/>
          </a:xfrm>
          <a:prstGeom prst="rect">
            <a:avLst/>
          </a:prstGeom>
          <a:solidFill>
            <a:schemeClr val="accent4">
              <a:lumMod val="75000"/>
              <a:alpha val="43000"/>
            </a:schemeClr>
          </a:solidFill>
          <a:ln>
            <a:solidFill>
              <a:schemeClr val="accent4">
                <a:lumMod val="75000"/>
              </a:schemeClr>
            </a:solidFill>
          </a:ln>
        </p:spPr>
        <p:txBody>
          <a:bodyPr>
            <a:noAutofit/>
          </a:bodyPr>
          <a:lstStyle/>
          <a:p>
            <a:pPr marL="571500" indent="-571500">
              <a:buFont typeface="+mj-lt"/>
              <a:buAutoNum type="romanUcPeriod"/>
            </a:pPr>
            <a:r>
              <a:rPr lang="en-US" sz="2800" dirty="0" smtClean="0">
                <a:solidFill>
                  <a:schemeClr val="tx1">
                    <a:lumMod val="65000"/>
                    <a:lumOff val="35000"/>
                  </a:schemeClr>
                </a:solidFill>
                <a:latin typeface="Arial" panose="020B0604020202020204" pitchFamily="34" charset="0"/>
                <a:cs typeface="Arial" panose="020B0604020202020204" pitchFamily="34" charset="0"/>
              </a:rPr>
              <a:t>Introduction</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Benefits</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Cover </a:t>
            </a:r>
            <a:r>
              <a:rPr lang="en-US" sz="2800" dirty="0">
                <a:solidFill>
                  <a:srgbClr val="800000"/>
                </a:solidFill>
                <a:latin typeface="Arial" panose="020B0604020202020204" pitchFamily="34" charset="0"/>
                <a:cs typeface="Arial" panose="020B0604020202020204" pitchFamily="34" charset="0"/>
              </a:rPr>
              <a:t>Crop Options</a:t>
            </a: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Meeting </a:t>
            </a:r>
            <a:r>
              <a:rPr lang="en-US" sz="2800" dirty="0">
                <a:solidFill>
                  <a:srgbClr val="800000"/>
                </a:solidFill>
                <a:latin typeface="Arial" panose="020B0604020202020204" pitchFamily="34" charset="0"/>
                <a:cs typeface="Arial" panose="020B0604020202020204" pitchFamily="34" charset="0"/>
              </a:rPr>
              <a:t>Your Goals</a:t>
            </a: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Establishment </a:t>
            </a:r>
            <a:r>
              <a:rPr lang="en-US" sz="2800" dirty="0">
                <a:solidFill>
                  <a:srgbClr val="800000"/>
                </a:solidFill>
                <a:latin typeface="Arial" panose="020B0604020202020204" pitchFamily="34" charset="0"/>
                <a:cs typeface="Arial" panose="020B0604020202020204" pitchFamily="34" charset="0"/>
              </a:rPr>
              <a:t>&amp;</a:t>
            </a:r>
            <a:br>
              <a:rPr lang="en-US" sz="2800" dirty="0">
                <a:solidFill>
                  <a:srgbClr val="800000"/>
                </a:solidFill>
                <a:latin typeface="Arial" panose="020B0604020202020204" pitchFamily="34" charset="0"/>
                <a:cs typeface="Arial" panose="020B0604020202020204" pitchFamily="34" charset="0"/>
              </a:rPr>
            </a:br>
            <a:r>
              <a:rPr lang="en-US" sz="2800" dirty="0" smtClean="0">
                <a:solidFill>
                  <a:srgbClr val="800000"/>
                </a:solidFill>
                <a:latin typeface="Arial" panose="020B0604020202020204" pitchFamily="34" charset="0"/>
                <a:cs typeface="Arial" panose="020B0604020202020204" pitchFamily="34" charset="0"/>
              </a:rPr>
              <a:t> Termination</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Rotations</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Economics</a:t>
            </a:r>
            <a:endParaRPr lang="en-US" sz="2800" dirty="0">
              <a:solidFill>
                <a:srgbClr val="800000"/>
              </a:solidFill>
              <a:latin typeface="Arial" panose="020B0604020202020204" pitchFamily="34" charset="0"/>
              <a:cs typeface="Arial" panose="020B0604020202020204" pitchFamily="34" charset="0"/>
            </a:endParaRPr>
          </a:p>
          <a:p>
            <a:pPr marL="571500" indent="-571500">
              <a:buFont typeface="+mj-lt"/>
              <a:buAutoNum type="romanUcPeriod"/>
            </a:pPr>
            <a:r>
              <a:rPr lang="en-US" sz="2800" dirty="0" smtClean="0">
                <a:solidFill>
                  <a:srgbClr val="800000"/>
                </a:solidFill>
                <a:latin typeface="Arial" panose="020B0604020202020204" pitchFamily="34" charset="0"/>
                <a:cs typeface="Arial" panose="020B0604020202020204" pitchFamily="34" charset="0"/>
              </a:rPr>
              <a:t>Conclusion</a:t>
            </a:r>
            <a:endParaRPr lang="en-US" sz="2800" dirty="0">
              <a:solidFill>
                <a:srgbClr val="800000"/>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53" r="21576"/>
          <a:stretch/>
        </p:blipFill>
        <p:spPr bwMode="auto">
          <a:xfrm>
            <a:off x="4572000" y="1508234"/>
            <a:ext cx="4419600" cy="46639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7162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b="0" dirty="0">
                <a:solidFill>
                  <a:srgbClr val="800000"/>
                </a:solidFill>
                <a:latin typeface="Arial" panose="020B0604020202020204" pitchFamily="34" charset="0"/>
                <a:cs typeface="Arial" panose="020B0604020202020204" pitchFamily="34" charset="0"/>
              </a:rPr>
              <a:t>Benefits of </a:t>
            </a:r>
            <a:r>
              <a:rPr lang="en-US" b="0" dirty="0" smtClean="0">
                <a:solidFill>
                  <a:srgbClr val="800000"/>
                </a:solidFill>
                <a:latin typeface="Arial" panose="020B0604020202020204" pitchFamily="34" charset="0"/>
                <a:cs typeface="Arial" panose="020B0604020202020204" pitchFamily="34" charset="0"/>
              </a:rPr>
              <a:t>Cover </a:t>
            </a:r>
            <a:r>
              <a:rPr lang="en-US" b="0" dirty="0">
                <a:solidFill>
                  <a:srgbClr val="800000"/>
                </a:solidFill>
                <a:latin typeface="Arial" panose="020B0604020202020204" pitchFamily="34" charset="0"/>
                <a:cs typeface="Arial" panose="020B0604020202020204" pitchFamily="34" charset="0"/>
              </a:rPr>
              <a:t>C</a:t>
            </a:r>
            <a:r>
              <a:rPr lang="en-US" b="0" dirty="0" smtClean="0">
                <a:solidFill>
                  <a:srgbClr val="800000"/>
                </a:solidFill>
                <a:latin typeface="Arial" panose="020B0604020202020204" pitchFamily="34" charset="0"/>
                <a:cs typeface="Arial" panose="020B0604020202020204" pitchFamily="34" charset="0"/>
              </a:rPr>
              <a:t>ropping</a:t>
            </a:r>
            <a:endParaRPr lang="en-US" b="0" dirty="0">
              <a:solidFill>
                <a:srgbClr val="800000"/>
              </a:solidFill>
              <a:latin typeface="Arial" panose="020B0604020202020204" pitchFamily="34" charset="0"/>
              <a:cs typeface="Arial" panose="020B0604020202020204" pitchFamily="34" charset="0"/>
            </a:endParaRPr>
          </a:p>
        </p:txBody>
      </p:sp>
      <p:graphicFrame>
        <p:nvGraphicFramePr>
          <p:cNvPr id="6" name="Content Placeholder 5"/>
          <p:cNvGraphicFramePr>
            <a:graphicFrameLocks noGrp="1" noChangeAspect="1"/>
          </p:cNvGraphicFramePr>
          <p:nvPr>
            <p:ph idx="1"/>
            <p:custDataLst>
              <p:tags r:id="rId2"/>
            </p:custDataLst>
            <p:extLst>
              <p:ext uri="{D42A27DB-BD31-4B8C-83A1-F6EECF244321}">
                <p14:modId xmlns:p14="http://schemas.microsoft.com/office/powerpoint/2010/main" val="232503234"/>
              </p:ext>
            </p:extLst>
          </p:nvPr>
        </p:nvGraphicFramePr>
        <p:xfrm>
          <a:off x="-162403" y="1417638"/>
          <a:ext cx="9468805" cy="52074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51548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b="0" dirty="0">
                <a:solidFill>
                  <a:srgbClr val="800000"/>
                </a:solidFill>
                <a:latin typeface="Arial" panose="020B0604020202020204" pitchFamily="34" charset="0"/>
                <a:cs typeface="Arial" panose="020B0604020202020204" pitchFamily="34" charset="0"/>
              </a:rPr>
              <a:t>“Name the single biggest benefit you receive from cover crops…”</a:t>
            </a:r>
          </a:p>
        </p:txBody>
      </p:sp>
      <p:pic>
        <p:nvPicPr>
          <p:cNvPr id="1027"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38937" y="1600200"/>
            <a:ext cx="7866126" cy="484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6440416"/>
            <a:ext cx="4572000" cy="400110"/>
          </a:xfrm>
          <a:prstGeom prst="rect">
            <a:avLst/>
          </a:prstGeom>
        </p:spPr>
        <p:txBody>
          <a:bodyPr>
            <a:spAutoFit/>
          </a:bodyPr>
          <a:lstStyle/>
          <a:p>
            <a:r>
              <a:rPr lang="en-US" sz="2000" dirty="0">
                <a:solidFill>
                  <a:srgbClr val="800000"/>
                </a:solidFill>
              </a:rPr>
              <a:t>SARE Cover Crop Survey </a:t>
            </a:r>
            <a:r>
              <a:rPr lang="en-US" sz="2000" dirty="0" smtClean="0">
                <a:solidFill>
                  <a:srgbClr val="800000"/>
                </a:solidFill>
              </a:rPr>
              <a:t>2015-16</a:t>
            </a:r>
            <a:endParaRPr lang="en-US" sz="2000" dirty="0">
              <a:solidFill>
                <a:srgbClr val="800000"/>
              </a:solidFill>
            </a:endParaRPr>
          </a:p>
        </p:txBody>
      </p:sp>
    </p:spTree>
    <p:extLst>
      <p:ext uri="{BB962C8B-B14F-4D97-AF65-F5344CB8AC3E}">
        <p14:creationId xmlns:p14="http://schemas.microsoft.com/office/powerpoint/2010/main" val="2132809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iIvPg0KCQk8dWlyZXBsYWNlIG5hbWU9ImluaXRpYWx0YWIiIHZhbHVlPSJvdXRsaW5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JPHVpdGV4dCBuYW1lPSJDT1VSU0VfU1RBVFVTIiB2YWx1ZT0iTW9kdWxlIFN0YXR1cyIvPg0KCQk8dWl0ZXh0IG5hbWU9IlBBU1NFRF9TVFJJTkciIHZhbHVlPSJQYXNzZWQiLz4NCgkJPHVpdGV4dCBuYW1lPSJGQUlMRURfU1RSSU5HIiB2YWx1ZT0iRmFpbGV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JPHVpdGV4dCBuYW1lPSJDT1VSU0VfU1RBVFVTIiB2YWx1ZT0iU3RhdHV0IGR1IG1vZHVsZSIvPg0KCQk8dWl0ZXh0IG5hbWU9IlBBU1NFRF9TVFJJTkciIHZhbHVlPSJSw6l1c3NpIi8+DQoJCTx1aXRleHQgbmFtZT0iRkFJTEVEX1NUUklORyIgdmFsdWU9IkVjaG91w6k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CTx1aXRleHQgbmFtZT0iQ09VUlNFX1NUQVRVUyIgdmFsdWU9IuODouOCuOODpeODvOODq+OCueODhuODvOOCv+OCuSIvPg0KCQk8dWl0ZXh0IG5hbWU9IlBBU1NFRF9TVFJJTkciIHZhbHVlPSLlkIjmoLwiLz4NCgkJPHVpdGV4dCBuYW1lPSJGQUlMRURfU1RSSU5HIiB2YWx1ZT0i5LiN5ZCI5qC8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Qk8dWl0ZXh0IG5hbWU9IkNPVVJTRV9TVEFUVVMiIHZhbHVlPSJFc3RhZG8gZGUgbW9kdWxvIi8+DQoJCTx1aXRleHQgbmFtZT0iUEFTU0VEX1NUUklORyIgdmFsdWU9IkFwcm9iYWRvIi8+DQoJCTx1aXRleHQgbmFtZT0iRkFJTEVEX1NUUklORyIgdmFsdWU9IlN1c3BlbnNv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CTx1aXRleHQgbmFtZT0iQ09VUlNFX1NUQVRVUyIgdmFsdWU9IlN0YXR1cyBkbyBtw7NkdWxvIi8+DQoJCTx1aXRleHQgbmFtZT0iUEFTU0VEX1NUUklORyIgdmFsdWU9IkFwcm92YWRvIi8+DQoJCTx1aXRleHQgbmFtZT0iRkFJTEVEX1NUUklORyIgdmFsdWU9IlJlcHJvdmFkby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DQoJCTx1aXRleHQgbmFtZT0iUEFTU0VEX1NUUklORyIgdmFsdWU9IlBhc3NlZCIvPg0KCQk8dWl0ZXh0IG5hbWU9IkZBSUxFRF9TVFJJTkciIHZhbHVlPSJGYWlsZWQ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Qk8dWl0ZXh0IG5hbWU9IkNPVVJTRV9TVEFUVVMiIHZhbHVlPSJNb2R1bGUgU3RhdHVzIi8+DQoJCTx1aXRleHQgbmFtZT0iUEFTU0VEX1NUUklORyIgdmFsdWU9IlBhc3NlZCIvPg0KCQk8dWl0ZXh0IG5hbWU9IkZBSUxFRF9TVFJJTkciIHZhbHVlPSJGYWlsZWQ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Qk8dWl0ZXh0IG5hbWU9IkNPVVJTRV9TVEFUVVMiIHZhbHVlPSJNb2R1bGUgU3RhdHVzIi8+DQoJCTx1aXRleHQgbmFtZT0iUEFTU0VEX1NUUklORyIgdmFsdWU9IlBhc3NlZCIvPg0KCQk8dWl0ZXh0IG5hbWU9IkZBSUxFRF9TVFJJTkciIHZhbHVlPSJGYWlsZWQ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Qk8dWl0ZXh0IG5hbWU9IkNPVVJTRV9TVEFUVVMiIHZhbHVlPSJNb2R1bGUgU3RhdHVzIi8+DQoJCTx1aXRleHQgbmFtZT0iUEFTU0VEX1NUUklORyIgdmFsdWU9IlBhc3NlZCIvPg0KCQk8dWl0ZXh0IG5hbWU9IkZBSUxFRF9TVFJJTkciIHZhbHVlPSJGYWlsZWQ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CTx1aXRleHQgbmFtZT0iQ09VUlNFX1NUQVRVUyIgdmFsdWU9Ik1vZHVsZSBTdGF0dXMiLz4NCgkJPHVpdGV4dCBuYW1lPSJQQVNTRURfU1RSSU5HIiB2YWx1ZT0iUGFzc2VkIi8+DQoJCTx1aXRleHQgbmFtZT0iRkFJTEVEX1NUUklORyIgdmFsdWU9IkZhaWxlZCIvPg0KCTwvbGFuZ3VhZ2U+DQo8L2NvbmZpZ3VyYXRpb24+DQo="/>
  <p:tag name="MMPROD_UIDATA" val="&lt;database version=&quot;10.0&quot;&gt;&lt;object type=&quot;1&quot; unique_id=&quot;10001&quot;&gt;&lt;property id=&quot;20141&quot; value=&quot;Design test 3&quot;/&gt;&lt;property id=&quot;20600&quot; value=&quot;0&quot;/&gt;&lt;object type=&quot;2&quot; unique_id=&quot;521276&quot;&gt;&lt;object type=&quot;3&quot; unique_id=&quot;614387&quot;&gt;&lt;property id=&quot;20148&quot; value=&quot;5&quot;/&gt;&lt;property id=&quot;20300&quot; value=&quot;Slide 2 - &amp;quot;Cover Crops&amp;quot;&quot;/&gt;&lt;property id=&quot;20307&quot; value=&quot;639&quot;/&gt;&lt;/object&gt;&lt;object type=&quot;3&quot; unique_id=&quot;614393&quot;&gt;&lt;property id=&quot;20148&quot; value=&quot;5&quot;/&gt;&lt;property id=&quot;20300&quot; value=&quot;Slide 9 - &amp;quot;“Name the single biggest benefit you receive from cover crops…”&amp;quot;&quot;/&gt;&lt;property id=&quot;20307&quot; value=&quot;627&quot;/&gt;&lt;/object&gt;&lt;object type=&quot;3&quot; unique_id=&quot;614394&quot;&gt;&lt;property id=&quot;20148&quot; value=&quot;5&quot;/&gt;&lt;property id=&quot;20300&quot; value=&quot;Slide 8 - &amp;quot;Benefits of Cover Cropping&amp;quot;&quot;/&gt;&lt;property id=&quot;20307&quot; value=&quot;594&quot;/&gt;&lt;/object&gt;&lt;object type=&quot;3&quot; unique_id=&quot;614395&quot;&gt;&lt;property id=&quot;20148&quot; value=&quot;5&quot;/&gt;&lt;property id=&quot;20300&quot; value=&quot;Slide 10 - &amp;quot;Soil Health: Increased Organic Matter&amp;quot;&quot;/&gt;&lt;property id=&quot;20307&quot; value=&quot;602&quot;/&gt;&lt;/object&gt;&lt;object type=&quot;3&quot; unique_id=&quot;614396&quot;&gt;&lt;property id=&quot;20148&quot; value=&quot;5&quot;/&gt;&lt;property id=&quot;20300&quot; value=&quot;Slide 11 - &amp;quot;Soil Health: Improved Water  Infiltration &amp;amp; Retention&amp;quot;&quot;/&gt;&lt;property id=&quot;20307&quot; value=&quot;604&quot;/&gt;&lt;/object&gt;&lt;object type=&quot;3&quot; unique_id=&quot;614397&quot;&gt;&lt;property id=&quot;20148&quot; value=&quot;5&quot;/&gt;&lt;property id=&quot;20300&quot; value=&quot;Slide 13 - &amp;quot;Improved Nutrient Cycling&amp;quot;&quot;/&gt;&lt;property id=&quot;20307&quot; value=&quot;605&quot;/&gt;&lt;/object&gt;&lt;object type=&quot;3&quot; unique_id=&quot;614398&quot;&gt;&lt;property id=&quot;20148&quot; value=&quot;5&quot;/&gt;&lt;property id=&quot;20300&quot; value=&quot;Slide 14 - &amp;quot;Weed Control&amp;quot;&quot;/&gt;&lt;property id=&quot;20307&quot; value=&quot;603&quot;/&gt;&lt;/object&gt;&lt;object type=&quot;3&quot; unique_id=&quot;614417&quot;&gt;&lt;property id=&quot;20148&quot; value=&quot;5&quot;/&gt;&lt;property id=&quot;20300&quot; value=&quot;Slide 41 - &amp;quot;Establishing Cover Crops&amp;quot;&quot;/&gt;&lt;property id=&quot;20307&quot; value=&quot;595&quot;/&gt;&lt;/object&gt;&lt;object type=&quot;3&quot; unique_id=&quot;614420&quot;&gt;&lt;property id=&quot;20148&quot; value=&quot;5&quot;/&gt;&lt;property id=&quot;20300&quot; value=&quot;Slide 43 - &amp;quot;Planting Methods&amp;quot;&quot;/&gt;&lt;property id=&quot;20307&quot; value=&quot;619&quot;/&gt;&lt;/object&gt;&lt;object type=&quot;3&quot; unique_id=&quot;614421&quot;&gt;&lt;property id=&quot;20148&quot; value=&quot;5&quot;/&gt;&lt;property id=&quot;20300&quot; value=&quot;Slide 44 - &amp;quot;Methods Matter!&amp;quot;&quot;/&gt;&lt;property id=&quot;20307&quot; value=&quot;645&quot;/&gt;&lt;/object&gt;&lt;object type=&quot;3&quot; unique_id=&quot;614423&quot;&gt;&lt;property id=&quot;20148&quot; value=&quot;5&quot;/&gt;&lt;property id=&quot;20300&quot; value=&quot;Slide 48 - &amp;quot;Termination&amp;quot;&quot;/&gt;&lt;property id=&quot;20307&quot; value=&quot;596&quot;/&gt;&lt;/object&gt;&lt;object type=&quot;3&quot; unique_id=&quot;614428&quot;&gt;&lt;property id=&quot;20148&quot; value=&quot;5&quot;/&gt;&lt;property id=&quot;20300&quot; value=&quot;Slide 63 - &amp;quot;Cover Crop Funding Opportunities&amp;quot;&quot;/&gt;&lt;property id=&quot;20307&quot; value=&quot;631&quot;/&gt;&lt;/object&gt;&lt;object type=&quot;3&quot; unique_id=&quot;614431&quot;&gt;&lt;property id=&quot;20148&quot; value=&quot;5&quot;/&gt;&lt;property id=&quot;20300&quot; value=&quot;Slide 65 - &amp;quot;Additional Resources&amp;quot;&quot;/&gt;&lt;property id=&quot;20307&quot; value=&quot;607&quot;/&gt;&lt;/object&gt;&lt;object type=&quot;3&quot; unique_id=&quot;615285&quot;&gt;&lt;property id=&quot;20148&quot; value=&quot;5&quot;/&gt;&lt;property id=&quot;20300&quot; value=&quot;Slide 67&quot;/&gt;&lt;property id=&quot;20307&quot; value=&quot;649&quot;/&gt;&lt;/object&gt;&lt;object type=&quot;3&quot; unique_id=&quot;619635&quot;&gt;&lt;property id=&quot;20148&quot; value=&quot;5&quot;/&gt;&lt;property id=&quot;20300&quot; value=&quot;Slide 1 - &amp;quot;Cover Crops&amp;quot;&quot;/&gt;&lt;property id=&quot;20307&quot; value=&quot;683&quot;/&gt;&lt;/object&gt;&lt;object type=&quot;3&quot; unique_id=&quot;619636&quot;&gt;&lt;property id=&quot;20148&quot; value=&quot;5&quot;/&gt;&lt;property id=&quot;20300&quot; value=&quot;Slide 3 - &amp;quot;What Is a Cover Crop?&amp;quot;&quot;/&gt;&lt;property id=&quot;20307&quot; value=&quot;684&quot;/&gt;&lt;/object&gt;&lt;object type=&quot;3&quot; unique_id=&quot;619637&quot;&gt;&lt;property id=&quot;20148&quot; value=&quot;5&quot;/&gt;&lt;property id=&quot;20300&quot; value=&quot;Slide 5 - &amp;quot;Cover Crops on Organic Farms&amp;quot;&quot;/&gt;&lt;property id=&quot;20307&quot; value=&quot;685&quot;/&gt;&lt;/object&gt;&lt;object type=&quot;3&quot; unique_id=&quot;619638&quot;&gt;&lt;property id=&quot;20148&quot; value=&quot;5&quot;/&gt;&lt;property id=&quot;20300&quot; value=&quot;Slide 12 - &amp;quot;Improved Water Quality&amp;quot;&quot;/&gt;&lt;property id=&quot;20307&quot; value=&quot;702&quot;/&gt;&lt;/object&gt;&lt;object type=&quot;3&quot; unique_id=&quot;619640&quot;&gt;&lt;property id=&quot;20148&quot; value=&quot;5&quot;/&gt;&lt;property id=&quot;20300&quot; value=&quot;Slide 15 - &amp;quot;Pest and Disease Control&amp;quot;&quot;/&gt;&lt;property id=&quot;20307&quot; value=&quot;686&quot;/&gt;&lt;/object&gt;&lt;object type=&quot;3&quot; unique_id=&quot;619644&quot;&gt;&lt;property id=&quot;20148&quot; value=&quot;5&quot;/&gt;&lt;property id=&quot;20300&quot; value=&quot;Slide 40 - &amp;quot;Seed Sourcing&amp;quot;&quot;/&gt;&lt;property id=&quot;20307&quot; value=&quot;689&quot;/&gt;&lt;/object&gt;&lt;object type=&quot;3&quot; unique_id=&quot;619646&quot;&gt;&lt;property id=&quot;20148&quot; value=&quot;5&quot;/&gt;&lt;property id=&quot;20300&quot; value=&quot;Slide 47 - &amp;quot;Preferred Termination Methods&amp;quot;&quot;/&gt;&lt;property id=&quot;20307&quot; value=&quot;691&quot;/&gt;&lt;/object&gt;&lt;object type=&quot;3&quot; unique_id=&quot;619650&quot;&gt;&lt;property id=&quot;20148&quot; value=&quot;5&quot;/&gt;&lt;property id=&quot;20300&quot; value=&quot;Slide 54 - &amp;quot;Typical Rotations&amp;quot;&quot;/&gt;&lt;property id=&quot;20307&quot; value=&quot;693&quot;/&gt;&lt;/object&gt;&lt;object type=&quot;3&quot; unique_id=&quot;619666&quot;&gt;&lt;property id=&quot;20148&quot; value=&quot;5&quot;/&gt;&lt;property id=&quot;20300&quot; value=&quot;Slide 4 - &amp;quot;What Is a Cover Crop?&amp;quot;&quot;/&gt;&lt;property id=&quot;20307&quot; value=&quot;731&quot;/&gt;&lt;/object&gt;&lt;object type=&quot;3&quot; unique_id=&quot;619667&quot;&gt;&lt;property id=&quot;20148&quot; value=&quot;5&quot;/&gt;&lt;property id=&quot;20300&quot; value=&quot;Slide 6 - &amp;quot;Cover Cropping in Organic Systems&amp;quot;&quot;/&gt;&lt;property id=&quot;20307&quot; value=&quot;730&quot;/&gt;&lt;/object&gt;&lt;object type=&quot;3&quot; unique_id=&quot;619668&quot;&gt;&lt;property id=&quot;20148&quot; value=&quot;5&quot;/&gt;&lt;property id=&quot;20300&quot; value=&quot;Slide 16 - &amp;quot;Cover Crop Risks&amp;quot;&quot;/&gt;&lt;property id=&quot;20307&quot; value=&quot;786&quot;/&gt;&lt;/object&gt;&lt;object type=&quot;3&quot; unique_id=&quot;619669&quot;&gt;&lt;property id=&quot;20148&quot; value=&quot;5&quot;/&gt;&lt;property id=&quot;20300&quot; value=&quot;Slide 18 - &amp;quot;Cover Crop Species&amp;quot;&quot;/&gt;&lt;property id=&quot;20307&quot; value=&quot;735&quot;/&gt;&lt;/object&gt;&lt;object type=&quot;3&quot; unique_id=&quot;619670&quot;&gt;&lt;property id=&quot;20148&quot; value=&quot;5&quot;/&gt;&lt;property id=&quot;20300&quot; value=&quot;Slide 19 - &amp;quot;Cover Crop Characteristics&amp;quot;&quot;/&gt;&lt;property id=&quot;20307&quot; value=&quot;737&quot;/&gt;&lt;/object&gt;&lt;object type=&quot;3&quot; unique_id=&quot;619671&quot;&gt;&lt;property id=&quot;20148&quot; value=&quot;5&quot;/&gt;&lt;property id=&quot;20300&quot; value=&quot;Slide 20 - &amp;quot;Cover Crops for Northern Environments&amp;quot;&quot;/&gt;&lt;property id=&quot;20307&quot; value=&quot;763&quot;/&gt;&lt;/object&gt;&lt;object type=&quot;3&quot; unique_id=&quot;619672&quot;&gt;&lt;property id=&quot;20148&quot; value=&quot;5&quot;/&gt;&lt;property id=&quot;20300&quot; value=&quot;Slide 21 - &amp;quot;Winter Rye&amp;quot;&quot;/&gt;&lt;property id=&quot;20307&quot; value=&quot;766&quot;/&gt;&lt;/object&gt;&lt;object type=&quot;3&quot; unique_id=&quot;619673&quot;&gt;&lt;property id=&quot;20148&quot; value=&quot;5&quot;/&gt;&lt;property id=&quot;20300&quot; value=&quot;Slide 22 - &amp;quot;Annual Ryegrass&amp;quot;&quot;/&gt;&lt;property id=&quot;20307&quot; value=&quot;767&quot;/&gt;&lt;/object&gt;&lt;object type=&quot;3&quot; unique_id=&quot;619674&quot;&gt;&lt;property id=&quot;20148&quot; value=&quot;5&quot;/&gt;&lt;property id=&quot;20300&quot; value=&quot;Slide 23 - &amp;quot;Spring Oat&amp;quot;&quot;/&gt;&lt;property id=&quot;20307&quot; value=&quot;768&quot;/&gt;&lt;/object&gt;&lt;object type=&quot;3&quot; unique_id=&quot;619675&quot;&gt;&lt;property id=&quot;20148&quot; value=&quot;5&quot;/&gt;&lt;property id=&quot;20300&quot; value=&quot;Slide 24 - &amp;quot;Hairy Vetch&amp;quot;&quot;/&gt;&lt;property id=&quot;20307&quot; value=&quot;779&quot;/&gt;&lt;/object&gt;&lt;object type=&quot;3&quot; unique_id=&quot;619676&quot;&gt;&lt;property id=&quot;20148&quot; value=&quot;5&quot;/&gt;&lt;property id=&quot;20300&quot; value=&quot;Slide 25 - &amp;quot;Red Clover&amp;quot;&quot;/&gt;&lt;property id=&quot;20307&quot; value=&quot;780&quot;/&gt;&lt;/object&gt;&lt;object type=&quot;3&quot; unique_id=&quot;619677&quot;&gt;&lt;property id=&quot;20148&quot; value=&quot;5&quot;/&gt;&lt;property id=&quot;20300&quot; value=&quot;Slide 26 - &amp;quot;Brassicas&amp;quot;&quot;/&gt;&lt;property id=&quot;20307&quot; value=&quot;769&quot;/&gt;&lt;/object&gt;&lt;object type=&quot;3&quot; unique_id=&quot;619678&quot;&gt;&lt;property id=&quot;20148&quot; value=&quot;5&quot;/&gt;&lt;property id=&quot;20300&quot; value=&quot;Slide 27 - &amp;quot;Cover Crop Mixtures&amp;quot;&quot;/&gt;&lt;property id=&quot;20307&quot; value=&quot;770&quot;/&gt;&lt;/object&gt;&lt;object type=&quot;3&quot; unique_id=&quot;619680&quot;&gt;&lt;property id=&quot;20148&quot; value=&quot;5&quot;/&gt;&lt;property id=&quot;20300&quot; value=&quot;Slide 29 - &amp;quot;Selecting Cover Crops Based on Your Farm’s Goals&amp;quot;&quot;/&gt;&lt;property id=&quot;20307&quot; value=&quot;744&quot;/&gt;&lt;/object&gt;&lt;object type=&quot;3&quot; unique_id=&quot;619681&quot;&gt;&lt;property id=&quot;20148&quot; value=&quot;5&quot;/&gt;&lt;property id=&quot;20300&quot; value=&quot;Slide 30 - &amp;quot;Nitrogen Fixers and Scavengers&amp;quot;&quot;/&gt;&lt;property id=&quot;20307&quot; value=&quot;736&quot;/&gt;&lt;/object&gt;&lt;object type=&quot;3&quot; unique_id=&quot;619682&quot;&gt;&lt;property id=&quot;20148&quot; value=&quot;5&quot;/&gt;&lt;property id=&quot;20300&quot; value=&quot;Slide 31 - &amp;quot;Nitrogen Credits from Cover Crops&amp;quot;&quot;/&gt;&lt;property id=&quot;20307&quot; value=&quot;738&quot;/&gt;&lt;/object&gt;&lt;object type=&quot;3&quot; unique_id=&quot;619683&quot;&gt;&lt;property id=&quot;20148&quot; value=&quot;5&quot;/&gt;&lt;property id=&quot;20300&quot; value=&quot;Slide 32 - &amp;quot;Building Soil Organic Matter&amp;quot;&quot;/&gt;&lt;property id=&quot;20307&quot; value=&quot;739&quot;/&gt;&lt;/object&gt;&lt;object type=&quot;3&quot; unique_id=&quot;619684&quot;&gt;&lt;property id=&quot;20148&quot; value=&quot;5&quot;/&gt;&lt;property id=&quot;20300&quot; value=&quot;Slide 33 - &amp;quot;Erosion Control&amp;quot;&quot;/&gt;&lt;property id=&quot;20307&quot; value=&quot;745&quot;/&gt;&lt;/object&gt;&lt;object type=&quot;3&quot; unique_id=&quot;619685&quot;&gt;&lt;property id=&quot;20148&quot; value=&quot;5&quot;/&gt;&lt;property id=&quot;20300&quot; value=&quot;Slide 34 - &amp;quot;Improved Soil Structure&amp;quot;&quot;/&gt;&lt;property id=&quot;20307&quot; value=&quot;746&quot;/&gt;&lt;/object&gt;&lt;object type=&quot;3&quot; unique_id=&quot;619686&quot;&gt;&lt;property id=&quot;20148&quot; value=&quot;5&quot;/&gt;&lt;property id=&quot;20300&quot; value=&quot;Slide 35 - &amp;quot;Weed Control&amp;quot;&quot;/&gt;&lt;property id=&quot;20307&quot; value=&quot;747&quot;/&gt;&lt;/object&gt;&lt;object type=&quot;3&quot; unique_id=&quot;619687&quot;&gt;&lt;property id=&quot;20148&quot; value=&quot;5&quot;/&gt;&lt;property id=&quot;20300&quot; value=&quot;Slide 36 - &amp;quot;Disease Control&amp;quot;&quot;/&gt;&lt;property id=&quot;20307&quot; value=&quot;748&quot;/&gt;&lt;/object&gt;&lt;object type=&quot;3&quot; unique_id=&quot;619688&quot;&gt;&lt;property id=&quot;20148&quot; value=&quot;5&quot;/&gt;&lt;property id=&quot;20300&quot; value=&quot;Slide 37 - &amp;quot;Habitat for Beneficial Insects&amp;quot;&quot;/&gt;&lt;property id=&quot;20307&quot; value=&quot;749&quot;/&gt;&lt;/object&gt;&lt;object type=&quot;3&quot; unique_id=&quot;619689&quot;&gt;&lt;property id=&quot;20148&quot; value=&quot;5&quot;/&gt;&lt;property id=&quot;20300&quot; value=&quot;Slide 38 - &amp;quot;Midwest Cover Crop Selection Tool&amp;quot;&quot;/&gt;&lt;property id=&quot;20307&quot; value=&quot;808&quot;/&gt;&lt;/object&gt;&lt;object type=&quot;3&quot; unique_id=&quot;619690&quot;&gt;&lt;property id=&quot;20148&quot; value=&quot;5&quot;/&gt;&lt;property id=&quot;20300&quot; value=&quot;Slide 42 - &amp;quot;Planting Methods&amp;quot;&quot;/&gt;&lt;property id=&quot;20307&quot; value=&quot;787&quot;/&gt;&lt;/object&gt;&lt;object type=&quot;3&quot; unique_id=&quot;619691&quot;&gt;&lt;property id=&quot;20148&quot; value=&quot;5&quot;/&gt;&lt;property id=&quot;20300&quot; value=&quot;Slide 45 - &amp;quot;Seeding Rates&amp;quot;&quot;/&gt;&lt;property id=&quot;20307&quot; value=&quot;810&quot;/&gt;&lt;/object&gt;&lt;object type=&quot;3&quot; unique_id=&quot;619692&quot;&gt;&lt;property id=&quot;20148&quot; value=&quot;5&quot;/&gt;&lt;property id=&quot;20300&quot; value=&quot;Slide 46 - &amp;quot;Terminating Cover Crops&amp;quot;&quot;/&gt;&lt;property id=&quot;20307&quot; value=&quot;784&quot;/&gt;&lt;/object&gt;&lt;object type=&quot;3&quot; unique_id=&quot;619693&quot;&gt;&lt;property id=&quot;20148&quot; value=&quot;5&quot;/&gt;&lt;property id=&quot;20300&quot; value=&quot;Slide 49 - &amp;quot;Establishing the Following Crop&amp;quot;&quot;/&gt;&lt;property id=&quot;20307&quot; value=&quot;797&quot;/&gt;&lt;/object&gt;&lt;object type=&quot;3&quot; unique_id=&quot;619694&quot;&gt;&lt;property id=&quot;20148&quot; value=&quot;5&quot;/&gt;&lt;property id=&quot;20300&quot; value=&quot;Slide 50 - &amp;quot;Cover Crops in Organic No-Till&amp;quot;&quot;/&gt;&lt;property id=&quot;20307&quot; value=&quot;778&quot;/&gt;&lt;/object&gt;&lt;object type=&quot;3&quot; unique_id=&quot;619695&quot;&gt;&lt;property id=&quot;20148&quot; value=&quot;5&quot;/&gt;&lt;property id=&quot;20300&quot; value=&quot;Slide 52 - &amp;quot;Cover Crops in Rotation&amp;quot;&quot;/&gt;&lt;property id=&quot;20307&quot; value=&quot;777&quot;/&gt;&lt;/object&gt;&lt;object type=&quot;3&quot; unique_id=&quot;619696&quot;&gt;&lt;property id=&quot;20148&quot; value=&quot;5&quot;/&gt;&lt;property id=&quot;20300&quot; value=&quot;Slide 53 - &amp;quot;Typical Rotations&amp;quot;&quot;/&gt;&lt;property id=&quot;20307&quot; value=&quot;783&quot;/&gt;&lt;/object&gt;&lt;object type=&quot;3&quot; unique_id=&quot;619697&quot;&gt;&lt;property id=&quot;20148&quot; value=&quot;5&quot;/&gt;&lt;property id=&quot;20300&quot; value=&quot;Slide 55 - &amp;quot;Quote from a Farmer…&amp;quot;&quot;/&gt;&lt;property id=&quot;20307&quot; value=&quot;788&quot;/&gt;&lt;/object&gt;&lt;object type=&quot;3&quot; unique_id=&quot;619699&quot;&gt;&lt;property id=&quot;20148&quot; value=&quot;5&quot;/&gt;&lt;property id=&quot;20300&quot; value=&quot;Slide 57 - &amp;quot;Cover Crop Profitability &amp;quot;&quot;/&gt;&lt;property id=&quot;20307&quot; value=&quot;804&quot;/&gt;&lt;/object&gt;&lt;object type=&quot;3&quot; unique_id=&quot;619700&quot;&gt;&lt;property id=&quot;20148&quot; value=&quot;5&quot;/&gt;&lt;property id=&quot;20300&quot; value=&quot;Slide 58 - &amp;quot;Cover Crop Costs&amp;quot;&quot;/&gt;&lt;property id=&quot;20307&quot; value=&quot;805&quot;/&gt;&lt;/object&gt;&lt;object type=&quot;3&quot; unique_id=&quot;619701&quot;&gt;&lt;property id=&quot;20148&quot; value=&quot;5&quot;/&gt;&lt;property id=&quot;20300&quot; value=&quot;Slide 59 - &amp;quot;Cover Crop Returns&amp;quot;&quot;/&gt;&lt;property id=&quot;20307&quot; value=&quot;806&quot;/&gt;&lt;/object&gt;&lt;object type=&quot;3&quot; unique_id=&quot;619702&quot;&gt;&lt;property id=&quot;20148&quot; value=&quot;5&quot;/&gt;&lt;property id=&quot;20300&quot; value=&quot;Slide 60 - &amp;quot;Cropping Systems Calculator&amp;quot;&quot;/&gt;&lt;property id=&quot;20307&quot; value=&quot;807&quot;/&gt;&lt;/object&gt;&lt;object type=&quot;3&quot; unique_id=&quot;619704&quot;&gt;&lt;property id=&quot;20148&quot; value=&quot;5&quot;/&gt;&lt;property id=&quot;20300&quot; value=&quot;Slide 62 - &amp;quot;Conclusions&amp;quot;&quot;/&gt;&lt;property id=&quot;20307&quot; value=&quot;811&quot;/&gt;&lt;/object&gt;&lt;object type=&quot;3&quot; unique_id=&quot;619707&quot;&gt;&lt;property id=&quot;20148&quot; value=&quot;5&quot;/&gt;&lt;property id=&quot;20300&quot; value=&quot;Slide 64 - &amp;quot;Resources - Tools&amp;quot;&quot;/&gt;&lt;property id=&quot;20307&quot; value=&quot;775&quot;/&gt;&lt;/object&gt;&lt;object type=&quot;3&quot; unique_id=&quot;679626&quot;&gt;&lt;property id=&quot;20148&quot; value=&quot;5&quot;/&gt;&lt;property id=&quot;20300&quot; value=&quot;Slide 7 - &amp;quot;Cover Crops&amp;quot;&quot;/&gt;&lt;property id=&quot;20307&quot; value=&quot;822&quot;/&gt;&lt;/object&gt;&lt;object type=&quot;3&quot; unique_id=&quot;679627&quot;&gt;&lt;property id=&quot;20148&quot; value=&quot;5&quot;/&gt;&lt;property id=&quot;20300&quot; value=&quot;Slide 17 - &amp;quot;Cover Crops&amp;quot;&quot;/&gt;&lt;property id=&quot;20307&quot; value=&quot;823&quot;/&gt;&lt;/object&gt;&lt;object type=&quot;3&quot; unique_id=&quot;679628&quot;&gt;&lt;property id=&quot;20148&quot; value=&quot;5&quot;/&gt;&lt;property id=&quot;20300&quot; value=&quot;Slide 28 - &amp;quot;Cover Crops&amp;quot;&quot;/&gt;&lt;property id=&quot;20307&quot; value=&quot;824&quot;/&gt;&lt;/object&gt;&lt;object type=&quot;3&quot; unique_id=&quot;679629&quot;&gt;&lt;property id=&quot;20148&quot; value=&quot;5&quot;/&gt;&lt;property id=&quot;20300&quot; value=&quot;Slide 39 - &amp;quot;Cover Crops&amp;quot;&quot;/&gt;&lt;property id=&quot;20307&quot; value=&quot;825&quot;/&gt;&lt;/object&gt;&lt;object type=&quot;3&quot; unique_id=&quot;679630&quot;&gt;&lt;property id=&quot;20148&quot; value=&quot;5&quot;/&gt;&lt;property id=&quot;20300&quot; value=&quot;Slide 51 - &amp;quot;Cover Crops&amp;quot;&quot;/&gt;&lt;property id=&quot;20307&quot; value=&quot;826&quot;/&gt;&lt;/object&gt;&lt;object type=&quot;3&quot; unique_id=&quot;679631&quot;&gt;&lt;property id=&quot;20148&quot; value=&quot;5&quot;/&gt;&lt;property id=&quot;20300&quot; value=&quot;Slide 56 - &amp;quot;Cover Crops&amp;quot;&quot;/&gt;&lt;property id=&quot;20307&quot; value=&quot;827&quot;/&gt;&lt;/object&gt;&lt;object type=&quot;3&quot; unique_id=&quot;679632&quot;&gt;&lt;property id=&quot;20148&quot; value=&quot;5&quot;/&gt;&lt;property id=&quot;20300&quot; value=&quot;Slide 61 - &amp;quot;Cover Crops&amp;quot;&quot;/&gt;&lt;property id=&quot;20307&quot; value=&quot;828&quot;/&gt;&lt;/object&gt;&lt;object type=&quot;3&quot; unique_id=&quot;679633&quot;&gt;&lt;property id=&quot;20148&quot; value=&quot;5&quot;/&gt;&lt;property id=&quot;20300&quot; value=&quot;Slide 66 - &amp;quot;Cover Crops&amp;quot;&quot;/&gt;&lt;property id=&quot;20307&quot; value=&quot;829&quot;/&gt;&lt;/object&gt;&lt;object type=&quot;3&quot; unique_id=&quot;680391&quot;&gt;&lt;property id=&quot;20148&quot; value=&quot;5&quot;/&gt;&lt;property id=&quot;20300&quot; value=&quot;Slide 68 - &amp;quot;References&amp;quot;&quot;/&gt;&lt;property id=&quot;20307&quot; value=&quot;830&quot;/&gt;&lt;/object&gt;&lt;object type=&quot;3&quot; unique_id=&quot;683594&quot;&gt;&lt;property id=&quot;20148&quot; value=&quot;5&quot;/&gt;&lt;property id=&quot;20300&quot; value=&quot;Slide 69 - &amp;quot;References (cont.)&amp;quot;&quot;/&gt;&lt;property id=&quot;20307&quot; value=&quot;831&quot;/&gt;&lt;/object&gt;&lt;/object&gt;&lt;object type=&quot;8&quot; unique_id=&quot;521280&quot;&gt;&lt;/object&gt;&lt;object type=&quot;4&quot; unique_id=&quot;521998&quot;&gt;&lt;/object&gt;&lt;object type=&quot;10&quot; unique_id=&quot;521999&quot;&gt;&lt;object type=&quot;11&quot; unique_id=&quot;52200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1&quot;/&gt;&lt;lineCharCount val=&quot;17&quot;/&gt;&lt;lineCharCount val=&quot;10&quot;/&gt;&lt;lineCharCount val=&quot;17&quot;/&gt;&lt;lineCharCount val=&quot;14&quot;/&gt;&lt;lineCharCount val=&quot;20&quot;/&gt;&lt;lineCharCount val=&quot;8&quot;/&gt;&lt;lineCharCount val=&quot;14&quot;/&gt;&lt;lineCharCount val=&quot;9&quot;/&gt;&lt;/TableIndex&gt;&lt;/ShapeTextInfo&gt;"/>
  <p:tag name="HTML_SHAPEINFO" val="&lt;ThreeDShapeInfo&gt;&lt;uuid val=&quot;&quot;/&gt;&lt;isInvalidForFieldText val=&quot;0&quot;/&gt;&lt;Image&gt;&lt;filename val=&quot;C:\Users\monc0003\AppData\Local\Temp\~CaD32\data\asimages\{7BBF1F58-3CE4-43F2-946C-CFB195C3522C}_27.png&quot;/&gt;&lt;left val=&quot;12&quot;/&gt;&lt;top val=&quot;126&quot;/&gt;&lt;width val=&quot;331&quot;/&gt;&lt;height val=&quot;375&quot;/&gt;&lt;hasText val=&quot;1&quot;/&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PRESENTER_SHAPEINFO" val="&lt;ThreeDShapeInfo&gt;&lt;uuid val=&quot;{FA3D5080-0E76-4901-A9A0-DF49616C8C47}&quot;/&gt;&lt;isInvalidForFieldText val=&quot;0&quot;/&gt;&lt;Image&gt;&lt;filename val=&quot;C:\Users\monc0003\AppData\Local\Temp\~CaD32\data\asimages\{FA3D5080-0E76-4901-A9A0-DF49616C8C47}_27.png&quot;/&gt;&lt;left val=&quot;353&quot;/&gt;&lt;top val=&quot;173&quot;/&gt;&lt;width val=&quot;349&quot;/&gt;&lt;height val=&quot;262&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D32\data\asimages\{A029610F-0C5E-40CD-B8ED-F498AA8460A3}_28.png&quot;/&gt;&lt;left val=&quot;35&quot;/&gt;&lt;top val=&quot;21&quot;/&gt;&lt;width val=&quot;648&quot;/&gt;&lt;height val=&quot;98&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9&quot;/&gt;&lt;lineCharCount val=&quot;19&quot;/&gt;&lt;lineCharCount val=&quot;19&quot;/&gt;&lt;lineCharCount val=&quot;16&quot;/&gt;&lt;lineCharCount val=&quot;13&quot;/&gt;&lt;lineCharCount val=&quot;10&quot;/&gt;&lt;lineCharCount val=&quot;10&quot;/&gt;&lt;lineCharCount val=&quot;10&quot;/&gt;&lt;/TableIndex&gt;&lt;/ShapeTextInfo&gt;"/>
  <p:tag name="HTML_SHAPEINFO" val="&lt;ThreeDShapeInfo&gt;&lt;uuid val=&quot;&quot;/&gt;&lt;isInvalidForFieldText val=&quot;0&quot;/&gt;&lt;Image&gt;&lt;filename val=&quot;C:\Users\monc0003\AppData\Local\Temp\~CaD32\data\asimages\{5A9E80B8-B195-48D2-B76C-A265599BEDDC}_28.png&quot;/&gt;&lt;left val=&quot;3&quot;/&gt;&lt;top val=&quot;113&quot;/&gt;&lt;width val=&quot;357&quot;/&gt;&lt;height val=&quot;375&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17&quot;/&gt;&lt;/TableIndex&gt;&lt;/ShapeTextInfo&gt;"/>
  <p:tag name="HTML_SHAPEINFO" val="&lt;ThreeDShapeInfo&gt;&lt;uuid val=&quot;&quot;/&gt;&lt;isInvalidForFieldText val=&quot;0&quot;/&gt;&lt;Image&gt;&lt;filename val=&quot;C:\Users\monc0003\AppData\Local\Temp\~CaD32\data\asimages\{B1D4E1A3-7545-4D6C-A951-DC83156FB882}_29.png&quot;/&gt;&lt;left val=&quot;35&quot;/&gt;&lt;top val=&quot;-3&quot;/&gt;&lt;width val=&quot;650&quot;/&gt;&lt;height val=&quot;132&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TableIndex row=&quot;1&quot; col=&quot;2&quot;&gt;&lt;linesCount val=&quot;1&quot;/&gt;&lt;lineCharCount val=&quot;17&quot;/&gt;&lt;/TableIndex&gt;&lt;TableIndex row=&quot;2&quot; col=&quot;1&quot;&gt;&lt;linesCount val=&quot;1&quot;/&gt;&lt;lineCharCount val=&quot;15&quot;/&gt;&lt;/TableIndex&gt;&lt;TableIndex row=&quot;2&quot; col=&quot;2&quot;&gt;&lt;linesCount val=&quot;1&quot;/&gt;&lt;lineCharCount val=&quot;23&quot;/&gt;&lt;/TableIndex&gt;&lt;TableIndex row=&quot;3&quot; col=&quot;1&quot;&gt;&lt;linesCount val=&quot;1&quot;/&gt;&lt;lineCharCount val=&quot;19&quot;/&gt;&lt;/TableIndex&gt;&lt;TableIndex row=&quot;3&quot; col=&quot;2&quot;&gt;&lt;linesCount val=&quot;1&quot;/&gt;&lt;lineCharCount val=&quot;10&quot;/&gt;&lt;/TableIndex&gt;&lt;TableIndex row=&quot;4&quot; col=&quot;1&quot;&gt;&lt;linesCount val=&quot;1&quot;/&gt;&lt;lineCharCount val=&quot;27&quot;/&gt;&lt;/TableIndex&gt;&lt;TableIndex row=&quot;4&quot; col=&quot;2&quot;&gt;&lt;linesCount val=&quot;1&quot;/&gt;&lt;lineCharCount val=&quot;10&quot;/&gt;&lt;/TableIndex&gt;&lt;TableIndex row=&quot;5&quot; col=&quot;1&quot;&gt;&lt;linesCount val=&quot;1&quot;/&gt;&lt;lineCharCount val=&quot;15&quot;/&gt;&lt;/TableIndex&gt;&lt;TableIndex row=&quot;5&quot; col=&quot;2&quot;&gt;&lt;linesCount val=&quot;1&quot;/&gt;&lt;lineCharCount val=&quot;33&quot;/&gt;&lt;/TableIndex&gt;&lt;TableIndex row=&quot;6&quot; col=&quot;1&quot;&gt;&lt;linesCount val=&quot;1&quot;/&gt;&lt;lineCharCount val=&quot;23&quot;/&gt;&lt;/TableIndex&gt;&lt;TableIndex row=&quot;6&quot; col=&quot;2&quot;&gt;&lt;linesCount val=&quot;1&quot;/&gt;&lt;lineCharCount val=&quot;9&quot;/&gt;&lt;/TableIndex&gt;&lt;TableIndex row=&quot;7&quot; col=&quot;1&quot;&gt;&lt;linesCount val=&quot;1&quot;/&gt;&lt;lineCharCount val=&quot;13&quot;/&gt;&lt;/TableIndex&gt;&lt;TableIndex row=&quot;7&quot; col=&quot;2&quot;&gt;&lt;linesCount val=&quot;2&quot;/&gt;&lt;lineCharCount val=&quot;31&quot;/&gt;&lt;lineCharCount val=&quot;26&quot;/&gt;&lt;/TableIndex&gt;&lt;TableIndex row=&quot;8&quot; col=&quot;1&quot;&gt;&lt;linesCount val=&quot;1&quot;/&gt;&lt;lineCharCount val=&quot;23&quot;/&gt;&lt;/TableIndex&gt;&lt;TableIndex row=&quot;8&quot; col=&quot;2&quot;&gt;&lt;linesCount val=&quot;1&quot;/&gt;&lt;lineCharCount val=&quot;9&quot;/&gt;&lt;/TableIndex&gt;&lt;TableIndex row=&quot;9&quot; col=&quot;1&quot;&gt;&lt;linesCount val=&quot;2&quot;/&gt;&lt;lineCharCount val=&quot;31&quot;/&gt;&lt;lineCharCount val=&quot;18&quot;/&gt;&lt;/TableIndex&gt;&lt;TableIndex row=&quot;9&quot; col=&quot;2&quot;&gt;&lt;linesCount val=&quot;2&quot;/&gt;&lt;lineCharCount val=&quot;36&quot;/&gt;&lt;lineCharCount val=&quot;9&quot;/&gt;&lt;/TableIndex&gt;&lt;/ShapeTextInfo&gt;"/>
  <p:tag name="HTML_SHAPEINFO" val="&lt;ThreeDShapeInfo&gt;&lt;uuid val=&quot;&quot;/&gt;&lt;isInvalidForFieldText val=&quot;0&quot;/&gt;&lt;Image&gt;&lt;filename val=&quot;C:\Users\monc0003\AppData\Local\Temp\~CaD32\data\asimages\{0CEA7E53-6A60-4340-8FAB-ED016CAE5725}_29.png&quot;/&gt;&lt;left val=&quot;0&quot;/&gt;&lt;top val=&quot;116&quot;/&gt;&lt;width val=&quot;723&quot;/&gt;&lt;height val=&quot;399&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monc0003\AppData\Local\Temp\~CaD32\data\asimages\{3EA9B273-1E49-46C6-81B0-AF84C40AEB58}_30.png&quot;/&gt;&lt;left val=&quot;18&quot;/&gt;&lt;top val=&quot;21&quot;/&gt;&lt;width val=&quot;682&quot;/&gt;&lt;height val=&quot;98&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7&quot;/&gt;&lt;lineCharCount val=&quot;45&quot;/&gt;&lt;lineCharCount val=&quot;10&quot;/&gt;&lt;lineCharCount val=&quot;39&quot;/&gt;&lt;lineCharCount val=&quot;39&quot;/&gt;&lt;/TableIndex&gt;&lt;/ShapeTextInfo&gt;"/>
  <p:tag name="HTML_SHAPEINFO" val="&lt;ThreeDShapeInfo&gt;&lt;uuid val=&quot;&quot;/&gt;&lt;isInvalidForFieldText val=&quot;0&quot;/&gt;&lt;Image&gt;&lt;filename val=&quot;C:\Users\monc0003\AppData\Local\Temp\~CaD32\data\asimages\{4AD56B62-4CC3-41B0-AE8F-0C63A31CDC33}_30.png&quot;/&gt;&lt;left val=&quot;24&quot;/&gt;&lt;top val=&quot;105&quot;/&gt;&lt;width val=&quot;668&quot;/&gt;&lt;height val=&quot;363&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monc0003\AppData\Local\Temp\~CaD32\data\asimages\{E84EC73E-B555-4F43-9B3B-DE704596C9D4}_31.png&quot;/&gt;&lt;left val=&quot;27&quot;/&gt;&lt;top val=&quot;21&quot;/&gt;&lt;width val=&quot;665&quot;/&gt;&lt;height val=&quot;93&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AppData\Local\Temp\~CaD32\data\asimages\{216A89EA-30A9-4A43-BECD-03F66067B74B}_32.png&quot;/&gt;&lt;left val=&quot;35&quot;/&gt;&lt;top val=&quot;21&quot;/&gt;&lt;width val=&quot;648&quot;/&gt;&lt;height val=&quot;98&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0&quot;/&gt;&lt;lineCharCount val=&quot;37&quot;/&gt;&lt;lineCharCount val=&quot;42&quot;/&gt;&lt;/TableIndex&gt;&lt;/ShapeTextInfo&gt;"/>
  <p:tag name="HTML_SHAPEINFO" val="&lt;ThreeDShapeInfo&gt;&lt;uuid val=&quot;&quot;/&gt;&lt;isInvalidForFieldText val=&quot;0&quot;/&gt;&lt;Image&gt;&lt;filename val=&quot;C:\Users\monc0003\AppData\Local\Temp\~CaD32\data\asimages\{16DD1ACE-8B5D-47EA-97C5-263D55B77304}_32.png&quot;/&gt;&lt;left val=&quot;24&quot;/&gt;&lt;top val=&quot;119&quot;/&gt;&lt;width val=&quot;659&quot;/&gt;&lt;height val=&quot;363&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AppData\Local\Temp\~CaD32\data\asimages\{32C739C7-C16B-43F5-A6D3-70F9100F1F1E}_33.png&quot;/&gt;&lt;left val=&quot;35&quot;/&gt;&lt;top val=&quot;21&quot;/&gt;&lt;width val=&quot;648&quot;/&gt;&lt;height val=&quot;98&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26&quot;/&gt;&lt;/TableIndex&gt;&lt;/ShapeTextInfo&gt;"/>
  <p:tag name="HTML_SHAPEINFO" val="&lt;ThreeDShapeInfo&gt;&lt;uuid val=&quot;&quot;/&gt;&lt;isInvalidForFieldText val=&quot;0&quot;/&gt;&lt;Image&gt;&lt;filename val=&quot;C:\Users\monc0003\AppData\Local\Temp\~CaD32\data\asimages\{9F9551CA-01A6-419F-9F88-51526F30D433}_33.png&quot;/&gt;&lt;left val=&quot;24&quot;/&gt;&lt;top val=&quot;119&quot;/&gt;&lt;width val=&quot;659&quot;/&gt;&lt;height val=&quot;363&quot;/&gt;&lt;hasText val=&quot;1&quot;/&gt;&lt;/Image&gt;&lt;/ThreeDShape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D32\data\asimages\{73DC778C-38B0-4D15-93E5-C384546F31EA}_33.png&quot;/&gt;&lt;left val=&quot;163&quot;/&gt;&lt;top val=&quot;495&quot;/&gt;&lt;width val=&quot;135&quot;/&gt;&lt;height val=&quot;39&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monc0003\AppData\Local\Temp\~CaD32\data\asimages\{F3F45810-D65F-45E9-B98A-B37B9CEB7D2A}_34.png&quot;/&gt;&lt;left val=&quot;35&quot;/&gt;&lt;top val=&quot;21&quot;/&gt;&lt;width val=&quot;648&quot;/&gt;&lt;height val=&quot;98&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6&quot;/&gt;&lt;/TableIndex&gt;&lt;/ShapeTextInfo&gt;"/>
  <p:tag name="HTML_SHAPEINFO" val="&lt;ThreeDShapeInfo&gt;&lt;uuid val=&quot;&quot;/&gt;&lt;isInvalidForFieldText val=&quot;0&quot;/&gt;&lt;Image&gt;&lt;filename val=&quot;C:\Users\monc0003\AppData\Local\Temp\~CaD32\data\asimages\{3B75219B-4811-49E7-B00E-EC88E1C61359}_34.png&quot;/&gt;&lt;left val=&quot;24&quot;/&gt;&lt;top val=&quot;119&quot;/&gt;&lt;width val=&quot;659&quot;/&gt;&lt;height val=&quot;363&quot;/&gt;&lt;hasText val=&quot;1&quot;/&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F6E00761-2525-433C-A220-4E6C551FD423}&quot;/&gt;&lt;isInvalidForFieldText val=&quot;0&quot;/&gt;&lt;Image&gt;&lt;filename val=&quot;C:\Users\monc0003\AppData\Local\Temp\~CaD32\data\asimages\{F6E00761-2525-433C-A220-4E6C551FD423}_34.png&quot;/&gt;&lt;left val=&quot;341&quot;/&gt;&lt;top val=&quot;275&quot;/&gt;&lt;width val=&quot;311&quot;/&gt;&lt;height val=&quot;233&quot;/&gt;&lt;hasText val=&quot;1&quot;/&gt;&lt;/Image&gt;&lt;/ThreeDShape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AppData\Local\Temp\~CaD32\data\asimages\{520387D0-B400-4873-8D78-4AA1A8EC8190}_35.png&quot;/&gt;&lt;left val=&quot;35&quot;/&gt;&lt;top val=&quot;21&quot;/&gt;&lt;width val=&quot;648&quot;/&gt;&lt;height val=&quot;98&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3&quot;/&gt;&lt;lineCharCount val=&quot;14&quot;/&gt;&lt;lineCharCount val=&quot;11&quot;/&gt;&lt;lineCharCount val=&quot;20&quot;/&gt;&lt;/TableIndex&gt;&lt;/ShapeTextInfo&gt;"/>
  <p:tag name="HTML_SHAPEINFO" val="&lt;ThreeDShapeInfo&gt;&lt;uuid val=&quot;&quot;/&gt;&lt;isInvalidForFieldText val=&quot;0&quot;/&gt;&lt;Image&gt;&lt;filename val=&quot;C:\Users\monc0003\AppData\Local\Temp\~CaD32\data\asimages\{888AD1B4-E088-400E-81A5-5D399D396458}_35.png&quot;/&gt;&lt;left val=&quot;24&quot;/&gt;&lt;top val=&quot;119&quot;/&gt;&lt;width val=&quot;359&quot;/&gt;&lt;height val=&quot;396&quot;/&gt;&lt;hasText val=&quot;1&quot;/&gt;&lt;/Image&gt;&lt;/ThreeDShapeInfo&gt;"/>
</p:tagLst>
</file>

<file path=ppt/tags/tag1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A95C5F3E-6CFD-4C65-B1E5-95427D43C0A4}&quot;/&gt;&lt;isInvalidForFieldText val=&quot;0&quot;/&gt;&lt;Image&gt;&lt;filename val=&quot;C:\Users\monc0003\AppData\Local\Temp\~CaD32\data\asimages\{A95C5F3E-6CFD-4C65-B1E5-95427D43C0A4}_35.png&quot;/&gt;&lt;left val=&quot;357&quot;/&gt;&lt;top val=&quot;131&quot;/&gt;&lt;width val=&quot;334&quot;/&gt;&lt;height val=&quot;340&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 name="HTML_SHAPEINFO" val="&lt;ThreeDShapeInfo&gt;&lt;uuid val=&quot;&quot;/&gt;&lt;isInvalidForFieldText val=&quot;0&quot;/&gt;&lt;Image&gt;&lt;filename val=&quot;C:\Users\monc0003\AppData\Local\Temp\~CaD32\data\asimages\{AB5C58D0-9FDB-4FA9-967E-7FC0AA6173D2}_35.png&quot;/&gt;&lt;left val=&quot;355&quot;/&gt;&lt;top val=&quot;469&quot;/&gt;&lt;width val=&quot;261&quot;/&gt;&lt;height val=&quot;34&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 name="HTML_SHAPEINFO" val="&lt;ThreeDShapeInfo&gt;&lt;uuid val=&quot;&quot;/&gt;&lt;isInvalidForFieldText val=&quot;0&quot;/&gt;&lt;Image&gt;&lt;filename val=&quot;C:\Users\monc0003\AppData\Local\Temp\~CaD32\data\asimages\{AB5C58D0-9FDB-4FA9-967E-7FC0AA6173D2}_35.png&quot;/&gt;&lt;left val=&quot;355&quot;/&gt;&lt;top val=&quot;469&quot;/&gt;&lt;width val=&quot;261&quot;/&gt;&lt;height val=&quot;34&quot;/&gt;&lt;hasText val=&quot;1&quot;/&gt;&lt;/Image&gt;&lt;/ThreeDShape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AppData\Local\Temp\~CaD32\data\asimages\{A5D0C5E6-BB2D-47F9-BA2C-AE584E0EF385}_36.png&quot;/&gt;&lt;left val=&quot;35&quot;/&gt;&lt;top val=&quot;21&quot;/&gt;&lt;width val=&quot;648&quot;/&gt;&lt;height val=&quot;98&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1&quot;/&gt;&lt;lineCharCount val=&quot;26&quot;/&gt;&lt;lineCharCount val=&quot;43&quot;/&gt;&lt;lineCharCount val=&quot;17&quot;/&gt;&lt;lineCharCount val=&quot;39&quot;/&gt;&lt;lineCharCount val=&quot;26&quot;/&gt;&lt;/TableIndex&gt;&lt;/ShapeTextInfo&gt;"/>
  <p:tag name="HTML_SHAPEINFO" val="&lt;ThreeDShapeInfo&gt;&lt;uuid val=&quot;&quot;/&gt;&lt;isInvalidForFieldText val=&quot;0&quot;/&gt;&lt;Image&gt;&lt;filename val=&quot;C:\Users\monc0003\AppData\Local\Temp\~CaD32\data\asimages\{CA34278E-9CA3-4530-A63D-80FAAE4BC990}_36.png&quot;/&gt;&lt;left val=&quot;24&quot;/&gt;&lt;top val=&quot;119&quot;/&gt;&lt;width val=&quot;667&quot;/&gt;&lt;height val=&quot;363&quot;/&gt;&lt;hasText val=&quot;1&quot;/&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monc0003\AppData\Local\Temp\~CaD32\data\asimages\{DFA0FE0F-BB34-4D9D-95E2-77E48D0ABE60}_37.png&quot;/&gt;&lt;left val=&quot;35&quot;/&gt;&lt;top val=&quot;21&quot;/&gt;&lt;width val=&quot;648&quot;/&gt;&lt;height val=&quot;98&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25&quot;/&gt;&lt;/TableIndex&gt;&lt;/ShapeTextInfo&gt;"/>
  <p:tag name="HTML_SHAPEINFO" val="&lt;ThreeDShapeInfo&gt;&lt;uuid val=&quot;&quot;/&gt;&lt;isInvalidForFieldText val=&quot;0&quot;/&gt;&lt;Image&gt;&lt;filename val=&quot;C:\Users\monc0003\AppData\Local\Temp\~CaD32\data\asimages\{55EC266B-8307-478B-9A1D-E634E8533D83}_37.png&quot;/&gt;&lt;left val=&quot;24&quot;/&gt;&lt;top val=&quot;119&quot;/&gt;&lt;width val=&quot;659&quot;/&gt;&lt;height val=&quot;363&quot;/&gt;&lt;hasText val=&quot;1&quot;/&gt;&lt;/Image&gt;&lt;/ThreeDShape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monc0003\AppData\Local\Temp\~CaD32\data\asimages\{D25F93F8-7A1F-4CEE-8094-10430434627E}_38.png&quot;/&gt;&lt;left val=&quot;24&quot;/&gt;&lt;top val=&quot;21&quot;/&gt;&lt;width val=&quot;670&quot;/&gt;&lt;height val=&quot;93&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2&quot;/&gt;&lt;/TableIndex&gt;&lt;/ShapeTextInfo&gt;"/>
  <p:tag name="HTML_SHAPEINFO" val="&lt;ThreeDShapeInfo&gt;&lt;uuid val=&quot;&quot;/&gt;&lt;isInvalidForFieldText val=&quot;0&quot;/&gt;&lt;Image&gt;&lt;filename val=&quot;C:\Users\monc0003\AppData\Local\Temp\~CaD32\data\asimages\{B70575E6-7E6F-45D9-B288-939D464A225A}_38.png&quot;/&gt;&lt;left val=&quot;2&quot;/&gt;&lt;top val=&quot;433&quot;/&gt;&lt;width val=&quot;717&quot;/&gt;&lt;height val=&quot;60&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C6EDF6FA-1642-48C8-B248-A7ED51A6C478}&quot;/&gt;&lt;isInvalidForFieldText val=&quot;0&quot;/&gt;&lt;Image&gt;&lt;filename val=&quot;C:\Users\monc0003\AppData\Local\Temp\~CaD32\data\asimages\{C6EDF6FA-1642-48C8-B248-A7ED51A6C478}_38.png&quot;/&gt;&lt;left val=&quot;13&quot;/&gt;&lt;top val=&quot;127&quot;/&gt;&lt;width val=&quot;711&quot;/&gt;&lt;height val=&quot;280&quot;/&gt;&lt;hasText val=&quot;1&quot;/&gt;&lt;/Image&gt;&lt;/ThreeDShape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AUTOSHAPE_INFO" val="&lt;ThreeDShapeInfo&gt;&lt;uuid val=&quot;{20E6D734-7896-491C-AE4C-0C9CF8342E4F}&quot;/&gt;&lt;isInvalidForFieldText val=&quot;1&quot;/&gt;&lt;Image&gt;&lt;filename val=&quot;C:\Users\monc0003\AppData\Local\Temp\~CaD32\data\asimages\{20E6D734-7896-491C-AE4C-0C9CF8342E4F}_38_S.png&quot;/&gt;&lt;left val=&quot;577&quot;/&gt;&lt;top val=&quot;236&quot;/&gt;&lt;width val=&quot;118&quot;/&gt;&lt;height val=&quot;41&quot;/&gt;&lt;hasText val=&quot;0&quot;/&gt;&lt;/Image&gt;&lt;Image&gt;&lt;filename val=&quot;C:\Users\monc0003\AppData\Local\Temp\~CaD32\data\asimages\{20E6D734-7896-491C-AE4C-0C9CF8342E4F}_38_T.png&quot;/&gt;&lt;left val=&quot;577&quot;/&gt;&lt;top val=&quot;236&quot;/&gt;&lt;width val=&quot;118&quot;/&gt;&lt;height val=&quot;41&quot;/&gt;&lt;hasText val=&quot;1&quot;/&gt;&lt;/Image&gt;&lt;/ThreeDShape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AUTOSHAPE_INFO" val="&lt;ThreeDShapeInfo&gt;&lt;uuid val=&quot;{65D13D1A-1303-4C44-A2F6-D7147E365AA3}&quot;/&gt;&lt;isInvalidForFieldText val=&quot;1&quot;/&gt;&lt;Image&gt;&lt;filename val=&quot;C:\Users\monc0003\AppData\Local\Temp\~CaD32\data\asimages\{65D13D1A-1303-4C44-A2F6-D7147E365AA3}_38_S.png&quot;/&gt;&lt;left val=&quot;319&quot;/&gt;&lt;top val=&quot;235&quot;/&gt;&lt;width val=&quot;118&quot;/&gt;&lt;height val=&quot;40&quot;/&gt;&lt;hasText val=&quot;0&quot;/&gt;&lt;/Image&gt;&lt;Image&gt;&lt;filename val=&quot;C:\Users\monc0003\AppData\Local\Temp\~CaD32\data\asimages\{65D13D1A-1303-4C44-A2F6-D7147E365AA3}_38_T.png&quot;/&gt;&lt;left val=&quot;319&quot;/&gt;&lt;top val=&quot;235&quot;/&gt;&lt;width val=&quot;118&quot;/&gt;&lt;height val=&quot;40&quot;/&gt;&lt;hasText val=&quot;1&quot;/&gt;&lt;/Image&gt;&lt;/ThreeDShape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AUTOSHAPE_INFO" val="&lt;ThreeDShapeInfo&gt;&lt;uuid val=&quot;{8467F2BC-D440-4216-8EFA-FD457DA4AE18}&quot;/&gt;&lt;isInvalidForFieldText val=&quot;1&quot;/&gt;&lt;Image&gt;&lt;filename val=&quot;C:\Users\monc0003\AppData\Local\Temp\~CaD32\data\asimages\{8467F2BC-D440-4216-8EFA-FD457DA4AE18}_38_S.png&quot;/&gt;&lt;left val=&quot;191&quot;/&gt;&lt;top val=&quot;236&quot;/&gt;&lt;width val=&quot;118&quot;/&gt;&lt;height val=&quot;41&quot;/&gt;&lt;hasText val=&quot;0&quot;/&gt;&lt;/Image&gt;&lt;Image&gt;&lt;filename val=&quot;C:\Users\monc0003\AppData\Local\Temp\~CaD32\data\asimages\{8467F2BC-D440-4216-8EFA-FD457DA4AE18}_38_T.png&quot;/&gt;&lt;left val=&quot;191&quot;/&gt;&lt;top val=&quot;236&quot;/&gt;&lt;width val=&quot;118&quot;/&gt;&lt;height val=&quot;41&quot;/&gt;&lt;hasText val=&quot;1&quot;/&gt;&lt;/Image&gt;&lt;/ThreeDShape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monc0003\AppData\Local\Temp\~CaD32\data\asimages\{9D6B92F5-7BDC-40D1-B157-4E3B081D581C}_38.png&quot;/&gt;&lt;left val=&quot;195&quot;/&gt;&lt;top val=&quot;238&quot;/&gt;&lt;width val=&quot;105&quot;/&gt;&lt;height val=&quot;39&quot;/&gt;&lt;hasText val=&quot;1&quot;/&gt;&lt;/Image&gt;&lt;/ThreeDShape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AppData\Local\Temp\~CaD32\data\asimages\{50FF45BD-BA50-4A5B-9EB4-5A8C05172191}_38.png&quot;/&gt;&lt;left val=&quot;583&quot;/&gt;&lt;top val=&quot;238&quot;/&gt;&lt;width val=&quot;105&quot;/&gt;&lt;height val=&quot;39&quot;/&gt;&lt;hasText val=&quot;1&quot;/&gt;&lt;/Image&gt;&lt;/ThreeDShape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quot;/&gt;&lt;isInvalidForFieldText val=&quot;0&quot;/&gt;&lt;Image&gt;&lt;filename val=&quot;C:\Users\monc0003\AppData\Local\Temp\~CaD32\data\asimages\{4293E71B-2DE5-42D4-A2F0-94088E3B8EFB}_38.png&quot;/&gt;&lt;left val=&quot;451&quot;/&gt;&lt;top val=&quot;238&quot;/&gt;&lt;width val=&quot;105&quot;/&gt;&lt;height val=&quot;39&quot;/&gt;&lt;hasText val=&quot;1&quot;/&gt;&lt;/Image&gt;&lt;/ThreeDShape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AppData\Local\Temp\~CaD32\data\asimages\{78483A64-1E04-4DA9-A2EF-CA670C1967AB}_38.png&quot;/&gt;&lt;left val=&quot;322&quot;/&gt;&lt;top val=&quot;238&quot;/&gt;&lt;width val=&quot;105&quot;/&gt;&lt;height val=&quot;39&quot;/&gt;&lt;hasText val=&quot;1&quot;/&gt;&lt;/Image&gt;&lt;/ThreeDShape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6&quot;/&gt;&lt;lineCharCount val=&quot;4&quot;/&gt;&lt;/TableIndex&gt;&lt;/ShapeTextInfo&gt;"/>
  <p:tag name="HTML_SHAPEINFO" val="&lt;ThreeDShapeInfo&gt;&lt;uuid val=&quot;&quot;/&gt;&lt;isInvalidForFieldText val=&quot;0&quot;/&gt;&lt;Image&gt;&lt;filename val=&quot;C:\Users\monc0003\AppData\Local\Temp\~CaD32\data\asimages\{F3A8DEFB-1624-4C62-BE6A-33DCE9FB33EB}_38.png&quot;/&gt;&lt;left val=&quot;190&quot;/&gt;&lt;top val=&quot;321&quot;/&gt;&lt;width val=&quot;44&quot;/&gt;&lt;height val=&quot;40&quot;/&gt;&lt;hasText val=&quot;1&quot;/&gt;&lt;/Image&gt;&lt;/ThreeDShape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11&quot;/&gt;&lt;/TableIndex&gt;&lt;/ShapeTextInfo&gt;"/>
  <p:tag name="HTML_SHAPEINFO" val="&lt;ThreeDShapeInfo&gt;&lt;uuid val=&quot;&quot;/&gt;&lt;isInvalidForFieldText val=&quot;0&quot;/&gt;&lt;Image&gt;&lt;filename val=&quot;C:\Users\monc0003\AppData\Local\Temp\~CaD32\data\asimages\{C557E67F-F794-43E1-93DF-B5A7EA0A01F8}_38.png&quot;/&gt;&lt;left val=&quot;187&quot;/&gt;&lt;top val=&quot;358&quot;/&gt;&lt;width val=&quot;82&quot;/&gt;&lt;height val=&quot;40&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monc0003\AppData\Local\Temp\~CaD32\data\asimages\{78DF4D83-062D-4D35-99C5-370657907D67}_38.png&quot;/&gt;&lt;left val=&quot;368&quot;/&gt;&lt;top val=&quot;405&quot;/&gt;&lt;width val=&quot;125&quot;/&gt;&lt;height val=&quot;26&quot;/&gt;&lt;hasText val=&quot;1&quot;/&gt;&lt;/Image&gt;&lt;/ThreeDShape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monc0003\AppData\Local\Temp\~CaD32\data\asimages\{FC157CDB-BC92-4059-8D0B-1F8F79266DFC}_38.png&quot;/&gt;&lt;left val=&quot;216&quot;/&gt;&lt;top val=&quot;403&quot;/&gt;&lt;width val=&quot;125&quot;/&gt;&lt;height val=&quot;26&quot;/&gt;&lt;hasText val=&quot;1&quot;/&gt;&lt;/Image&gt;&lt;/ThreeDShape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AUTOSHAPE_INFO" val="&lt;ThreeDShapeInfo&gt;&lt;uuid val=&quot;{58A6C090-7598-4E9B-8E8A-1E3520598B83}&quot;/&gt;&lt;isInvalidForFieldText val=&quot;1&quot;/&gt;&lt;Image&gt;&lt;filename val=&quot;C:\Users\monc0003\AppData\Local\Temp\~CaD32\data\asimages\{58A6C090-7598-4E9B-8E8A-1E3520598B83}_38_S.png&quot;/&gt;&lt;left val=&quot;331&quot;/&gt;&lt;top val=&quot;411&quot;/&gt;&lt;width val=&quot;4&quot;/&gt;&lt;height val=&quot;7&quot;/&gt;&lt;hasText val=&quot;0&quot;/&gt;&lt;/Image&gt;&lt;Image&gt;&lt;filename val=&quot;C:\Users\monc0003\AppData\Local\Temp\~CaD32\data\asimages\{58A6C090-7598-4E9B-8E8A-1E3520598B83}_38_T.png&quot;/&gt;&lt;left val=&quot;331&quot;/&gt;&lt;top val=&quot;411&quot;/&gt;&lt;width val=&quot;4&quot;/&gt;&lt;height val=&quot;7&quot;/&gt;&lt;hasText val=&quot;1&quot;/&gt;&lt;/Image&gt;&lt;/ThreeDShape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AUTOSHAPE_INFO" val="&lt;ThreeDShapeInfo&gt;&lt;uuid val=&quot;{AE3B67C3-9915-487A-8717-5C950E194699}&quot;/&gt;&lt;isInvalidForFieldText val=&quot;1&quot;/&gt;&lt;Image&gt;&lt;filename val=&quot;C:\Users\monc0003\AppData\Local\Temp\~CaD32\data\asimages\{AE3B67C3-9915-487A-8717-5C950E194699}_38_S.png&quot;/&gt;&lt;left val=&quot;482&quot;/&gt;&lt;top val=&quot;415&quot;/&gt;&lt;width val=&quot;4&quot;/&gt;&lt;height val=&quot;7&quot;/&gt;&lt;hasText val=&quot;0&quot;/&gt;&lt;/Image&gt;&lt;Image&gt;&lt;filename val=&quot;C:\Users\monc0003\AppData\Local\Temp\~CaD32\data\asimages\{AE3B67C3-9915-487A-8717-5C950E194699}_38_T.png&quot;/&gt;&lt;left val=&quot;482&quot;/&gt;&lt;top val=&quot;415&quot;/&gt;&lt;width val=&quot;4&quot;/&gt;&lt;height val=&quot;7&quot;/&gt;&lt;hasText val=&quot;1&quot;/&gt;&lt;/Image&gt;&lt;/ThreeDShape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8&quot;/&gt;&lt;lineCharCount val=&quot;8&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4&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1&quot;/&gt;&lt;lineCharCount val=&quot;13&quot;/&gt;&lt;lineCharCount val=&quot;9&quot;/&gt;&lt;lineCharCount val=&quot;11&quot;/&gt;&lt;lineCharCount val=&quot;12&quot;/&gt;&lt;lineCharCount val=&quot;6&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11&quot;/&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6&quot;/&gt;&lt;lineCharCount val=&quot;5&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5&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quot;/&gt;&lt;lineCharCount val=&quot;2&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quot;/&gt;&lt;lineCharCount val=&quot;2&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quot;/&gt;&lt;lineCharCount val=&quot;2&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D32\data\asimages\{97F7260B-5A93-4D23-AD15-AB777EFDAD42}_39.png&quot;/&gt;&lt;left val=&quot;35&quot;/&gt;&lt;top val=&quot;21&quot;/&gt;&lt;width val=&quot;648&quot;/&gt;&lt;height val=&quot;98&quot;/&gt;&lt;hasText val=&quot;1&quot;/&gt;&lt;/Image&gt;&lt;/ThreeDShapeInfo&gt;"/>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9&quot;/&gt;&lt;lineCharCount val=&quot;19&quot;/&gt;&lt;lineCharCount val=&quot;19&quot;/&gt;&lt;lineCharCount val=&quot;16&quot;/&gt;&lt;lineCharCount val=&quot;13&quot;/&gt;&lt;lineCharCount val=&quot;10&quot;/&gt;&lt;lineCharCount val=&quot;10&quot;/&gt;&lt;lineCharCount val=&quot;10&quot;/&gt;&lt;/TableIndex&gt;&lt;/ShapeTextInfo&gt;"/>
  <p:tag name="HTML_SHAPEINFO" val="&lt;ThreeDShapeInfo&gt;&lt;uuid val=&quot;&quot;/&gt;&lt;isInvalidForFieldText val=&quot;0&quot;/&gt;&lt;Image&gt;&lt;filename val=&quot;C:\Users\monc0003\AppData\Local\Temp\~CaD32\data\asimages\{EBE3A40D-BB53-4403-9ADF-7970E47BA517}_39.png&quot;/&gt;&lt;left val=&quot;3&quot;/&gt;&lt;top val=&quot;113&quot;/&gt;&lt;width val=&quot;357&quot;/&gt;&lt;height val=&quot;375&quot;/&gt;&lt;hasText val=&quot;1&quot;/&gt;&lt;/Image&gt;&lt;/ThreeDShape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1&quot;/&gt;&lt;lineCharCount val=&quot;32&quot;/&gt;&lt;lineCharCount val=&quot;41&quot;/&gt;&lt;/TableIndex&gt;&lt;/ShapeTextInfo&gt;"/>
  <p:tag name="HTML_SHAPEINFO" val="&lt;ThreeDShapeInfo&gt;&lt;uuid val=&quot;&quot;/&gt;&lt;isInvalidForFieldText val=&quot;0&quot;/&gt;&lt;Image&gt;&lt;filename val=&quot;C:\Users\monc0003\AppData\Local\Temp\~CaD32\data\asimages\{7A1034AB-0B4C-4B33-A7D9-6649119BC4F5}_40.png&quot;/&gt;&lt;left val=&quot;24&quot;/&gt;&lt;top val=&quot;119&quot;/&gt;&lt;width val=&quot;659&quot;/&gt;&lt;height val=&quot;363&quot;/&gt;&lt;hasText val=&quot;1&quot;/&gt;&lt;/Image&gt;&lt;/ThreeDShapeInfo&gt;"/>
</p:tagLst>
</file>

<file path=ppt/tags/tag1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onc0003\AppData\Local\Temp\~CaD32\data\asimages\{924E1304-C336-4836-BDC1-1914B338BAC9}_40.png&quot;/&gt;&lt;left val=&quot;35&quot;/&gt;&lt;top val=&quot;21&quot;/&gt;&lt;width val=&quot;648&quot;/&gt;&lt;height val=&quot;98&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AppData\Local\Temp\~CaD32\data\asimages\{C368CAF3-6401-4E11-915E-AA4AC05BF002}_41.png&quot;/&gt;&lt;left val=&quot;35&quot;/&gt;&lt;top val=&quot;21&quot;/&gt;&lt;width val=&quot;648&quot;/&gt;&lt;height val=&quot;98&quot;/&gt;&lt;hasText val=&quot;1&quot;/&gt;&lt;/Image&gt;&lt;/ThreeDShapeInfo&gt;"/>
</p:tagLst>
</file>

<file path=ppt/tags/tag1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TableIndex row=&quot;1&quot; col=&quot;2&quot;&gt;&lt;linesCount val=&quot;3&quot;/&gt;&lt;lineCharCount val=&quot;8&quot;/&gt;&lt;lineCharCount val=&quot;12&quot;/&gt;&lt;lineCharCount val=&quot;11&quot;/&gt;&lt;/TableIndex&gt;&lt;TableIndex row=&quot;1&quot; col=&quot;3&quot;&gt;&lt;linesCount val=&quot;1&quot;/&gt;&lt;lineCharCount val=&quot;20&quot;/&gt;&lt;/TableIndex&gt;&lt;TableIndex row=&quot;1&quot; col=&quot;4&quot;&gt;&lt;linesCount val=&quot;1&quot;/&gt;&lt;lineCharCount val=&quot;20&quot;/&gt;&lt;/TableIndex&gt;&lt;TableIndex row=&quot;1&quot; col=&quot;5&quot;&gt;&lt;linesCount val=&quot;1&quot;/&gt;&lt;lineCharCount val=&quot;20&quot;/&gt;&lt;/TableIndex&gt;&lt;TableIndex row=&quot;1&quot; col=&quot;6&quot;&gt;&lt;linesCount val=&quot;1&quot;/&gt;&lt;lineCharCount val=&quot;20&quot;/&gt;&lt;/TableIndex&gt;&lt;TableIndex row=&quot;1&quot; col=&quot;7&quot;&gt;&lt;linesCount val=&quot;1&quot;/&gt;&lt;lineCharCount val=&quot;20&quot;/&gt;&lt;/TableIndex&gt;&lt;TableIndex row=&quot;1&quot; col=&quot;8&quot;&gt;&lt;linesCount val=&quot;1&quot;/&gt;&lt;lineCharCount val=&quot;20&quot;/&gt;&lt;/TableIndex&gt;&lt;TableIndex row=&quot;1&quot; col=&quot;9&quot;&gt;&lt;linesCount val=&quot;1&quot;/&gt;&lt;lineCharCount val=&quot;20&quot;/&gt;&lt;/TableIndex&gt;&lt;TableIndex row=&quot;1&quot; col=&quot;10&quot;&gt;&lt;linesCount val=&quot;1&quot;/&gt;&lt;lineCharCount val=&quot;20&quot;/&gt;&lt;/TableIndex&gt;&lt;TableIndex row=&quot;1&quot; col=&quot;11&quot;&gt;&lt;linesCount val=&quot;1&quot;/&gt;&lt;lineCharCount val=&quot;20&quot;/&gt;&lt;/TableIndex&gt;&lt;TableIndex row=&quot;1&quot; col=&quot;12&quot;&gt;&lt;linesCount val=&quot;1&quot;/&gt;&lt;lineCharCount val=&quot;20&quot;/&gt;&lt;/TableIndex&gt;&lt;TableIndex row=&quot;1&quot; col=&quot;13&quot;&gt;&lt;linesCount val=&quot;1&quot;/&gt;&lt;lineCharCount val=&quot;20&quot;/&gt;&lt;/TableIndex&gt;&lt;TableIndex row=&quot;1&quot; col=&quot;14&quot;&gt;&lt;linesCount val=&quot;1&quot;/&gt;&lt;lineCharCount val=&quot;20&quot;/&gt;&lt;/TableIndex&gt;&lt;TableIndex row=&quot;1&quot; col=&quot;15&quot;&gt;&lt;linesCount val=&quot;1&quot;/&gt;&lt;lineCharCount val=&quot;20&quot;/&gt;&lt;/TableIndex&gt;&lt;TableIndex row=&quot;1&quot; col=&quot;16&quot;&gt;&lt;linesCount val=&quot;1&quot;/&gt;&lt;lineCharCount val=&quot;20&quot;/&gt;&lt;/TableIndex&gt;&lt;TableIndex row=&quot;2&quot; col=&quot;1&quot;&gt;&lt;linesCount val=&quot;0&quot;/&gt;&lt;/TableIndex&gt;&lt;TableIndex row=&quot;2&quot; col=&quot;2&quot;&gt;&lt;linesCount val=&quot;3&quot;/&gt;&lt;lineCharCount val=&quot;8&quot;/&gt;&lt;lineCharCount val=&quot;12&quot;/&gt;&lt;lineCharCount val=&quot;11&quot;/&gt;&lt;/TableIndex&gt;&lt;TableIndex row=&quot;2&quot; col=&quot;3&quot;&gt;&lt;linesCount val=&quot;1&quot;/&gt;&lt;lineCharCount val=&quot;4&quot;/&gt;&lt;/TableIndex&gt;&lt;TableIndex row=&quot;2&quot; col=&quot;4&quot;&gt;&lt;linesCount val=&quot;0&quot;/&gt;&lt;/TableIndex&gt;&lt;TableIndex row=&quot;2&quot; col=&quot;5&quot;&gt;&lt;linesCount val=&quot;0&quot;/&gt;&lt;/TableIndex&gt;&lt;TableIndex row=&quot;2&quot; col=&quot;6&quot;&gt;&lt;linesCount val=&quot;0&quot;/&gt;&lt;/TableIndex&gt;&lt;TableIndex row=&quot;2&quot; col=&quot;7&quot;&gt;&lt;linesCount val=&quot;1&quot;/&gt;&lt;lineCharCount val=&quot;6&quot;/&gt;&lt;/TableIndex&gt;&lt;TableIndex row=&quot;2&quot; col=&quot;8&quot;&gt;&lt;linesCount val=&quot;1&quot;/&gt;&lt;lineCharCount val=&quot;6&quot;/&gt;&lt;/TableIndex&gt;&lt;TableIndex row=&quot;2&quot; col=&quot;9&quot;&gt;&lt;linesCount val=&quot;0&quot;/&gt;&lt;/TableIndex&gt;&lt;TableIndex row=&quot;2&quot; col=&quot;10&quot;&gt;&lt;linesCount val=&quot;0&quot;/&gt;&lt;/TableIndex&gt;&lt;TableIndex row=&quot;2&quot; col=&quot;11&quot;&gt;&lt;linesCount val=&quot;1&quot;/&gt;&lt;lineCharCount val=&quot;9&quot;/&gt;&lt;/TableIndex&gt;&lt;TableIndex row=&quot;2&quot; col=&quot;12&quot;&gt;&lt;linesCount val=&quot;1&quot;/&gt;&lt;lineCharCount val=&quot;9&quot;/&gt;&lt;/TableIndex&gt;&lt;TableIndex row=&quot;2&quot; col=&quot;13&quot;&gt;&lt;linesCount val=&quot;1&quot;/&gt;&lt;lineCharCount val=&quot;9&quot;/&gt;&lt;/TableIndex&gt;&lt;TableIndex row=&quot;2&quot; col=&quot;14&quot;&gt;&lt;linesCount val=&quot;0&quot;/&gt;&lt;/TableIndex&gt;&lt;TableIndex row=&quot;2&quot; col=&quot;15&quot;&gt;&lt;linesCount val=&quot;1&quot;/&gt;&lt;lineCharCount val=&quot;7&quot;/&gt;&lt;/TableIndex&gt;&lt;TableIndex row=&quot;2&quot; col=&quot;16&quot;&gt;&lt;linesCount val=&quot;1&quot;/&gt;&lt;lineCharCount val=&quot;7&quot;/&gt;&lt;/TableIndex&gt;&lt;TableIndex row=&quot;3&quot; col=&quot;1&quot;&gt;&lt;linesCount val=&quot;1&quot;/&gt;&lt;lineCharCount val=&quot;10&quot;/&gt;&lt;/TableIndex&gt;&lt;TableIndex row=&quot;3&quot; col=&quot;2&quot;&gt;&lt;linesCount val=&quot;1&quot;/&gt;&lt;lineCharCount val=&quot;2&quot;/&gt;&lt;/TableIndex&gt;&lt;TableIndex row=&quot;3&quot; col=&quot;3&quot;&gt;&lt;linesCount val=&quot;1&quot;/&gt;&lt;lineCharCount val=&quot;1&quot;/&gt;&lt;/TableIndex&gt;&lt;TableIndex row=&quot;3&quot; col=&quot;4&quot;&gt;&lt;linesCount val=&quot;1&quot;/&gt;&lt;lineCharCount val=&quot;1&quot;/&gt;&lt;/TableIndex&gt;&lt;TableIndex row=&quot;3&quot; col=&quot;5&quot;&gt;&lt;linesCount val=&quot;1&quot;/&gt;&lt;lineCharCount val=&quot;1&quot;/&gt;&lt;/TableIndex&gt;&lt;TableIndex row=&quot;3&quot; col=&quot;6&quot;&gt;&lt;linesCount val=&quot;1&quot;/&gt;&lt;lineCharCount val=&quot;1&quot;/&gt;&lt;/TableIndex&gt;&lt;TableIndex row=&quot;3&quot; col=&quot;7&quot;&gt;&lt;linesCount val=&quot;1&quot;/&gt;&lt;lineCharCount val=&quot;1&quot;/&gt;&lt;/TableIndex&gt;&lt;TableIndex row=&quot;3&quot; col=&quot;8&quot;&gt;&lt;linesCount val=&quot;1&quot;/&gt;&lt;lineCharCount val=&quot;1&quot;/&gt;&lt;/TableIndex&gt;&lt;TableIndex row=&quot;3&quot; col=&quot;9&quot;&gt;&lt;linesCount val=&quot;1&quot;/&gt;&lt;lineCharCount val=&quot;1&quot;/&gt;&lt;/TableIndex&gt;&lt;TableIndex row=&quot;3&quot; col=&quot;10&quot;&gt;&lt;linesCount val=&quot;1&quot;/&gt;&lt;lineCharCount val=&quot;1&quot;/&gt;&lt;/TableIndex&gt;&lt;TableIndex row=&quot;3&quot; col=&quot;11&quot;&gt;&lt;linesCount val=&quot;1&quot;/&gt;&lt;lineCharCount val=&quot;1&quot;/&gt;&lt;/TableIndex&gt;&lt;TableIndex row=&quot;3&quot; col=&quot;12&quot;&gt;&lt;linesCount val=&quot;1&quot;/&gt;&lt;lineCharCount val=&quot;1&quot;/&gt;&lt;/TableIndex&gt;&lt;TableIndex row=&quot;3&quot; col=&quot;13&quot;&gt;&lt;linesCount val=&quot;1&quot;/&gt;&lt;lineCharCount val=&quot;1&quot;/&gt;&lt;/TableIndex&gt;&lt;TableIndex row=&quot;3&quot; col=&quot;14&quot;&gt;&lt;linesCount val=&quot;1&quot;/&gt;&lt;lineCharCount val=&quot;1&quot;/&gt;&lt;/TableIndex&gt;&lt;TableIndex row=&quot;3&quot; col=&quot;15&quot;&gt;&lt;linesCount val=&quot;1&quot;/&gt;&lt;lineCharCount val=&quot;1&quot;/&gt;&lt;/TableIndex&gt;&lt;TableIndex row=&quot;3&quot; col=&quot;16&quot;&gt;&lt;linesCount val=&quot;1&quot;/&gt;&lt;lineCharCount val=&quot;1&quot;/&gt;&lt;/TableIndex&gt;&lt;TableIndex row=&quot;4&quot; col=&quot;1&quot;&gt;&lt;linesCount val=&quot;1&quot;/&gt;&lt;lineCharCount val=&quot;15&quot;/&gt;&lt;/TableIndex&gt;&lt;TableIndex row=&quot;4&quot; col=&quot;2&quot;&gt;&lt;linesCount val=&quot;1&quot;/&gt;&lt;lineCharCount val=&quot;2&quot;/&gt;&lt;/TableIndex&gt;&lt;TableIndex row=&quot;4&quot; col=&quot;3&quot;&gt;&lt;linesCount val=&quot;1&quot;/&gt;&lt;lineCharCount val=&quot;1&quot;/&gt;&lt;/TableIndex&gt;&lt;TableIndex row=&quot;4&quot; col=&quot;4&quot;&gt;&lt;linesCount val=&quot;0&quot;/&gt;&lt;/TableIndex&gt;&lt;TableIndex row=&quot;4&quot; col=&quot;5&quot;&gt;&lt;linesCount val=&quot;1&quot;/&gt;&lt;lineCharCount val=&quot;1&quot;/&gt;&lt;/TableIndex&gt;&lt;TableIndex row=&quot;4&quot; col=&quot;6&quot;&gt;&lt;linesCount val=&quot;1&quot;/&gt;&lt;lineCharCount val=&quot;1&quot;/&gt;&lt;/TableIndex&gt;&lt;TableIndex row=&quot;4&quot; col=&quot;7&quot;&gt;&lt;linesCount val=&quot;1&quot;/&gt;&lt;lineCharCount val=&quot;1&quot;/&gt;&lt;/TableIndex&gt;&lt;TableIndex row=&quot;4&quot; col=&quot;8&quot;&gt;&lt;linesCount val=&quot;1&quot;/&gt;&lt;lineCharCount val=&quot;1&quot;/&gt;&lt;/TableIndex&gt;&lt;TableIndex row=&quot;4&quot; col=&quot;9&quot;&gt;&lt;linesCount val=&quot;1&quot;/&gt;&lt;lineCharCount val=&quot;1&quot;/&gt;&lt;/TableIndex&gt;&lt;TableIndex row=&quot;4&quot; col=&quot;10&quot;&gt;&lt;linesCount val=&quot;1&quot;/&gt;&lt;lineCharCount val=&quot;1&quot;/&gt;&lt;/TableIndex&gt;&lt;TableIndex row=&quot;4&quot; col=&quot;11&quot;&gt;&lt;linesCount val=&quot;1&quot;/&gt;&lt;lineCharCount val=&quot;1&quot;/&gt;&lt;/TableIndex&gt;&lt;TableIndex row=&quot;4&quot; col=&quot;12&quot;&gt;&lt;linesCount val=&quot;1&quot;/&gt;&lt;lineCharCount val=&quot;1&quot;/&gt;&lt;/TableIndex&gt;&lt;TableIndex row=&quot;4&quot; col=&quot;13&quot;&gt;&lt;linesCount val=&quot;1&quot;/&gt;&lt;lineCharCount val=&quot;1&quot;/&gt;&lt;/TableIndex&gt;&lt;TableIndex row=&quot;4&quot; col=&quot;14&quot;&gt;&lt;linesCount val=&quot;0&quot;/&gt;&lt;/TableIndex&gt;&lt;TableIndex row=&quot;4&quot; col=&quot;15&quot;&gt;&lt;linesCount val=&quot;1&quot;/&gt;&lt;lineCharCount val=&quot;1&quot;/&gt;&lt;/TableIndex&gt;&lt;TableIndex row=&quot;4&quot; col=&quot;16&quot;&gt;&lt;linesCount val=&quot;0&quot;/&gt;&lt;/TableIndex&gt;&lt;TableIndex row=&quot;5&quot; col=&quot;1&quot;&gt;&lt;linesCount val=&quot;1&quot;/&gt;&lt;lineCharCount val=&quot;10&quot;/&gt;&lt;/TableIndex&gt;&lt;TableIndex row=&quot;5&quot; col=&quot;2&quot;&gt;&lt;linesCount val=&quot;1&quot;/&gt;&lt;lineCharCount val=&quot;2&quot;/&gt;&lt;/TableIndex&gt;&lt;TableIndex row=&quot;5&quot; col=&quot;3&quot;&gt;&lt;linesCount val=&quot;1&quot;/&gt;&lt;lineCharCount val=&quot;1&quot;/&gt;&lt;/TableIndex&gt;&lt;TableIndex row=&quot;5&quot; col=&quot;4&quot;&gt;&lt;linesCount val=&quot;1&quot;/&gt;&lt;lineCharCount val=&quot;1&quot;/&gt;&lt;/TableIndex&gt;&lt;TableIndex row=&quot;5&quot; col=&quot;5&quot;&gt;&lt;linesCount val=&quot;1&quot;/&gt;&lt;lineCharCount val=&quot;1&quot;/&gt;&lt;/TableIndex&gt;&lt;TableIndex row=&quot;5&quot; col=&quot;6&quot;&gt;&lt;linesCount val=&quot;1&quot;/&gt;&lt;lineCharCount val=&quot;1&quot;/&gt;&lt;/TableIndex&gt;&lt;TableIndex row=&quot;5&quot; col=&quot;7&quot;&gt;&lt;linesCount val=&quot;1&quot;/&gt;&lt;lineCharCount val=&quot;1&quot;/&gt;&lt;/TableIndex&gt;&lt;TableIndex row=&quot;5&quot; col=&quot;8&quot;&gt;&lt;linesCount val=&quot;1&quot;/&gt;&lt;lineCharCount val=&quot;1&quot;/&gt;&lt;/TableIndex&gt;&lt;TableIndex row=&quot;5&quot; col=&quot;9&quot;&gt;&lt;linesCount val=&quot;1&quot;/&gt;&lt;lineCharCount val=&quot;1&quot;/&gt;&lt;/TableIndex&gt;&lt;TableIndex row=&quot;5&quot; col=&quot;10&quot;&gt;&lt;linesCount val=&quot;1&quot;/&gt;&lt;lineCharCount val=&quot;1&quot;/&gt;&lt;/TableIndex&gt;&lt;TableIndex row=&quot;5&quot; col=&quot;11&quot;&gt;&lt;linesCount val=&quot;1&quot;/&gt;&lt;lineCharCount val=&quot;1&quot;/&gt;&lt;/TableIndex&gt;&lt;TableIndex row=&quot;5&quot; col=&quot;12&quot;&gt;&lt;linesCount val=&quot;1&quot;/&gt;&lt;lineCharCount val=&quot;1&quot;/&gt;&lt;/TableIndex&gt;&lt;TableIndex row=&quot;5&quot; col=&quot;13&quot;&gt;&lt;linesCount val=&quot;1&quot;/&gt;&lt;lineCharCount val=&quot;1&quot;/&gt;&lt;/TableIndex&gt;&lt;TableIndex row=&quot;5&quot; col=&quot;14&quot;&gt;&lt;linesCount val=&quot;1&quot;/&gt;&lt;lineCharCount val=&quot;1&quot;/&gt;&lt;/TableIndex&gt;&lt;TableIndex row=&quot;5&quot; col=&quot;15&quot;&gt;&lt;linesCount val=&quot;1&quot;/&gt;&lt;lineCharCount val=&quot;1&quot;/&gt;&lt;/TableIndex&gt;&lt;TableIndex row=&quot;5&quot; col=&quot;16&quot;&gt;&lt;linesCount val=&quot;1&quot;/&gt;&lt;lineCharCount val=&quot;1&quot;/&gt;&lt;/TableIndex&gt;&lt;TableIndex row=&quot;6&quot; col=&quot;1&quot;&gt;&lt;linesCount val=&quot;1&quot;/&gt;&lt;lineCharCount val=&quot;11&quot;/&gt;&lt;/TableIndex&gt;&lt;TableIndex row=&quot;6&quot; col=&quot;2&quot;&gt;&lt;linesCount val=&quot;1&quot;/&gt;&lt;lineCharCount val=&quot;2&quot;/&gt;&lt;/TableIndex&gt;&lt;TableIndex row=&quot;6&quot; col=&quot;3&quot;&gt;&lt;linesCount val=&quot;1&quot;/&gt;&lt;lineCharCount val=&quot;1&quot;/&gt;&lt;/TableIndex&gt;&lt;TableIndex row=&quot;6&quot; col=&quot;4&quot;&gt;&lt;linesCount val=&quot;0&quot;/&gt;&lt;/TableIndex&gt;&lt;TableIndex row=&quot;6&quot; col=&quot;5&quot;&gt;&lt;linesCount val=&quot;0&quot;/&gt;&lt;/TableIndex&gt;&lt;TableIndex row=&quot;6&quot; col=&quot;6&quot;&gt;&lt;linesCount val=&quot;0&quot;/&gt;&lt;/TableIndex&gt;&lt;TableIndex row=&quot;6&quot; col=&quot;7&quot;&gt;&lt;linesCount val=&quot;1&quot;/&gt;&lt;lineCharCount val=&quot;1&quot;/&gt;&lt;/TableIndex&gt;&lt;TableIndex row=&quot;6&quot; col=&quot;8&quot;&gt;&lt;linesCount val=&quot;1&quot;/&gt;&lt;lineCharCount val=&quot;1&quot;/&gt;&lt;/TableIndex&gt;&lt;TableIndex row=&quot;6&quot; col=&quot;9&quot;&gt;&lt;linesCount val=&quot;1&quot;/&gt;&lt;lineCharCount val=&quot;1&quot;/&gt;&lt;/TableIndex&gt;&lt;TableIndex row=&quot;6&quot; col=&quot;10&quot;&gt;&lt;linesCount val=&quot;1&quot;/&gt;&lt;lineCharCount val=&quot;1&quot;/&gt;&lt;/TableIndex&gt;&lt;TableIndex row=&quot;6&quot; col=&quot;11&quot;&gt;&lt;linesCount val=&quot;1&quot;/&gt;&lt;lineCharCount val=&quot;1&quot;/&gt;&lt;/TableIndex&gt;&lt;TableIndex row=&quot;6&quot; col=&quot;12&quot;&gt;&lt;linesCount val=&quot;0&quot;/&gt;&lt;/TableIndex&gt;&lt;TableIndex row=&quot;6&quot; col=&quot;13&quot;&gt;&lt;linesCount val=&quot;0&quot;/&gt;&lt;/TableIndex&gt;&lt;TableIndex row=&quot;6&quot; col=&quot;14&quot;&gt;&lt;linesCount val=&quot;0&quot;/&gt;&lt;/TableIndex&gt;&lt;TableIndex row=&quot;6&quot; col=&quot;15&quot;&gt;&lt;linesCount val=&quot;1&quot;/&gt;&lt;lineCharCount val=&quot;1&quot;/&gt;&lt;/TableIndex&gt;&lt;TableIndex row=&quot;6&quot; col=&quot;16&quot;&gt;&lt;linesCount val=&quot;0&quot;/&gt;&lt;/TableIndex&gt;&lt;TableIndex row=&quot;7&quot; col=&quot;1&quot;&gt;&lt;linesCount val=&quot;1&quot;/&gt;&lt;lineCharCount val=&quot;10&quot;/&gt;&lt;/TableIndex&gt;&lt;TableIndex row=&quot;7&quot; col=&quot;2&quot;&gt;&lt;linesCount val=&quot;1&quot;/&gt;&lt;lineCharCount val=&quot;2&quot;/&gt;&lt;/TableIndex&gt;&lt;TableIndex row=&quot;7&quot; col=&quot;3&quot;&gt;&lt;linesCount val=&quot;1&quot;/&gt;&lt;lineCharCount val=&quot;1&quot;/&gt;&lt;/TableIndex&gt;&lt;TableIndex row=&quot;7&quot; col=&quot;4&quot;&gt;&lt;linesCount val=&quot;1&quot;/&gt;&lt;lineCharCount val=&quot;1&quot;/&gt;&lt;/TableIndex&gt;&lt;TableIndex row=&quot;7&quot; col=&quot;5&quot;&gt;&lt;linesCount val=&quot;1&quot;/&gt;&lt;lineCharCount val=&quot;1&quot;/&gt;&lt;/TableIndex&gt;&lt;TableIndex row=&quot;7&quot; col=&quot;6&quot;&gt;&lt;linesCount val=&quot;1&quot;/&gt;&lt;lineCharCount val=&quot;1&quot;/&gt;&lt;/TableIndex&gt;&lt;TableIndex row=&quot;7&quot; col=&quot;7&quot;&gt;&lt;linesCount val=&quot;1&quot;/&gt;&lt;lineCharCount val=&quot;1&quot;/&gt;&lt;/TableIndex&gt;&lt;TableIndex row=&quot;7&quot; col=&quot;8&quot;&gt;&lt;linesCount val=&quot;1&quot;/&gt;&lt;lineCharCount val=&quot;1&quot;/&gt;&lt;/TableIndex&gt;&lt;TableIndex row=&quot;7&quot; col=&quot;9&quot;&gt;&lt;linesCount val=&quot;1&quot;/&gt;&lt;lineCharCount val=&quot;1&quot;/&gt;&lt;/TableIndex&gt;&lt;TableIndex row=&quot;7&quot; col=&quot;10&quot;&gt;&lt;linesCount val=&quot;1&quot;/&gt;&lt;lineCharCount val=&quot;1&quot;/&gt;&lt;/TableIndex&gt;&lt;TableIndex row=&quot;7&quot; col=&quot;11&quot;&gt;&lt;linesCount val=&quot;1&quot;/&gt;&lt;lineCharCount val=&quot;1&quot;/&gt;&lt;/TableIndex&gt;&lt;TableIndex row=&quot;7&quot; col=&quot;12&quot;&gt;&lt;linesCount val=&quot;1&quot;/&gt;&lt;lineCharCount val=&quot;1&quot;/&gt;&lt;/TableIndex&gt;&lt;TableIndex row=&quot;7&quot; col=&quot;13&quot;&gt;&lt;linesCount val=&quot;1&quot;/&gt;&lt;lineCharCount val=&quot;1&quot;/&gt;&lt;/TableIndex&gt;&lt;TableIndex row=&quot;7&quot; col=&quot;14&quot;&gt;&lt;linesCount val=&quot;1&quot;/&gt;&lt;lineCharCount val=&quot;1&quot;/&gt;&lt;/TableIndex&gt;&lt;TableIndex row=&quot;7&quot; col=&quot;15&quot;&gt;&lt;linesCount val=&quot;1&quot;/&gt;&lt;lineCharCount val=&quot;1&quot;/&gt;&lt;/TableIndex&gt;&lt;TableIndex row=&quot;7&quot; col=&quot;16&quot;&gt;&lt;linesCount val=&quot;1&quot;/&gt;&lt;lineCharCount val=&quot;1&quot;/&gt;&lt;/TableIndex&gt;&lt;TableIndex row=&quot;8&quot; col=&quot;1&quot;&gt;&lt;linesCount val=&quot;1&quot;/&gt;&lt;lineCharCount val=&quot;9&quot;/&gt;&lt;/TableIndex&gt;&lt;TableIndex row=&quot;8&quot; col=&quot;2&quot;&gt;&lt;linesCount val=&quot;1&quot;/&gt;&lt;lineCharCount val=&quot;5&quot;/&gt;&lt;/TableIndex&gt;&lt;TableIndex row=&quot;8&quot; col=&quot;3&quot;&gt;&lt;linesCount val=&quot;1&quot;/&gt;&lt;lineCharCount val=&quot;1&quot;/&gt;&lt;/TableIndex&gt;&lt;TableIndex row=&quot;8&quot; col=&quot;4&quot;&gt;&lt;linesCount val=&quot;1&quot;/&gt;&lt;lineCharCount val=&quot;1&quot;/&gt;&lt;/TableIndex&gt;&lt;TableIndex row=&quot;8&quot; col=&quot;5&quot;&gt;&lt;linesCount val=&quot;1&quot;/&gt;&lt;lineCharCount val=&quot;1&quot;/&gt;&lt;/TableIndex&gt;&lt;TableIndex row=&quot;8&quot; col=&quot;6&quot;&gt;&lt;linesCount val=&quot;1&quot;/&gt;&lt;lineCharCount val=&quot;1&quot;/&gt;&lt;/TableIndex&gt;&lt;TableIndex row=&quot;8&quot; col=&quot;7&quot;&gt;&lt;linesCount val=&quot;1&quot;/&gt;&lt;lineCharCount val=&quot;1&quot;/&gt;&lt;/TableIndex&gt;&lt;TableIndex row=&quot;8&quot; col=&quot;8&quot;&gt;&lt;linesCount val=&quot;1&quot;/&gt;&lt;lineCharCount val=&quot;1&quot;/&gt;&lt;/TableIndex&gt;&lt;TableIndex row=&quot;8&quot; col=&quot;9&quot;&gt;&lt;linesCount val=&quot;1&quot;/&gt;&lt;lineCharCount val=&quot;1&quot;/&gt;&lt;/TableIndex&gt;&lt;TableIndex row=&quot;8&quot; col=&quot;10&quot;&gt;&lt;linesCount val=&quot;1&quot;/&gt;&lt;lineCharCount val=&quot;1&quot;/&gt;&lt;/TableIndex&gt;&lt;TableIndex row=&quot;8&quot; col=&quot;11&quot;&gt;&lt;linesCount val=&quot;1&quot;/&gt;&lt;lineCharCount val=&quot;1&quot;/&gt;&lt;/TableIndex&gt;&lt;TableIndex row=&quot;8&quot; col=&quot;12&quot;&gt;&lt;linesCount val=&quot;1&quot;/&gt;&lt;lineCharCount val=&quot;1&quot;/&gt;&lt;/TableIndex&gt;&lt;TableIndex row=&quot;8&quot; col=&quot;13&quot;&gt;&lt;linesCount val=&quot;1&quot;/&gt;&lt;lineCharCount val=&quot;1&quot;/&gt;&lt;/TableIndex&gt;&lt;TableIndex row=&quot;8&quot; col=&quot;14&quot;&gt;&lt;linesCount val=&quot;1&quot;/&gt;&lt;lineCharCount val=&quot;1&quot;/&gt;&lt;/TableIndex&gt;&lt;TableIndex row=&quot;8&quot; col=&quot;15&quot;&gt;&lt;linesCount val=&quot;1&quot;/&gt;&lt;lineCharCount val=&quot;1&quot;/&gt;&lt;/TableIndex&gt;&lt;TableIndex row=&quot;8&quot; col=&quot;16&quot;&gt;&lt;linesCount val=&quot;1&quot;/&gt;&lt;lineCharCount val=&quot;1&quot;/&gt;&lt;/TableIndex&gt;&lt;/ShapeTextInfo&gt;"/>
  <p:tag name="HTML_SHAPEINFO" val="&lt;ThreeDShapeInfo&gt;&lt;uuid val=&quot;&quot;/&gt;&lt;isInvalidForFieldText val=&quot;0&quot;/&gt;&lt;Image&gt;&lt;filename val=&quot;C:\Users\monc0003\AppData\Local\Temp\~CaD32\data\asimages\{8E7F7EB2-92FA-4DD1-8110-A2058062799D}_41.png&quot;/&gt;&lt;left val=&quot;11&quot;/&gt;&lt;top val=&quot;173&quot;/&gt;&lt;width val=&quot;697&quot;/&gt;&lt;height val=&quot;263&quot;/&gt;&lt;hasText val=&quot;1&quot;/&gt;&lt;/Image&gt;&lt;/ThreeDShapeInfo&gt;"/>
</p:tagLst>
</file>

<file path=ppt/tags/tag1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TableIndex row=&quot;1&quot; col=&quot;2&quot;&gt;&lt;linesCount val=&quot;1&quot;/&gt;&lt;lineCharCount val=&quot;25&quot;/&gt;&lt;/TableIndex&gt;&lt;TableIndex row=&quot;2&quot; col=&quot;1&quot;&gt;&lt;linesCount val=&quot;1&quot;/&gt;&lt;lineCharCount val=&quot;1&quot;/&gt;&lt;/TableIndex&gt;&lt;TableIndex row=&quot;2&quot; col=&quot;2&quot;&gt;&lt;linesCount val=&quot;1&quot;/&gt;&lt;lineCharCount val=&quot;36&quot;/&gt;&lt;/TableIndex&gt;&lt;/ShapeTextInfo&gt;"/>
  <p:tag name="HTML_SHAPEINFO" val="&lt;ThreeDShapeInfo&gt;&lt;uuid val=&quot;&quot;/&gt;&lt;isInvalidForFieldText val=&quot;0&quot;/&gt;&lt;Image&gt;&lt;filename val=&quot;C:\Users\monc0003\AppData\Local\Temp\~CaD32\data\asimages\{E4416351-D5A8-4CCC-8F61-45820B210A3E}_41.png&quot;/&gt;&lt;left val=&quot;317&quot;/&gt;&lt;top val=&quot;459&quot;/&gt;&lt;width val=&quot;313&quot;/&gt;&lt;height val=&quot;67&quot;/&gt;&lt;hasText val=&quot;1&quot;/&gt;&lt;/Image&gt;&lt;/ThreeDShapeInfo&gt;"/>
</p:tagLst>
</file>

<file path=ppt/tags/tag1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monc0003\AppData\Local\Temp\~CaD32\data\asimages\{E15FE076-9F84-458D-B1FC-1F7C1205E1CA}_42.png&quot;/&gt;&lt;left val=&quot;35&quot;/&gt;&lt;top val=&quot;21&quot;/&gt;&lt;width val=&quot;648&quot;/&gt;&lt;height val=&quot;98&quot;/&gt;&lt;hasText val=&quot;1&quot;/&gt;&lt;/Image&gt;&lt;/ThreeDShapeInfo&gt;"/>
</p:tagLst>
</file>

<file path=ppt/tags/tag1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0&quot;/&gt;&lt;lineCharCount val=&quot;14&quot;/&gt;&lt;lineCharCount val=&quot;30&quot;/&gt;&lt;lineCharCount val=&quot;28&quot;/&gt;&lt;lineCharCount val=&quot;41&quot;/&gt;&lt;/TableIndex&gt;&lt;/ShapeTextInfo&gt;"/>
  <p:tag name="HTML_SHAPEINFO" val="&lt;ThreeDShapeInfo&gt;&lt;uuid val=&quot;&quot;/&gt;&lt;isInvalidForFieldText val=&quot;0&quot;/&gt;&lt;Image&gt;&lt;filename val=&quot;C:\Users\monc0003\AppData\Local\Temp\~CaD32\data\asimages\{8D900547-2474-4AA9-B6E8-A67875FB585E}_42.png&quot;/&gt;&lt;left val=&quot;24&quot;/&gt;&lt;top val=&quot;119&quot;/&gt;&lt;width val=&quot;659&quot;/&gt;&lt;height val=&quot;363&quot;/&gt;&lt;hasText val=&quot;1&quot;/&gt;&lt;/Image&gt;&lt;/ThreeDShapeInfo&gt;"/>
</p:tagLst>
</file>

<file path=ppt/tags/tag1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monc0003\AppData\Local\Temp\~CaD32\data\asimages\{C1EF9EF7-63BD-4D5C-AE42-5C1DD70F519F}_43.png&quot;/&gt;&lt;left val=&quot;35&quot;/&gt;&lt;top val=&quot;21&quot;/&gt;&lt;width val=&quot;648&quot;/&gt;&lt;height val=&quot;98&quot;/&gt;&lt;hasText val=&quot;1&quot;/&gt;&lt;/Image&gt;&lt;/ThreeDShapeInfo&gt;"/>
</p:tagLst>
</file>

<file path=ppt/tags/tag186.xml><?xml version="1.0" encoding="utf-8"?>
<p:tagLst xmlns:a="http://schemas.openxmlformats.org/drawingml/2006/main" xmlns:r="http://schemas.openxmlformats.org/officeDocument/2006/relationships" xmlns:p="http://schemas.openxmlformats.org/presentationml/2006/main">
  <p:tag name="PRESENTER_SHAPEINFO" val="&lt;ThreeDShapeInfo&gt;&lt;uuid val=&quot;{E28135BC-F334-4B78-9EA0-55A72011FAA5}&quot;/&gt;&lt;isInvalidForFieldText val=&quot;0&quot;/&gt;&lt;Image&gt;&lt;filename val=&quot;C:\Users\monc0003\AppData\Local\Temp\~CaD32\data\asimages\{E28135BC-F334-4B78-9EA0-55A72011FAA5}_43.png&quot;/&gt;&lt;left val=&quot;37&quot;/&gt;&lt;top val=&quot;131&quot;/&gt;&lt;width val=&quot;645&quot;/&gt;&lt;height val=&quot;325&quot;/&gt;&lt;hasText val=&quot;1&quot;/&gt;&lt;/Image&gt;&lt;/ThreeDShapeInfo&gt;"/>
</p:tagLst>
</file>

<file path=ppt/tags/tag1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AppData\Local\Temp\~CaD32\data\asimages\{EA968A53-8485-49A3-8254-ECCD1F4EA252}_44.png&quot;/&gt;&lt;left val=&quot;35&quot;/&gt;&lt;top val=&quot;21&quot;/&gt;&lt;width val=&quot;648&quot;/&gt;&lt;height val=&quot;98&quot;/&gt;&lt;hasText val=&quot;1&quot;/&gt;&lt;/Image&gt;&lt;/ThreeDShapeInfo&gt;"/>
</p:tagLst>
</file>

<file path=ppt/tags/tag1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AppData\Local\Temp\~CaD32\data\asimages\{8740E1FD-A6F0-4BB7-95DA-41D78FC06845}_44.png&quot;/&gt;&lt;left val=&quot;35&quot;/&gt;&lt;top val=&quot;120&quot;/&gt;&lt;width val=&quot;319&quot;/&gt;&lt;height val=&quot;64&quot;/&gt;&lt;hasText val=&quot;1&quot;/&gt;&lt;/Image&gt;&lt;/ThreeDShapeInfo&gt;"/>
</p:tagLst>
</file>

<file path=ppt/tags/tag1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monc0003\AppData\Local\Temp\~CaD32\data\asimages\{D8275A15-167B-49CB-835A-D13B622A6BBB}_44.png&quot;/&gt;&lt;left val=&quot;356&quot;/&gt;&lt;top val=&quot;120&quot;/&gt;&lt;width val=&quot;337&quot;/&gt;&lt;height val=&quot;64&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RESENTER_SHAPEINFO" val="&lt;ThreeDShapeInfo&gt;&lt;uuid val=&quot;{0214CAD8-E7FB-43DB-8695-D43D05F24339}&quot;/&gt;&lt;isInvalidForFieldText val=&quot;0&quot;/&gt;&lt;Image&gt;&lt;filename val=&quot;C:\Users\monc0003\AppData\Local\Temp\~CaD32\data\asimages\{0214CAD8-E7FB-43DB-8695-D43D05F24339}_44.png&quot;/&gt;&lt;left val=&quot;383&quot;/&gt;&lt;top val=&quot;183&quot;/&gt;&lt;width val=&quot;283&quot;/&gt;&lt;height val=&quot;327&quot;/&gt;&lt;hasText val=&quot;1&quot;/&gt;&lt;/Image&gt;&lt;/ThreeDShapeInfo&gt;"/>
</p:tagLst>
</file>

<file path=ppt/tags/tag1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7A989375-DE68-4D30-9B9F-7A5D2C2E23F7}&quot;/&gt;&lt;isInvalidForFieldText val=&quot;0&quot;/&gt;&lt;Image&gt;&lt;filename val=&quot;C:\Users\monc0003\AppData\Local\Temp\~CaD32\data\asimages\{7A989375-DE68-4D30-9B9F-7A5D2C2E23F7}_44.png&quot;/&gt;&lt;left val=&quot;50&quot;/&gt;&lt;top val=&quot;180&quot;/&gt;&lt;width val=&quot;289&quot;/&gt;&lt;height val=&quot;335&quot;/&gt;&lt;hasText val=&quot;1&quot;/&gt;&lt;/Image&gt;&lt;/ThreeDShapeInfo&gt;"/>
</p:tagLst>
</file>

<file path=ppt/tags/tag1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onc0003\AppData\Local\Temp\~CaD32\data\asimages\{7BB8F8D6-244A-4438-9AF0-524B65D0D84F}_45.png&quot;/&gt;&lt;left val=&quot;35&quot;/&gt;&lt;top val=&quot;21&quot;/&gt;&lt;width val=&quot;648&quot;/&gt;&lt;height val=&quot;98&quot;/&gt;&lt;hasText val=&quot;1&quot;/&gt;&lt;/Image&gt;&lt;/ThreeDShapeInfo&gt;"/>
</p:tagLst>
</file>

<file path=ppt/tags/tag1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TableIndex row=&quot;1&quot; col=&quot;2&quot;&gt;&lt;linesCount val=&quot;1&quot;/&gt;&lt;lineCharCount val=&quot;16&quot;/&gt;&lt;/TableIndex&gt;&lt;TableIndex row=&quot;1&quot; col=&quot;3&quot;&gt;&lt;linesCount val=&quot;1&quot;/&gt;&lt;lineCharCount val=&quot;16&quot;/&gt;&lt;/TableIndex&gt;&lt;TableIndex row=&quot;2&quot; col=&quot;1&quot;&gt;&lt;linesCount val=&quot;0&quot;/&gt;&lt;/TableIndex&gt;&lt;TableIndex row=&quot;2&quot; col=&quot;2&quot;&gt;&lt;linesCount val=&quot;1&quot;/&gt;&lt;lineCharCount val=&quot;9&quot;/&gt;&lt;/TableIndex&gt;&lt;TableIndex row=&quot;2&quot; col=&quot;3&quot;&gt;&lt;linesCount val=&quot;1&quot;/&gt;&lt;lineCharCount val=&quot;7&quot;/&gt;&lt;/TableIndex&gt;&lt;TableIndex row=&quot;3&quot; col=&quot;1&quot;&gt;&lt;linesCount val=&quot;1&quot;/&gt;&lt;lineCharCount val=&quot;10&quot;/&gt;&lt;/TableIndex&gt;&lt;TableIndex row=&quot;3&quot; col=&quot;2&quot;&gt;&lt;linesCount val=&quot;1&quot;/&gt;&lt;lineCharCount val=&quot;6&quot;/&gt;&lt;/TableIndex&gt;&lt;TableIndex row=&quot;3&quot; col=&quot;3&quot;&gt;&lt;linesCount val=&quot;1&quot;/&gt;&lt;lineCharCount val=&quot;6&quot;/&gt;&lt;/TableIndex&gt;&lt;TableIndex row=&quot;4&quot; col=&quot;1&quot;&gt;&lt;linesCount val=&quot;1&quot;/&gt;&lt;lineCharCount val=&quot;15&quot;/&gt;&lt;/TableIndex&gt;&lt;TableIndex row=&quot;4&quot; col=&quot;2&quot;&gt;&lt;linesCount val=&quot;1&quot;/&gt;&lt;lineCharCount val=&quot;5&quot;/&gt;&lt;/TableIndex&gt;&lt;TableIndex row=&quot;4&quot; col=&quot;3&quot;&gt;&lt;linesCount val=&quot;1&quot;/&gt;&lt;lineCharCount val=&quot;5&quot;/&gt;&lt;/TableIndex&gt;&lt;TableIndex row=&quot;5&quot; col=&quot;1&quot;&gt;&lt;linesCount val=&quot;1&quot;/&gt;&lt;lineCharCount val=&quot;10&quot;/&gt;&lt;/TableIndex&gt;&lt;TableIndex row=&quot;5&quot; col=&quot;2&quot;&gt;&lt;linesCount val=&quot;1&quot;/&gt;&lt;lineCharCount val=&quot;7&quot;/&gt;&lt;/TableIndex&gt;&lt;TableIndex row=&quot;5&quot; col=&quot;3&quot;&gt;&lt;linesCount val=&quot;1&quot;/&gt;&lt;lineCharCount val=&quot;6&quot;/&gt;&lt;/TableIndex&gt;&lt;TableIndex row=&quot;6&quot; col=&quot;1&quot;&gt;&lt;linesCount val=&quot;1&quot;/&gt;&lt;lineCharCount val=&quot;11&quot;/&gt;&lt;/TableIndex&gt;&lt;TableIndex row=&quot;6&quot; col=&quot;2&quot;&gt;&lt;linesCount val=&quot;1&quot;/&gt;&lt;lineCharCount val=&quot;5&quot;/&gt;&lt;/TableIndex&gt;&lt;TableIndex row=&quot;6&quot; col=&quot;3&quot;&gt;&lt;linesCount val=&quot;1&quot;/&gt;&lt;lineCharCount val=&quot;5&quot;/&gt;&lt;/TableIndex&gt;&lt;TableIndex row=&quot;7&quot; col=&quot;1&quot;&gt;&lt;linesCount val=&quot;1&quot;/&gt;&lt;lineCharCount val=&quot;10&quot;/&gt;&lt;/TableIndex&gt;&lt;TableIndex row=&quot;7&quot; col=&quot;2&quot;&gt;&lt;linesCount val=&quot;1&quot;/&gt;&lt;lineCharCount val=&quot;5&quot;/&gt;&lt;/TableIndex&gt;&lt;TableIndex row=&quot;7&quot; col=&quot;3&quot;&gt;&lt;linesCount val=&quot;1&quot;/&gt;&lt;lineCharCount val=&quot;4&quot;/&gt;&lt;/TableIndex&gt;&lt;TableIndex row=&quot;8&quot; col=&quot;1&quot;&gt;&lt;linesCount val=&quot;1&quot;/&gt;&lt;lineCharCount val=&quot;9&quot;/&gt;&lt;/TableIndex&gt;&lt;TableIndex row=&quot;8&quot; col=&quot;2&quot;&gt;&lt;linesCount val=&quot;2&quot;/&gt;&lt;lineCharCount val=&quot;19&quot;/&gt;&lt;lineCharCount val=&quot;7&quot;/&gt;&lt;/TableIndex&gt;&lt;TableIndex row=&quot;8&quot; col=&quot;3&quot;&gt;&lt;linesCount val=&quot;2&quot;/&gt;&lt;lineCharCount val=&quot;19&quot;/&gt;&lt;lineCharCount val=&quot;7&quot;/&gt;&lt;/TableIndex&gt;&lt;/ShapeTextInfo&gt;"/>
  <p:tag name="HTML_SHAPEINFO" val="&lt;ThreeDShapeInfo&gt;&lt;uuid val=&quot;&quot;/&gt;&lt;isInvalidForFieldText val=&quot;0&quot;/&gt;&lt;Image&gt;&lt;filename val=&quot;C:\Users\monc0003\AppData\Local\Temp\~CaD32\data\asimages\{BB84F388-67BC-4D6E-95FC-BA45D57CAFF4}_45.png&quot;/&gt;&lt;left val=&quot;17&quot;/&gt;&lt;top val=&quot;169&quot;/&gt;&lt;width val=&quot;691&quot;/&gt;&lt;height val=&quot;332&quot;/&gt;&lt;hasText val=&quot;1&quot;/&gt;&lt;/Image&gt;&lt;/ThreeDShapeInfo&gt;"/>
</p:tagLst>
</file>

<file path=ppt/tags/tag1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monc0003\AppData\Local\Temp\~CaD32\data\asimages\{36A8A8D4-A188-45FB-8669-80FB2FD197F1}_46.png&quot;/&gt;&lt;left val=&quot;29&quot;/&gt;&lt;top val=&quot;11&quot;/&gt;&lt;width val=&quot;648&quot;/&gt;&lt;height val=&quot;98&quot;/&gt;&lt;hasText val=&quot;1&quot;/&gt;&lt;/Image&gt;&lt;/ThreeDShapeInfo&gt;"/>
</p:tagLst>
</file>

<file path=ppt/tags/tag1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0&quot;/&gt;&lt;lineCharCount val=&quot;11&quot;/&gt;&lt;lineCharCount val=&quot;12&quot;/&gt;&lt;lineCharCount val=&quot;12&quot;/&gt;&lt;lineCharCount val=&quot;15&quot;/&gt;&lt;lineCharCount val=&quot;12&quot;/&gt;&lt;lineCharCount val=&quot;9&quot;/&gt;&lt;lineCharCount val=&quot;13&quot;/&gt;&lt;/TableIndex&gt;&lt;/ShapeTextInfo&gt;"/>
  <p:tag name="HTML_SHAPEINFO" val="&lt;ThreeDShapeInfo&gt;&lt;uuid val=&quot;&quot;/&gt;&lt;isInvalidForFieldText val=&quot;0&quot;/&gt;&lt;Image&gt;&lt;filename val=&quot;C:\Users\monc0003\AppData\Local\Temp\~CaD32\data\asimages\{EABBCDAF-9386-4CAA-BD09-8A85C3F3868E}_46.png&quot;/&gt;&lt;left val=&quot;24&quot;/&gt;&lt;top val=&quot;124&quot;/&gt;&lt;width val=&quot;354&quot;/&gt;&lt;height val=&quot;392&quot;/&gt;&lt;hasText val=&quot;1&quot;/&gt;&lt;/Image&gt;&lt;/ThreeDShapeInfo&gt;"/>
</p:tagLst>
</file>

<file path=ppt/tags/tag196.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C48ABC-09FA-45AE-BFF6-9BB22F6AAC0C}&quot;/&gt;&lt;isInvalidForFieldText val=&quot;0&quot;/&gt;&lt;Image&gt;&lt;filename val=&quot;C:\Users\monc0003\AppData\Local\Temp\~CaD32\data\asimages\{84C48ABC-09FA-45AE-BFF6-9BB22F6AAC0C}_46.png&quot;/&gt;&lt;left val=&quot;401&quot;/&gt;&lt;top val=&quot;111&quot;/&gt;&lt;width val=&quot;297&quot;/&gt;&lt;height val=&quot;397&quot;/&gt;&lt;hasText val=&quot;1&quot;/&gt;&lt;/Image&gt;&lt;/ThreeDShapeInfo&gt;"/>
</p:tagLst>
</file>

<file path=ppt/tags/tag1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C:\Users\monc0003\AppData\Local\Temp\~CaD32\data\asimages\{1E21C578-79DA-4456-A9CB-2598DB28AB84}_47.png&quot;/&gt;&lt;left val=&quot;31&quot;/&gt;&lt;top val=&quot;21&quot;/&gt;&lt;width val=&quot;657&quot;/&gt;&lt;height val=&quot;98&quot;/&gt;&lt;hasText val=&quot;1&quot;/&gt;&lt;/Image&gt;&lt;/ThreeDShapeInfo&gt;"/>
</p:tagLst>
</file>

<file path=ppt/tags/tag198.xml><?xml version="1.0" encoding="utf-8"?>
<p:tagLst xmlns:a="http://schemas.openxmlformats.org/drawingml/2006/main" xmlns:r="http://schemas.openxmlformats.org/officeDocument/2006/relationships" xmlns:p="http://schemas.openxmlformats.org/presentationml/2006/main">
  <p:tag name="PRESENTER_SHAPEINFO" val="&lt;ThreeDShapeInfo&gt;&lt;uuid val=&quot;{EBED3F0A-7F9B-4059-BC76-E1BB04D02581}&quot;/&gt;&lt;isInvalidForFieldText val=&quot;0&quot;/&gt;&lt;Image&gt;&lt;filename val=&quot;C:\Users\monc0003\AppData\Local\Temp\~CaD32\data\asimages\{EBED3F0A-7F9B-4059-BC76-E1BB04D02581}_47.png&quot;/&gt;&lt;left val=&quot;35&quot;/&gt;&lt;top val=&quot;125&quot;/&gt;&lt;width val=&quot;649&quot;/&gt;&lt;height val=&quot;379&quot;/&gt;&lt;hasText val=&quot;1&quot;/&gt;&lt;/Image&gt;&lt;/ThreeDShapeInfo&gt;"/>
</p:tagLst>
</file>

<file path=ppt/tags/tag1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AppData\Local\Temp\~CaD32\data\asimages\{B43A76A9-BDD8-4671-8C56-07355DCF5049}_48.png&quot;/&gt;&lt;left val=&quot;35&quot;/&gt;&lt;top val=&quot;21&quot;/&gt;&lt;width val=&quot;648&quot;/&gt;&lt;height val=&quot;98&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TableIndex row=&quot;1&quot; col=&quot;2&quot;&gt;&lt;linesCount val=&quot;1&quot;/&gt;&lt;lineCharCount val=&quot;19&quot;/&gt;&lt;/TableIndex&gt;&lt;TableIndex row=&quot;1&quot; col=&quot;3&quot;&gt;&lt;linesCount val=&quot;2&quot;/&gt;&lt;lineCharCount val=&quot;8&quot;/&gt;&lt;lineCharCount val=&quot;8&quot;/&gt;&lt;/TableIndex&gt;&lt;TableIndex row=&quot;2&quot; col=&quot;1&quot;&gt;&lt;linesCount val=&quot;1&quot;/&gt;&lt;lineCharCount val=&quot;18&quot;/&gt;&lt;/TableIndex&gt;&lt;TableIndex row=&quot;2&quot; col=&quot;2&quot;&gt;&lt;linesCount val=&quot;1&quot;/&gt;&lt;lineCharCount val=&quot;14&quot;/&gt;&lt;/TableIndex&gt;&lt;TableIndex row=&quot;2&quot; col=&quot;3&quot;&gt;&lt;linesCount val=&quot;1&quot;/&gt;&lt;lineCharCount val=&quot;3&quot;/&gt;&lt;/TableIndex&gt;&lt;TableIndex row=&quot;3&quot; col=&quot;1&quot;&gt;&lt;linesCount val=&quot;0&quot;/&gt;&lt;/TableIndex&gt;&lt;TableIndex row=&quot;3&quot; col=&quot;2&quot;&gt;&lt;linesCount val=&quot;1&quot;/&gt;&lt;lineCharCount val=&quot;11&quot;/&gt;&lt;/TableIndex&gt;&lt;TableIndex row=&quot;3&quot; col=&quot;3&quot;&gt;&lt;linesCount val=&quot;1&quot;/&gt;&lt;lineCharCount val=&quot;8&quot;/&gt;&lt;/TableIndex&gt;&lt;TableIndex row=&quot;4&quot; col=&quot;1&quot;&gt;&lt;linesCount val=&quot;0&quot;/&gt;&lt;/TableIndex&gt;&lt;TableIndex row=&quot;4&quot; col=&quot;2&quot;&gt;&lt;linesCount val=&quot;0&quot;/&gt;&lt;/TableIndex&gt;&lt;TableIndex row=&quot;4&quot; col=&quot;3&quot;&gt;&lt;linesCount val=&quot;0&quot;/&gt;&lt;/TableIndex&gt;&lt;TableIndex row=&quot;5&quot; col=&quot;1&quot;&gt;&lt;linesCount val=&quot;1&quot;/&gt;&lt;lineCharCount val=&quot;16&quot;/&gt;&lt;/TableIndex&gt;&lt;TableIndex row=&quot;5&quot; col=&quot;2&quot;&gt;&lt;linesCount val=&quot;1&quot;/&gt;&lt;lineCharCount val=&quot;7&quot;/&gt;&lt;/TableIndex&gt;&lt;TableIndex row=&quot;5&quot; col=&quot;3&quot;&gt;&lt;linesCount val=&quot;1&quot;/&gt;&lt;lineCharCount val=&quot;8&quot;/&gt;&lt;/TableIndex&gt;&lt;TableIndex row=&quot;6&quot; col=&quot;1&quot;&gt;&lt;linesCount val=&quot;0&quot;/&gt;&lt;/TableIndex&gt;&lt;TableIndex row=&quot;6&quot; col=&quot;2&quot;&gt;&lt;linesCount val=&quot;1&quot;/&gt;&lt;lineCharCount val=&quot;10&quot;/&gt;&lt;/TableIndex&gt;&lt;TableIndex row=&quot;6&quot; col=&quot;3&quot;&gt;&lt;linesCount val=&quot;1&quot;/&gt;&lt;lineCharCount val=&quot;8&quot;/&gt;&lt;/TableIndex&gt;&lt;TableIndex row=&quot;7&quot; col=&quot;1&quot;&gt;&lt;linesCount val=&quot;0&quot;/&gt;&lt;/TableIndex&gt;&lt;TableIndex row=&quot;7&quot; col=&quot;2&quot;&gt;&lt;linesCount val=&quot;1&quot;/&gt;&lt;lineCharCount val=&quot;10&quot;/&gt;&lt;/TableIndex&gt;&lt;TableIndex row=&quot;7&quot; col=&quot;3&quot;&gt;&lt;linesCount val=&quot;1&quot;/&gt;&lt;lineCharCount val=&quot;4&quot;/&gt;&lt;/TableIndex&gt;&lt;TableIndex row=&quot;8&quot; col=&quot;1&quot;&gt;&lt;linesCount val=&quot;0&quot;/&gt;&lt;/TableIndex&gt;&lt;TableIndex row=&quot;8&quot; col=&quot;2&quot;&gt;&lt;linesCount val=&quot;1&quot;/&gt;&lt;lineCharCount val=&quot;14&quot;/&gt;&lt;/TableIndex&gt;&lt;TableIndex row=&quot;8&quot; col=&quot;3&quot;&gt;&lt;linesCount val=&quot;1&quot;/&gt;&lt;lineCharCount val=&quot;4&quot;/&gt;&lt;/TableIndex&gt;&lt;/ShapeTextInfo&gt;"/>
  <p:tag name="HTML_SHAPEINFO" val="&lt;ThreeDShapeInfo&gt;&lt;uuid val=&quot;&quot;/&gt;&lt;isInvalidForFieldText val=&quot;0&quot;/&gt;&lt;Image&gt;&lt;filename val=&quot;C:\Users\monc0003\AppData\Local\Temp\~CaD32\data\asimages\{80A4BB54-70A3-4693-A381-4370308F1390}_48.png&quot;/&gt;&lt;left val=&quot;35&quot;/&gt;&lt;top val=&quot;122&quot;/&gt;&lt;width val=&quot;651&quot;/&gt;&lt;height val=&quot;332&quot;/&gt;&lt;hasText val=&quot;1&quot;/&gt;&lt;/Image&gt;&lt;/ThreeDShapeInfo&gt;"/>
</p:tagLst>
</file>

<file path=ppt/tags/tag2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HTML_SHAPEINFO" val="&lt;ThreeDShapeInfo&gt;&lt;uuid val=&quot;&quot;/&gt;&lt;isInvalidForFieldText val=&quot;0&quot;/&gt;&lt;Image&gt;&lt;filename val=&quot;C:\Users\monc0003\AppData\Local\Temp\~CaD32\data\asimages\{FCCC8D80-8C80-42B2-91EB-16C90EBFEDC9}_49.png&quot;/&gt;&lt;left val=&quot;24&quot;/&gt;&lt;top val=&quot;21&quot;/&gt;&lt;width val=&quot;670&quot;/&gt;&lt;height val=&quot;98&quot;/&gt;&lt;hasText val=&quot;1&quot;/&gt;&lt;/Image&gt;&lt;/ThreeDShapeInfo&gt;"/>
</p:tagLst>
</file>

<file path=ppt/tags/tag2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7&quot;/&gt;&lt;lineCharCount val=&quot;14&quot;/&gt;&lt;lineCharCount val=&quot;23&quot;/&gt;&lt;lineCharCount val=&quot;27&quot;/&gt;&lt;lineCharCount val=&quot;1&quot;/&gt;&lt;lineCharCount val=&quot;41&quot;/&gt;&lt;lineCharCount val=&quot;23&quot;/&gt;&lt;/TableIndex&gt;&lt;/ShapeTextInfo&gt;"/>
  <p:tag name="HTML_SHAPEINFO" val="&lt;ThreeDShapeInfo&gt;&lt;uuid val=&quot;&quot;/&gt;&lt;isInvalidForFieldText val=&quot;0&quot;/&gt;&lt;Image&gt;&lt;filename val=&quot;C:\Users\monc0003\AppData\Local\Temp\~CaD32\data\asimages\{BA322879-23EA-420F-993B-E3806BB955BF}_49.png&quot;/&gt;&lt;left val=&quot;24&quot;/&gt;&lt;top val=&quot;119&quot;/&gt;&lt;width val=&quot;659&quot;/&gt;&lt;height val=&quot;363&quot;/&gt;&lt;hasText val=&quot;1&quot;/&gt;&lt;/Image&gt;&lt;/ThreeDShapeInfo&gt;"/>
</p:tagLst>
</file>

<file path=ppt/tags/tag2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monc0003\AppData\Local\Temp\~CaD32\data\asimages\{1610C167-0276-428A-8F37-F114775255C4}_50.png&quot;/&gt;&lt;left val=&quot;34&quot;/&gt;&lt;top val=&quot;21&quot;/&gt;&lt;width val=&quot;651&quot;/&gt;&lt;height val=&quot;98&quot;/&gt;&lt;hasText val=&quot;1&quot;/&gt;&lt;/Image&gt;&lt;/ThreeDShapeInfo&gt;"/>
</p:tagLst>
</file>

<file path=ppt/tags/tag2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D32\data\asimages\{108AC0A6-F73A-4C36-9E02-506706FC0DD1}_51.png&quot;/&gt;&lt;left val=&quot;35&quot;/&gt;&lt;top val=&quot;21&quot;/&gt;&lt;width val=&quot;648&quot;/&gt;&lt;height val=&quot;98&quot;/&gt;&lt;hasText val=&quot;1&quot;/&gt;&lt;/Image&gt;&lt;/ThreeDShapeInfo&gt;"/>
</p:tagLst>
</file>

<file path=ppt/tags/tag2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9&quot;/&gt;&lt;lineCharCount val=&quot;19&quot;/&gt;&lt;lineCharCount val=&quot;19&quot;/&gt;&lt;lineCharCount val=&quot;16&quot;/&gt;&lt;lineCharCount val=&quot;13&quot;/&gt;&lt;lineCharCount val=&quot;10&quot;/&gt;&lt;lineCharCount val=&quot;10&quot;/&gt;&lt;lineCharCount val=&quot;10&quot;/&gt;&lt;/TableIndex&gt;&lt;/ShapeTextInfo&gt;"/>
  <p:tag name="HTML_SHAPEINFO" val="&lt;ThreeDShapeInfo&gt;&lt;uuid val=&quot;&quot;/&gt;&lt;isInvalidForFieldText val=&quot;0&quot;/&gt;&lt;Image&gt;&lt;filename val=&quot;C:\Users\monc0003\AppData\Local\Temp\~CaD32\data\asimages\{B817395E-1D90-4B8C-8D6E-E1CC40984CE6}_51.png&quot;/&gt;&lt;left val=&quot;3&quot;/&gt;&lt;top val=&quot;113&quot;/&gt;&lt;width val=&quot;357&quot;/&gt;&lt;height val=&quot;375&quot;/&gt;&lt;hasText val=&quot;1&quot;/&gt;&lt;/Image&gt;&lt;/ThreeDShapeInfo&gt;"/>
</p:tagLst>
</file>

<file path=ppt/tags/tag2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monc0003\AppData\Local\Temp\~CaD32\data\asimages\{C7623879-5546-4053-8C7C-3892A489A8F4}_52.png&quot;/&gt;&lt;left val=&quot;35&quot;/&gt;&lt;top val=&quot;21&quot;/&gt;&lt;width val=&quot;648&quot;/&gt;&lt;height val=&quot;98&quot;/&gt;&lt;hasText val=&quot;1&quot;/&gt;&lt;/Image&gt;&lt;/ThreeDShapeInfo&gt;"/>
</p:tagLst>
</file>

<file path=ppt/tags/tag207.xml><?xml version="1.0" encoding="utf-8"?>
<p:tagLst xmlns:a="http://schemas.openxmlformats.org/drawingml/2006/main" xmlns:r="http://schemas.openxmlformats.org/officeDocument/2006/relationships" xmlns:p="http://schemas.openxmlformats.org/presentationml/2006/main">
  <p:tag name="PRESENTER_SHAPEINFO" val="&lt;ThreeDShapeInfo&gt;&lt;uuid val=&quot;{376A62B7-D279-414F-A50E-519589BBD937}&quot;/&gt;&lt;isInvalidForFieldText val=&quot;0&quot;/&gt;&lt;Image&gt;&lt;filename val=&quot;C:\Users\monc0003\AppData\Local\Temp\~CaD32\data\asimages\{376A62B7-D279-414F-A50E-519589BBD937}_52.png&quot;/&gt;&lt;left val=&quot;39&quot;/&gt;&lt;top val=&quot;205&quot;/&gt;&lt;width val=&quot;335&quot;/&gt;&lt;height val=&quot;222&quot;/&gt;&lt;hasText val=&quot;1&quot;/&gt;&lt;/Image&gt;&lt;/ThreeDShapeInfo&gt;"/>
</p:tagLst>
</file>

<file path=ppt/tags/tag2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8&quot;/&gt;&lt;lineCharCount val=&quot;1&quot;/&gt;&lt;lineCharCount val=&quot;1&quot;/&gt;&lt;lineCharCount val=&quot;1&quot;/&gt;&lt;lineCharCount val=&quot;1&quot;/&gt;&lt;lineCharCount val=&quot;1&quot;/&gt;&lt;lineCharCount val=&quot;29&quot;/&gt;&lt;/TableIndex&gt;&lt;/ShapeTextInfo&gt;"/>
  <p:tag name="HTML_SHAPEINFO" val="&lt;ThreeDShapeInfo&gt;&lt;uuid val=&quot;&quot;/&gt;&lt;isInvalidForFieldText val=&quot;0&quot;/&gt;&lt;Image&gt;&lt;filename val=&quot;C:\Users\monc0003\AppData\Local\Temp\~CaD32\data\asimages\{068AEFAC-695E-451A-AD4B-5838A1C6A953}_52.png&quot;/&gt;&lt;left val=&quot;-2&quot;/&gt;&lt;top val=&quot;149&quot;/&gt;&lt;width val=&quot;449&quot;/&gt;&lt;height val=&quot;366&quot;/&gt;&lt;hasText val=&quot;1&quot;/&gt;&lt;/Image&gt;&lt;/ThreeDShapeInfo&gt;"/>
</p:tagLst>
</file>

<file path=ppt/tags/tag2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AppData\Local\Temp\~CaD32\data\asimages\{1222C59B-6532-4606-9E5F-1D79D253FC2D}_53.png&quot;/&gt;&lt;left val=&quot;35&quot;/&gt;&lt;top val=&quot;21&quot;/&gt;&lt;width val=&quot;648&quot;/&gt;&lt;height val=&quot;98&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C0912ED-75D1-4B89-ACBD-FDDFDC0A1CB5}&quot;/&gt;&lt;isInvalidForFieldText val=&quot;0&quot;/&gt;&lt;Image&gt;&lt;filename val=&quot;C:\Users\monc0003\AppData\Local\Temp\~CaD32\data\asimages\{9C0912ED-75D1-4B89-ACBD-FDDFDC0A1CB5}_53.png&quot;/&gt;&lt;left val=&quot;76&quot;/&gt;&lt;top val=&quot;118&quot;/&gt;&lt;width val=&quot;550&quot;/&gt;&lt;height val=&quot;364&quot;/&gt;&lt;hasText val=&quot;1&quot;/&gt;&lt;/Image&gt;&lt;/ThreeDShapeInfo&gt;"/>
</p:tagLst>
</file>

<file path=ppt/tags/tag2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47&quot;/&gt;&lt;lineCharCount val=&quot;1&quot;/&gt;&lt;lineCharCount val=&quot;1&quot;/&gt;&lt;lineCharCount val=&quot;1&quot;/&gt;&lt;lineCharCount val=&quot;1&quot;/&gt;&lt;lineCharCount val=&quot;1&quot;/&gt;&lt;lineCharCount val=&quot;1&quot;/&gt;&lt;lineCharCount val=&quot;42&quot;/&gt;&lt;/TableIndex&gt;&lt;/ShapeTextInfo&gt;"/>
  <p:tag name="HTML_SHAPEINFO" val="&lt;ThreeDShapeInfo&gt;&lt;uuid val=&quot;&quot;/&gt;&lt;isInvalidForFieldText val=&quot;0&quot;/&gt;&lt;Image&gt;&lt;filename val=&quot;C:\Users\monc0003\AppData\Local\Temp\~CaD32\data\asimages\{72A97C39-AC89-4148-BFCE-E8C3F02C8C54}_53.png&quot;/&gt;&lt;left val=&quot;5&quot;/&gt;&lt;top val=&quot;113&quot;/&gt;&lt;width val=&quot;703&quot;/&gt;&lt;height val=&quot;402&quot;/&gt;&lt;hasText val=&quot;1&quot;/&gt;&lt;/Image&gt;&lt;/ThreeDShapeInfo&gt;"/>
</p:tagLst>
</file>

<file path=ppt/tags/tag2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AppData\Local\Temp\~CaD32\data\asimages\{8D1C5016-D5A5-4502-B9C8-28E409C742F8}_54.png&quot;/&gt;&lt;left val=&quot;35&quot;/&gt;&lt;top val=&quot;21&quot;/&gt;&lt;width val=&quot;648&quot;/&gt;&lt;height val=&quot;98&quot;/&gt;&lt;hasText val=&quot;1&quot;/&gt;&lt;/Image&gt;&lt;/ThreeDShapeInfo&gt;"/>
</p:tagLst>
</file>

<file path=ppt/tags/tag2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8&quot;/&gt;&lt;lineCharCount val=&quot;6&quot;/&gt;&lt;/TableIndex&gt;&lt;/ShapeTextInfo&gt;"/>
  <p:tag name="HTML_SHAPEINFO" val="&lt;ThreeDShapeInfo&gt;&lt;uuid val=&quot;&quot;/&gt;&lt;isInvalidForFieldText val=&quot;0&quot;/&gt;&lt;Image&gt;&lt;filename val=&quot;C:\Users\monc0003\AppData\Local\Temp\~CaD32\data\asimages\{2881E45B-AA99-40E2-8168-FD4CF896EF57}_54.png&quot;/&gt;&lt;left val=&quot;62&quot;/&gt;&lt;top val=&quot;99&quot;/&gt;&lt;width val=&quot;595&quot;/&gt;&lt;height val=&quot;106&quot;/&gt;&lt;hasText val=&quot;1&quot;/&gt;&lt;/Image&gt;&lt;/ThreeDShapeInfo&gt;"/>
</p:tagLst>
</file>

<file path=ppt/tags/tag2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0D1C2FB4-5DAD-4B31-B777-DBA48E0FD35F}&quot;/&gt;&lt;isInvalidForFieldText val=&quot;0&quot;/&gt;&lt;Image&gt;&lt;filename val=&quot;C:\Users\monc0003\AppData\Local\Temp\~CaD32\data\asimages\{0D1C2FB4-5DAD-4B31-B777-DBA48E0FD35F}_54.png&quot;/&gt;&lt;left val=&quot;15&quot;/&gt;&lt;top val=&quot;190&quot;/&gt;&lt;width val=&quot;297&quot;/&gt;&lt;height val=&quot;321&quot;/&gt;&lt;hasText val=&quot;1&quot;/&gt;&lt;/Image&gt;&lt;/ThreeDShapeInfo&gt;"/>
</p:tagLst>
</file>

<file path=ppt/tags/tag2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AppData\Local\Temp\~CaD32\data\asimages\{055CA14A-4338-435A-9E2E-5B4A0B5A83C2}_55.png&quot;/&gt;&lt;left val=&quot;35&quot;/&gt;&lt;top val=&quot;21&quot;/&gt;&lt;width val=&quot;648&quot;/&gt;&lt;height val=&quot;98&quot;/&gt;&lt;hasText val=&quot;1&quot;/&gt;&lt;/Image&gt;&lt;/ThreeDShapeInfo&gt;"/>
</p:tagLst>
</file>

<file path=ppt/tags/tag2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35&quot;/&gt;&lt;lineCharCount val=&quot;43&quot;/&gt;&lt;lineCharCount val=&quot;37&quot;/&gt;&lt;lineCharCount val=&quot;39&quot;/&gt;&lt;lineCharCount val=&quot;43&quot;/&gt;&lt;lineCharCount val=&quot;22&quot;/&gt;&lt;lineCharCount val=&quot;3&quot;/&gt;&lt;lineCharCount val=&quot;46&quot;/&gt;&lt;/TableIndex&gt;&lt;/ShapeTextInfo&gt;"/>
  <p:tag name="HTML_SHAPEINFO" val="&lt;ThreeDShapeInfo&gt;&lt;uuid val=&quot;&quot;/&gt;&lt;isInvalidForFieldText val=&quot;0&quot;/&gt;&lt;Image&gt;&lt;filename val=&quot;C:\Users\monc0003\AppData\Local\Temp\~CaD32\data\asimages\{75F4BA0E-18AA-4B6E-BB4A-752BB9584DAF}_55.png&quot;/&gt;&lt;left val=&quot;62&quot;/&gt;&lt;top val=&quot;155&quot;/&gt;&lt;width val=&quot;608&quot;/&gt;&lt;height val=&quot;324&quot;/&gt;&lt;hasText val=&quot;1&quot;/&gt;&lt;/Image&gt;&lt;/ThreeDShapeInfo&gt;"/>
</p:tagLst>
</file>

<file path=ppt/tags/tag2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D32\data\asimages\{EA6314F5-D83C-495F-ACE3-95D036816FD5}_56.png&quot;/&gt;&lt;left val=&quot;35&quot;/&gt;&lt;top val=&quot;21&quot;/&gt;&lt;width val=&quot;648&quot;/&gt;&lt;height val=&quot;98&quot;/&gt;&lt;hasText val=&quot;1&quot;/&gt;&lt;/Image&gt;&lt;/ThreeDShapeInfo&gt;"/>
</p:tagLst>
</file>

<file path=ppt/tags/tag2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9&quot;/&gt;&lt;lineCharCount val=&quot;19&quot;/&gt;&lt;lineCharCount val=&quot;19&quot;/&gt;&lt;lineCharCount val=&quot;16&quot;/&gt;&lt;lineCharCount val=&quot;13&quot;/&gt;&lt;lineCharCount val=&quot;10&quot;/&gt;&lt;lineCharCount val=&quot;10&quot;/&gt;&lt;lineCharCount val=&quot;10&quot;/&gt;&lt;/TableIndex&gt;&lt;/ShapeTextInfo&gt;"/>
  <p:tag name="HTML_SHAPEINFO" val="&lt;ThreeDShapeInfo&gt;&lt;uuid val=&quot;&quot;/&gt;&lt;isInvalidForFieldText val=&quot;0&quot;/&gt;&lt;Image&gt;&lt;filename val=&quot;C:\Users\monc0003\AppData\Local\Temp\~CaD32\data\asimages\{9AA6C415-55E2-4635-AB29-6A89A891A35B}_56.png&quot;/&gt;&lt;left val=&quot;3&quot;/&gt;&lt;top val=&quot;113&quot;/&gt;&lt;width val=&quot;357&quot;/&gt;&lt;height val=&quot;375&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C:\Users\monc0003\AppData\Local\Temp\~CaD32\data\asimages\{7BA58E9F-EFE7-494D-A659-7543FD2AF037}_57.png&quot;/&gt;&lt;left val=&quot;35&quot;/&gt;&lt;top val=&quot;21&quot;/&gt;&lt;width val=&quot;648&quot;/&gt;&lt;height val=&quot;98&quot;/&gt;&lt;hasText val=&quot;1&quot;/&gt;&lt;/Image&gt;&lt;/ThreeDShapeInfo&gt;"/>
</p:tagLst>
</file>

<file path=ppt/tags/tag2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D32\data\asimages\{A839207A-0ADC-4E4C-88F8-3A880B99EFDC}_57.png&quot;/&gt;&lt;left val=&quot;72&quot;/&gt;&lt;top val=&quot;125&quot;/&gt;&lt;width val=&quot;574&quot;/&gt;&lt;height val=&quot;366&quot;/&gt;&lt;hasText val=&quot;1&quot;/&gt;&lt;/Image&gt;&lt;/ThreeDShapeInfo&gt;"/>
</p:tagLst>
</file>

<file path=ppt/tags/tag2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6&quot;/&gt;&lt;lineCharCount val=&quot;19&quot;/&gt;&lt;lineCharCount val=&quot;11&quot;/&gt;&lt;lineCharCount val=&quot;7&quot;/&gt;&lt;/TableIndex&gt;&lt;/ShapeTextInfo&gt;"/>
</p:tagLst>
</file>

<file path=ppt/tags/tag2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6&quot;/&gt;&lt;lineCharCount val=&quot;12&quot;/&gt;&lt;lineCharCount val=&quot;9&quot;/&gt;&lt;lineCharCount val=&quot;13&quot;/&gt;&lt;/TableIndex&gt;&lt;/ShapeTextInfo&gt;"/>
</p:tagLst>
</file>

<file path=ppt/tags/tag2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5&quot;/&gt;&lt;lineCharCount val=&quot;21&quot;/&gt;&lt;lineCharCount val=&quot;13&quot;/&gt;&lt;/TableIndex&gt;&lt;/ShapeTextInfo&gt;"/>
</p:tagLst>
</file>

<file path=ppt/tags/tag2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6&quot;/&gt;&lt;lineCharCount val=&quot;19&quot;/&gt;&lt;lineCharCount val=&quot;20&quot;/&gt;&lt;/TableIndex&gt;&lt;/ShapeTextInfo&gt;"/>
</p:tagLst>
</file>

<file path=ppt/tags/tag2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monc0003\AppData\Local\Temp\~CaD32\data\asimages\{5A51C981-0182-4EDB-AB2F-0F54B99367A8}_58.png&quot;/&gt;&lt;left val=&quot;35&quot;/&gt;&lt;top val=&quot;21&quot;/&gt;&lt;width val=&quot;648&quot;/&gt;&lt;height val=&quot;98&quot;/&gt;&lt;hasText val=&quot;1&quot;/&gt;&lt;/Image&gt;&lt;/ThreeDShapeInfo&gt;"/>
</p:tagLst>
</file>

<file path=ppt/tags/tag2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7F252911-62FC-44E6-A530-02C916678116}&quot;/&gt;&lt;isInvalidForFieldText val=&quot;0&quot;/&gt;&lt;Image&gt;&lt;filename val=&quot;C:\Users\monc0003\AppData\Local\Temp\~CaD32\data\asimages\{7F252911-62FC-44E6-A530-02C916678116}_58.png&quot;/&gt;&lt;left val=&quot;47&quot;/&gt;&lt;top val=&quot;113&quot;/&gt;&lt;width val=&quot;642&quot;/&gt;&lt;height val=&quot;403&quot;/&gt;&lt;hasText val=&quot;1&quot;/&gt;&lt;/Image&gt;&lt;/ThreeDShapeInfo&gt;"/>
</p:tagLst>
</file>

<file path=ppt/tags/tag2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monc0003\AppData\Local\Temp\~CaD32\data\asimages\{5AC8F1DA-3DFF-4E3C-B008-E6A9946B1D70}_59.png&quot;/&gt;&lt;left val=&quot;35&quot;/&gt;&lt;top val=&quot;21&quot;/&gt;&lt;width val=&quot;648&quot;/&gt;&lt;height val=&quot;98&quot;/&gt;&lt;hasText val=&quot;1&quot;/&gt;&lt;/Image&gt;&lt;/ThreeDShapeInfo&gt;"/>
</p:tagLst>
</file>

<file path=ppt/tags/tag2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FD67C16A-26AF-4300-9829-37DD465033CE}&quot;/&gt;&lt;isInvalidForFieldText val=&quot;0&quot;/&gt;&lt;Image&gt;&lt;filename val=&quot;C:\Users\monc0003\AppData\Local\Temp\~CaD32\data\asimages\{FD67C16A-26AF-4300-9829-37DD465033CE}_59.png&quot;/&gt;&lt;left val=&quot;183&quot;/&gt;&lt;top val=&quot;137&quot;/&gt;&lt;width val=&quot;353&quot;/&gt;&lt;height val=&quot;405&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7&quot;/&gt;&lt;/TableIndex&gt;&lt;/ShapeTextInfo&gt;"/>
  <p:tag name="HTML_AUTOSHAPE_INFO" val="&lt;ThreeDShapeInfo&gt;&lt;uuid val=&quot;{D75212A8-E1D5-48ED-85C4-042C75079BF8}&quot;/&gt;&lt;isInvalidForFieldText val=&quot;1&quot;/&gt;&lt;Image&gt;&lt;filename val=&quot;C:\Users\monc0003\AppData\Local\Temp\~CaD32\data\asimages\{D75212A8-E1D5-48ED-85C4-042C75079BF8}_59_S.png&quot;/&gt;&lt;left val=&quot;321&quot;/&gt;&lt;top val=&quot;122&quot;/&gt;&lt;width val=&quot;116&quot;/&gt;&lt;height val=&quot;116&quot;/&gt;&lt;hasText val=&quot;0&quot;/&gt;&lt;/Image&gt;&lt;Image&gt;&lt;filename val=&quot;C:\Users\monc0003\AppData\Local\Temp\~CaD32\data\asimages\{D75212A8-E1D5-48ED-85C4-042C75079BF8}_59_T.png&quot;/&gt;&lt;left val=&quot;322&quot;/&gt;&lt;top val=&quot;123&quot;/&gt;&lt;width val=&quot;114&quot;/&gt;&lt;height val=&quot;114&quot;/&gt;&lt;hasText val=&quot;1&quot;/&gt;&lt;/Image&gt;&lt;/ThreeDShapeInfo&gt;"/>
</p:tagLst>
</file>

<file path=ppt/tags/tag2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0&quot;/&gt;&lt;lineCharCount val=&quot;14&quot;/&gt;&lt;/TableIndex&gt;&lt;/ShapeTextInfo&gt;"/>
</p:tagLst>
</file>

<file path=ppt/tags/tag2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quot;/&gt;&lt;lineCharCount val=&quot;10&quot;/&gt;&lt;/TableIndex&gt;&lt;/ShapeTextInfo&gt;"/>
</p:tagLst>
</file>

<file path=ppt/tags/tag2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2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monc0003\AppData\Local\Temp\~CaD32\data\asimages\{689FF4DB-756B-4ADD-A687-FC5626AF6F7B}_60.png&quot;/&gt;&lt;left val=&quot;35&quot;/&gt;&lt;top val=&quot;0&quot;/&gt;&lt;width val=&quot;648&quot;/&gt;&lt;height val=&quot;98&quot;/&gt;&lt;hasText val=&quot;1&quot;/&gt;&lt;/Image&gt;&lt;/ThreeDShapeInfo&gt;"/>
</p:tagLst>
</file>

<file path=ppt/tags/tag2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2&quot;/&gt;&lt;/TableIndex&gt;&lt;/ShapeTextInfo&gt;"/>
  <p:tag name="HTML_SHAPEINFO" val="&lt;ThreeDShapeInfo&gt;&lt;uuid val=&quot;&quot;/&gt;&lt;isInvalidForFieldText val=&quot;0&quot;/&gt;&lt;Image&gt;&lt;filename val=&quot;C:\Users\monc0003\AppData\Local\Temp\~CaD32\data\asimages\{A688A485-26FF-49F0-96F3-94C5BBE4BC5E}_60.png&quot;/&gt;&lt;left val=&quot;28&quot;/&gt;&lt;top val=&quot;481&quot;/&gt;&lt;width val=&quot;632&quot;/&gt;&lt;height val=&quot;51&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6&quot;/&gt;&lt;/TableIndex&gt;&lt;/ShapeTextInfo&gt;"/>
</p:tagLst>
</file>

<file path=ppt/tags/tag2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D32\data\asimages\{FF1284FC-ECEE-48AA-B837-557CD5712F84}_61.png&quot;/&gt;&lt;left val=&quot;35&quot;/&gt;&lt;top val=&quot;21&quot;/&gt;&lt;width val=&quot;648&quot;/&gt;&lt;height val=&quot;98&quot;/&gt;&lt;hasText val=&quot;1&quot;/&gt;&lt;/Image&gt;&lt;/ThreeDShapeInfo&gt;"/>
</p:tagLst>
</file>

<file path=ppt/tags/tag2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9&quot;/&gt;&lt;lineCharCount val=&quot;19&quot;/&gt;&lt;lineCharCount val=&quot;19&quot;/&gt;&lt;lineCharCount val=&quot;16&quot;/&gt;&lt;lineCharCount val=&quot;13&quot;/&gt;&lt;lineCharCount val=&quot;10&quot;/&gt;&lt;lineCharCount val=&quot;10&quot;/&gt;&lt;lineCharCount val=&quot;10&quot;/&gt;&lt;/TableIndex&gt;&lt;/ShapeTextInfo&gt;"/>
  <p:tag name="HTML_SHAPEINFO" val="&lt;ThreeDShapeInfo&gt;&lt;uuid val=&quot;&quot;/&gt;&lt;isInvalidForFieldText val=&quot;0&quot;/&gt;&lt;Image&gt;&lt;filename val=&quot;C:\Users\monc0003\AppData\Local\Temp\~CaD32\data\asimages\{DCF754A8-3662-4F88-99B5-1249524F49E6}_61.png&quot;/&gt;&lt;left val=&quot;3&quot;/&gt;&lt;top val=&quot;113&quot;/&gt;&lt;width val=&quot;357&quot;/&gt;&lt;height val=&quot;375&quot;/&gt;&lt;hasText val=&quot;1&quot;/&gt;&lt;/Image&gt;&lt;/ThreeDShapeInfo&gt;"/>
</p:tagLst>
</file>

<file path=ppt/tags/tag2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AppData\Local\Temp\~CaD32\data\asimages\{BAAE54B8-B233-4387-919B-1184805BB9CF}_62.png&quot;/&gt;&lt;left val=&quot;35&quot;/&gt;&lt;top val=&quot;21&quot;/&gt;&lt;width val=&quot;648&quot;/&gt;&lt;height val=&quot;98&quot;/&gt;&lt;hasText val=&quot;1&quot;/&gt;&lt;/Image&gt;&lt;/ThreeDShapeInfo&gt;"/>
</p:tagLst>
</file>

<file path=ppt/tags/tag2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44&quot;/&gt;&lt;lineCharCount val=&quot;15&quot;/&gt;&lt;lineCharCount val=&quot;45&quot;/&gt;&lt;lineCharCount val=&quot;20&quot;/&gt;&lt;lineCharCount val=&quot;34&quot;/&gt;&lt;lineCharCount val=&quot;28&quot;/&gt;&lt;lineCharCount val=&quot;33&quot;/&gt;&lt;/TableIndex&gt;&lt;/ShapeTextInfo&gt;"/>
  <p:tag name="HTML_SHAPEINFO" val="&lt;ThreeDShapeInfo&gt;&lt;uuid val=&quot;&quot;/&gt;&lt;isInvalidForFieldText val=&quot;0&quot;/&gt;&lt;Image&gt;&lt;filename val=&quot;C:\Users\monc0003\AppData\Local\Temp\~CaD32\data\asimages\{04842227-60A7-43D8-A681-C060A3081D05}_62.png&quot;/&gt;&lt;left val=&quot;24&quot;/&gt;&lt;top val=&quot;119&quot;/&gt;&lt;width val=&quot;676&quot;/&gt;&lt;height val=&quot;363&quot;/&gt;&lt;hasText val=&quot;1&quot;/&gt;&lt;/Image&gt;&lt;/ThreeDShapeInfo&gt;"/>
</p:tagLst>
</file>

<file path=ppt/tags/tag2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HTML_SHAPEINFO" val="&lt;ThreeDShapeInfo&gt;&lt;uuid val=&quot;&quot;/&gt;&lt;isInvalidForFieldText val=&quot;0&quot;/&gt;&lt;Image&gt;&lt;filename val=&quot;C:\Users\monc0003\AppData\Local\Temp\~CaD32\data\asimages\{31D27269-C482-4060-8A46-B710FC08F372}_63.png&quot;/&gt;&lt;left val=&quot;30&quot;/&gt;&lt;top val=&quot;21&quot;/&gt;&lt;width val=&quot;658&quot;/&gt;&lt;height val=&quot;93&quot;/&gt;&lt;hasText val=&quot;1&quot;/&gt;&lt;/Image&gt;&lt;/ThreeDShapeInfo&gt;"/>
</p:tagLst>
</file>

<file path=ppt/tags/tag2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41&quot;/&gt;&lt;lineCharCount val=&quot;8&quot;/&gt;&lt;lineCharCount val=&quot;1&quot;/&gt;&lt;lineCharCount val=&quot;40&quot;/&gt;&lt;lineCharCount val=&quot;1&quot;/&gt;&lt;lineCharCount val=&quot;37&quot;/&gt;&lt;lineCharCount val=&quot;45&quot;/&gt;&lt;/TableIndex&gt;&lt;/ShapeTextInfo&gt;"/>
  <p:tag name="HTML_SHAPEINFO" val="&lt;ThreeDShapeInfo&gt;&lt;uuid val=&quot;&quot;/&gt;&lt;isInvalidForFieldText val=&quot;0&quot;/&gt;&lt;Image&gt;&lt;filename val=&quot;C:\Users\monc0003\AppData\Local\Temp\~CaD32\data\asimages\{1996CAB1-9D2F-4FB2-A0E4-DBE071E70EF9}_63.png&quot;/&gt;&lt;left val=&quot;24&quot;/&gt;&lt;top val=&quot;125&quot;/&gt;&lt;width val=&quot;674&quot;/&gt;&lt;height val=&quot;378&quot;/&gt;&lt;hasText val=&quot;1&quot;/&gt;&lt;/Image&gt;&lt;/ThreeDShapeInfo&gt;"/>
</p:tagLst>
</file>

<file path=ppt/tags/tag2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AppData\Local\Temp\~CaD32\data\asimages\{D2C1724D-68CD-4224-BBC9-88302CB8DE84}_64.png&quot;/&gt;&lt;left val=&quot;35&quot;/&gt;&lt;top val=&quot;21&quot;/&gt;&lt;width val=&quot;648&quot;/&gt;&lt;height val=&quot;98&quot;/&gt;&lt;hasText val=&quot;1&quot;/&gt;&lt;/Image&gt;&lt;/ThreeDShapeInfo&gt;"/>
</p:tagLst>
</file>

<file path=ppt/tags/tag2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41&quot;/&gt;&lt;lineCharCount val=&quot;44&quot;/&gt;&lt;lineCharCount val=&quot;8&quot;/&gt;&lt;lineCharCount val=&quot;40&quot;/&gt;&lt;lineCharCount val=&quot;12&quot;/&gt;&lt;lineCharCount val=&quot;45&quot;/&gt;&lt;lineCharCount val=&quot;8&quot;/&gt;&lt;lineCharCount val=&quot;40&quot;/&gt;&lt;lineCharCount val=&quot;41&quot;/&gt;&lt;lineCharCount val=&quot;34&quot;/&gt;&lt;lineCharCount val=&quot;23&quot;/&gt;&lt;lineCharCount val=&quot;1&quot;/&gt;&lt;lineCharCount val=&quot;1&quot;/&gt;&lt;/TableIndex&gt;&lt;/ShapeTextInfo&gt;"/>
  <p:tag name="HTML_SHAPEINFO" val="&lt;ThreeDShapeInfo&gt;&lt;uuid val=&quot;&quot;/&gt;&lt;isInvalidForFieldText val=&quot;0&quot;/&gt;&lt;Image&gt;&lt;filename val=&quot;C:\Users\monc0003\AppData\Local\Temp\~CaD32\data\asimages\{602A5904-5D83-4DB5-A2CB-CFF366D9BB32}_64.png&quot;/&gt;&lt;left val=&quot;25&quot;/&gt;&lt;top val=&quot;112&quot;/&gt;&lt;width val=&quot;667&quot;/&gt;&lt;height val=&quot;369&quot;/&gt;&lt;hasText val=&quot;1&quot;/&gt;&lt;/Image&gt;&lt;/ThreeDShapeInfo&gt;"/>
</p:tagLst>
</file>

<file path=ppt/tags/tag2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AppData\Local\Temp\~CaD32\data\asimages\{87787F86-7AE2-4F4A-B149-AF89874B2E88}_65.png&quot;/&gt;&lt;left val=&quot;35&quot;/&gt;&lt;top val=&quot;21&quot;/&gt;&lt;width val=&quot;648&quot;/&gt;&lt;height val=&quot;98&quot;/&gt;&lt;hasText val=&quot;1&quot;/&gt;&lt;/Image&gt;&lt;/ThreeDShapeInfo&gt;"/>
</p:tagLst>
</file>

<file path=ppt/tags/tag2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8&quot;/&gt;&lt;lineCharCount val=&quot;25&quot;/&gt;&lt;lineCharCount val=&quot;24&quot;/&gt;&lt;lineCharCount val=&quot;25&quot;/&gt;&lt;lineCharCount val=&quot;17&quot;/&gt;&lt;lineCharCount val=&quot;32&quot;/&gt;&lt;lineCharCount val=&quot;5&quot;/&gt;&lt;lineCharCount val=&quot;5&quot;/&gt;&lt;lineCharCount val=&quot;16&quot;/&gt;&lt;/TableIndex&gt;&lt;/ShapeTextInfo&gt;"/>
  <p:tag name="HTML_SHAPEINFO" val="&lt;ThreeDShapeInfo&gt;&lt;uuid val=&quot;&quot;/&gt;&lt;isInvalidForFieldText val=&quot;0&quot;/&gt;&lt;Image&gt;&lt;filename val=&quot;C:\Users\monc0003\AppData\Local\Temp\~CaD32\data\asimages\{EE39C3E0-EF8F-4A4A-BF8A-87B5C812D4B7}_65.png&quot;/&gt;&lt;left val=&quot;25&quot;/&gt;&lt;top val=&quot;112&quot;/&gt;&lt;width val=&quot;658&quot;/&gt;&lt;height val=&quot;370&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6&quot;/&gt;&lt;lineCharCount val=&quot;7&quot;/&gt;&lt;lineCharCount val=&quot;13&quot;/&gt;&lt;lineCharCount val=&quot;12&quot;/&gt;&lt;lineCharCount val=&quot;13&quot;/&gt;&lt;lineCharCount val=&quot;11&quot;/&gt;&lt;/TableIndex&gt;&lt;/ShapeTextInfo&gt;"/>
</p:tagLst>
</file>

<file path=ppt/tags/tag2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D32\data\asimages\{94D2F69F-81F9-4C3E-AA42-D19CB6FCFF46}_66.png&quot;/&gt;&lt;left val=&quot;35&quot;/&gt;&lt;top val=&quot;21&quot;/&gt;&lt;width val=&quot;648&quot;/&gt;&lt;height val=&quot;98&quot;/&gt;&lt;hasText val=&quot;1&quot;/&gt;&lt;/Image&gt;&lt;/ThreeDShapeInfo&gt;"/>
</p:tagLst>
</file>

<file path=ppt/tags/tag2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9&quot;/&gt;&lt;lineCharCount val=&quot;19&quot;/&gt;&lt;lineCharCount val=&quot;19&quot;/&gt;&lt;lineCharCount val=&quot;16&quot;/&gt;&lt;lineCharCount val=&quot;13&quot;/&gt;&lt;lineCharCount val=&quot;10&quot;/&gt;&lt;lineCharCount val=&quot;10&quot;/&gt;&lt;lineCharCount val=&quot;10&quot;/&gt;&lt;/TableIndex&gt;&lt;/ShapeTextInfo&gt;"/>
  <p:tag name="HTML_SHAPEINFO" val="&lt;ThreeDShapeInfo&gt;&lt;uuid val=&quot;&quot;/&gt;&lt;isInvalidForFieldText val=&quot;0&quot;/&gt;&lt;Image&gt;&lt;filename val=&quot;C:\Users\monc0003\AppData\Local\Temp\~CaD32\data\asimages\{92636829-337C-477B-A0E4-E16C4B651C41}_66.png&quot;/&gt;&lt;left val=&quot;3&quot;/&gt;&lt;top val=&quot;113&quot;/&gt;&lt;width val=&quot;357&quot;/&gt;&lt;height val=&quot;375&quot;/&gt;&lt;hasText val=&quot;1&quot;/&gt;&lt;/Image&gt;&lt;/ThreeDShapeInfo&gt;"/>
</p:tagLst>
</file>

<file path=ppt/tags/tag2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FCC\data\asimages\{B8F14A5D-628A-4F9E-B4CE-36AAF68627CB}_24.png&quot;/&gt;&lt;left val=&quot;451&quot;/&gt;&lt;top val=&quot;153&quot;/&gt;&lt;width val=&quot;254&quot;/&gt;&lt;height val=&quot;181&quot;/&gt;&lt;hasText val=&quot;1&quot;/&gt;&lt;/Image&gt;&lt;/ThreeDShapeInfo&gt;"/>
  <p:tag name="PRESENTER_SHAPETEXTINFO" val="&lt;ShapeTextInfo&gt;&lt;TableIndex row=&quot;-1&quot; col=&quot;-1&quot;&gt;&lt;linesCount val=&quot;4&quot;/&gt;&lt;lineCharCount val=&quot;36&quot;/&gt;&lt;lineCharCount val=&quot;33&quot;/&gt;&lt;lineCharCount val=&quot;40&quot;/&gt;&lt;lineCharCount val=&quot;34&quot;/&gt;&lt;/TableIndex&gt;&lt;/ShapeTextInfo&gt;"/>
</p:tagLst>
</file>

<file path=ppt/tags/tag2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FCC\data\asimages\{7E056004-4775-4BB2-9F2D-6011783D7B32}_22.png&quot;/&gt;&lt;left val=&quot;24&quot;/&gt;&lt;top val=&quot;119&quot;/&gt;&lt;width val=&quot;676&quot;/&gt;&lt;height val=&quot;363&quot;/&gt;&lt;hasText val=&quot;1&quot;/&gt;&lt;/Image&gt;&lt;/ThreeDShapeInfo&gt;"/>
  <p:tag name="PRESENTER_SHAPETEXTINFO" val="&lt;ShapeTextInfo&gt;&lt;TableIndex row=&quot;-1&quot; col=&quot;-1&quot;&gt;&lt;linesCount val=&quot;5&quot;/&gt;&lt;lineCharCount val=&quot;41&quot;/&gt;&lt;lineCharCount val=&quot;39&quot;/&gt;&lt;lineCharCount val=&quot;38&quot;/&gt;&lt;lineCharCount val=&quot;35&quot;/&gt;&lt;lineCharCount val=&quot;18&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6&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6&quot;/&gt;&lt;lineCharCount val=&quot;7&quot;/&gt;&lt;lineCharCount val=&quot;13&quot;/&gt;&lt;lineCharCount val=&quot;12&quot;/&gt;&lt;lineCharCount val=&quot;13&quot;/&gt;&lt;lineCharCount val=&quot;11&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AppData\Local\Temp\~CaD32\data\asimages\{F4C0CC86-AA21-465A-ACB0-AFD57069A8A5}_1.png&quot;/&gt;&lt;left val=&quot;53&quot;/&gt;&lt;top val=&quot;144&quot;/&gt;&lt;width val=&quot;612&quot;/&gt;&lt;height val=&quot;152&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A28F\data\asimages\{05275B4E-0B17-4638-90F6-3AD5BBF38685}_1.png&quot;/&gt;&lt;left val=&quot;163&quot;/&gt;&lt;top val=&quot;135&quot;/&gt;&lt;width val=&quot;401&quot;/&gt;&lt;height val=&quot;298&quot;/&gt;&lt;hasText val=&quot;1&quot;/&gt;&lt;/Image&gt;&lt;/ThreeDShapeInfo&gt;"/>
  <p:tag name="PRESENTER_SHAPETEXTINFO" val="&lt;ShapeTextInfo&gt;&lt;TableIndex row=&quot;-1&quot; col=&quot;-1&quot;&gt;&lt;linesCount val=&quot;7&quot;/&gt;&lt;lineCharCount val=&quot;28&quot;/&gt;&lt;lineCharCount val=&quot;26&quot;/&gt;&lt;lineCharCount val=&quot;26&quot;/&gt;&lt;lineCharCount val=&quot;27&quot;/&gt;&lt;lineCharCount val=&quot;27&quot;/&gt;&lt;lineCharCount val=&quot;24&quot;/&gt;&lt;lineCharCount val=&quot;12&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A28F\data\asimages\{7C077726-5463-47C0-B727-714DC4E999D2}_1.png&quot;/&gt;&lt;left val=&quot;203&quot;/&gt;&lt;top val=&quot;161&quot;/&gt;&lt;width val=&quot;313&quot;/&gt;&lt;height val=&quot;249&quot;/&gt;&lt;hasText val=&quot;1&quot;/&gt;&lt;/Image&gt;&lt;/ThreeDShapeInfo&gt;"/>
  <p:tag name="PRESENTER_SHAPEINFO" val="&lt;ThreeDShapeInfo&gt;&lt;uuid val=&quot;{35AE267E-7787-4E2A-8D75-27E327D68A8B}&quot;/&gt;&lt;isInvalidForFieldText val=&quot;1&quot;/&gt;&lt;Image&gt;&lt;filename val=&quot;C:\Users\monc0003\AppData\Local\Temp\~CaA28F\data\asimages\{35AE267E-7787-4E2A-8D75-27E327D68A8B}_1_S.png&quot;/&gt;&lt;left val=&quot;216&quot;/&gt;&lt;top val=&quot;168&quot;/&gt;&lt;width val=&quot;287&quot;/&gt;&lt;height val=&quot;226&quot;/&gt;&lt;hasText val=&quot;0&quot;/&gt;&lt;/Image&gt;&lt;/ThreeDShapeInfo&gt;"/>
  <p:tag name="PRESENTER_SHAPETEXTINFO" val="&lt;ShapeTextInfo&gt;&lt;TableIndex row=&quot;-1&quot; col=&quot;-1&quot;&gt;&lt;linesCount val=&quot;5&quot;/&gt;&lt;lineCharCount val=&quot;8&quot;/&gt;&lt;lineCharCount val=&quot;17&quot;/&gt;&lt;lineCharCount val=&quot;14&quot;/&gt;&lt;lineCharCount val=&quot;18&quot;/&gt;&lt;lineCharCount val=&quot;14&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D32\data\asimages\{3FB9F967-23DD-40CD-B3F5-30351EC96A16}_2.png&quot;/&gt;&lt;left val=&quot;35&quot;/&gt;&lt;top val=&quot;21&quot;/&gt;&lt;width val=&quot;648&quot;/&gt;&lt;height val=&quot;98&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9&quot;/&gt;&lt;lineCharCount val=&quot;19&quot;/&gt;&lt;lineCharCount val=&quot;19&quot;/&gt;&lt;lineCharCount val=&quot;16&quot;/&gt;&lt;lineCharCount val=&quot;13&quot;/&gt;&lt;lineCharCount val=&quot;10&quot;/&gt;&lt;lineCharCount val=&quot;10&quot;/&gt;&lt;lineCharCount val=&quot;10&quot;/&gt;&lt;/TableIndex&gt;&lt;/ShapeTextInfo&gt;"/>
  <p:tag name="HTML_SHAPEINFO" val="&lt;ThreeDShapeInfo&gt;&lt;uuid val=&quot;&quot;/&gt;&lt;isInvalidForFieldText val=&quot;0&quot;/&gt;&lt;Image&gt;&lt;filename val=&quot;C:\Users\monc0003\AppData\Local\Temp\~CaD32\data\asimages\{C459448E-E93A-435F-AACD-AB45067F5FB7}_2.png&quot;/&gt;&lt;left val=&quot;3&quot;/&gt;&lt;top val=&quot;113&quot;/&gt;&lt;width val=&quot;357&quot;/&gt;&lt;height val=&quot;375&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AppData\Local\Temp\~CaD32\data\asimages\{C8DF2BF2-90EA-45E4-946D-2CCF191B9CEC}_3.png&quot;/&gt;&lt;left val=&quot;35&quot;/&gt;&lt;top val=&quot;21&quot;/&gt;&lt;width val=&quot;648&quot;/&gt;&lt;height val=&quot;98&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1&quot;/&gt;&lt;lineCharCount val=&quot;38&quot;/&gt;&lt;lineCharCount val=&quot;35&quot;/&gt;&lt;lineCharCount val=&quot;13&quot;/&gt;&lt;lineCharCount val=&quot;12&quot;/&gt;&lt;lineCharCount val=&quot;1&quot;/&gt;&lt;lineCharCount val=&quot;1&quot;/&gt;&lt;lineCharCount val=&quot;63&quot;/&gt;&lt;/TableIndex&gt;&lt;/ShapeTextInfo&gt;"/>
  <p:tag name="HTML_SHAPEINFO" val="&lt;ThreeDShapeInfo&gt;&lt;uuid val=&quot;&quot;/&gt;&lt;isInvalidForFieldText val=&quot;0&quot;/&gt;&lt;Image&gt;&lt;filename val=&quot;C:\Users\monc0003\AppData\Local\Temp\~CaD32\data\asimages\{D0DB379B-3564-489C-8715-1D582547B009}_3.png&quot;/&gt;&lt;left val=&quot;95&quot;/&gt;&lt;top val=&quot;143&quot;/&gt;&lt;width val=&quot;597&quot;/&gt;&lt;height val=&quot;357&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INFO" val="&lt;ThreeDShapeInfo&gt;&lt;uuid val=&quot;{5A668397-0A24-4400-AAE0-D620697B0015}&quot;/&gt;&lt;isInvalidForFieldText val=&quot;0&quot;/&gt;&lt;Image&gt;&lt;filename val=&quot;C:\Users\monc0003\AppData\Local\Temp\~CaD32\data\asimages\{5A668397-0A24-4400-AAE0-D620697B0015}_69.png&quot;/&gt;&lt;left val=&quot;35&quot;/&gt;&lt;top val=&quot;207&quot;/&gt;&lt;width val=&quot;318&quot;/&gt;&lt;height val=&quot;239&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AppData\Local\Temp\~CaD32\data\asimages\{D76A7AE7-5609-444C-80FF-21E9B72FB24C}_4.png&quot;/&gt;&lt;left val=&quot;35&quot;/&gt;&lt;top val=&quot;21&quot;/&gt;&lt;width val=&quot;648&quot;/&gt;&lt;height val=&quot;98&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2&quot;/&gt;&lt;lineCharCount val=&quot;34&quot;/&gt;&lt;lineCharCount val=&quot;31&quot;/&gt;&lt;lineCharCount val=&quot;35&quot;/&gt;&lt;lineCharCount val=&quot;43&quot;/&gt;&lt;lineCharCount val=&quot;18&quot;/&gt;&lt;/TableIndex&gt;&lt;/ShapeTextInfo&gt;"/>
  <p:tag name="HTML_SHAPEINFO" val="&lt;ThreeDShapeInfo&gt;&lt;uuid val=&quot;&quot;/&gt;&lt;isInvalidForFieldText val=&quot;0&quot;/&gt;&lt;Image&gt;&lt;filename val=&quot;C:\Users\monc0003\AppData\Local\Temp\~CaD32\data\asimages\{FF474779-D82B-4B73-B574-25A9755A5E21}_4.png&quot;/&gt;&lt;left val=&quot;24&quot;/&gt;&lt;top val=&quot;119&quot;/&gt;&lt;width val=&quot;659&quot;/&gt;&lt;height val=&quot;363&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AppData\Local\Temp\~CaD32\data\asimages\{201E470A-F708-45C6-8BCB-1595585E28D6}_69.png&quot;/&gt;&lt;left val=&quot;35&quot;/&gt;&lt;top val=&quot;120&quot;/&gt;&lt;width val=&quot;319&quot;/&gt;&lt;height val=&quot;62&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AppData\Local\Temp\~CaD32\data\asimages\{E14D3874-A1BD-4DEB-9FB6-CC5B3B2B1EF9}_5.png&quot;/&gt;&lt;left val=&quot;27&quot;/&gt;&lt;top val=&quot;21&quot;/&gt;&lt;width val=&quot;665&quot;/&gt;&lt;height val=&quot;98&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40&quot;/&gt;&lt;lineCharCount val=&quot;10&quot;/&gt;&lt;lineCharCount val=&quot;43&quot;/&gt;&lt;lineCharCount val=&quot;29&quot;/&gt;&lt;/TableIndex&gt;&lt;/ShapeTextInfo&gt;"/>
  <p:tag name="HTML_SHAPEINFO" val="&lt;ThreeDShapeInfo&gt;&lt;uuid val=&quot;&quot;/&gt;&lt;isInvalidForFieldText val=&quot;0&quot;/&gt;&lt;Image&gt;&lt;filename val=&quot;C:\Users\monc0003\AppData\Local\Temp\~CaD32\data\asimages\{9A22DD87-9A7D-4E12-856A-508676CC5836}_5.png&quot;/&gt;&lt;left val=&quot;24&quot;/&gt;&lt;top val=&quot;109&quot;/&gt;&lt;width val=&quot;659&quot;/&gt;&lt;height val=&quot;363&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7&quot;/&gt;&lt;/TableIndex&gt;&lt;/ShapeTextInfo&gt;"/>
  <p:tag name="HTML_SHAPEINFO" val="&lt;ThreeDShapeInfo&gt;&lt;uuid val=&quot;&quot;/&gt;&lt;isInvalidForFieldText val=&quot;0&quot;/&gt;&lt;Image&gt;&lt;filename val=&quot;C:\Users\monc0003\AppData\Local\Temp\~CaD32\data\asimages\{F59FFED3-4548-4164-9B46-9D39627638AF}_6.png&quot;/&gt;&lt;left val=&quot;35&quot;/&gt;&lt;top val=&quot;6&quot;/&gt;&lt;width val=&quot;648&quot;/&gt;&lt;height val=&quot;132&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35&quot;/&gt;&lt;lineCharCount val=&quot;37&quot;/&gt;&lt;lineCharCount val=&quot;36&quot;/&gt;&lt;lineCharCount val=&quot;30&quot;/&gt;&lt;lineCharCount val=&quot;37&quot;/&gt;&lt;lineCharCount val=&quot;17&quot;/&gt;&lt;lineCharCount val=&quot;25&quot;/&gt;&lt;lineCharCount val=&quot;37&quot;/&gt;&lt;/TableIndex&gt;&lt;/ShapeTextInfo&gt;"/>
  <p:tag name="HTML_SHAPEINFO" val="&lt;ThreeDShapeInfo&gt;&lt;uuid val=&quot;&quot;/&gt;&lt;isInvalidForFieldText val=&quot;0&quot;/&gt;&lt;Image&gt;&lt;filename val=&quot;C:\Users\monc0003\AppData\Local\Temp\~CaD32\data\asimages\{BB4CA1FD-5C81-49FC-9561-49423AFC7F24}_6.png&quot;/&gt;&lt;left val=&quot;24&quot;/&gt;&lt;top val=&quot;115&quot;/&gt;&lt;width val=&quot;659&quot;/&gt;&lt;height val=&quot;388&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D32\data\asimages\{2C6F5341-DA01-4723-AE52-84223EC8ED61}_7.png&quot;/&gt;&lt;left val=&quot;35&quot;/&gt;&lt;top val=&quot;21&quot;/&gt;&lt;width val=&quot;648&quot;/&gt;&lt;height val=&quot;98&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9&quot;/&gt;&lt;lineCharCount val=&quot;19&quot;/&gt;&lt;lineCharCount val=&quot;19&quot;/&gt;&lt;lineCharCount val=&quot;16&quot;/&gt;&lt;lineCharCount val=&quot;13&quot;/&gt;&lt;lineCharCount val=&quot;10&quot;/&gt;&lt;lineCharCount val=&quot;10&quot;/&gt;&lt;lineCharCount val=&quot;10&quot;/&gt;&lt;/TableIndex&gt;&lt;/ShapeTextInfo&gt;"/>
  <p:tag name="HTML_SHAPEINFO" val="&lt;ThreeDShapeInfo&gt;&lt;uuid val=&quot;&quot;/&gt;&lt;isInvalidForFieldText val=&quot;0&quot;/&gt;&lt;Image&gt;&lt;filename val=&quot;C:\Users\monc0003\AppData\Local\Temp\~CaD32\data\asimages\{5D6E476C-F14C-43E8-9058-4024A10BBA79}_7.png&quot;/&gt;&lt;left val=&quot;3&quot;/&gt;&lt;top val=&quot;113&quot;/&gt;&lt;width val=&quot;357&quot;/&gt;&lt;height val=&quot;375&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monc0003\AppData\Local\Temp\~CaD32\data\asimages\{96A99251-490A-4933-86F1-07493162A0E1}_8.png&quot;/&gt;&lt;left val=&quot;35&quot;/&gt;&lt;top val=&quot;21&quot;/&gt;&lt;width val=&quot;648&quot;/&gt;&lt;height val=&quot;98&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INFO" val="&lt;ThreeDShapeInfo&gt;&lt;uuid val=&quot;{70EC3BA3-0975-4486-916D-A891B6C9D3FD}&quot;/&gt;&lt;isInvalidForFieldText val=&quot;0&quot;/&gt;&lt;Image&gt;&lt;filename val=&quot;C:\Users\monc0003\AppData\Local\Temp\~CaD32\data\asimages\{70EC3BA3-0975-4486-916D-A891B6C9D3FD}_8.png&quot;/&gt;&lt;left val=&quot;-13&quot;/&gt;&lt;top val=&quot;111&quot;/&gt;&lt;width val=&quot;746&quot;/&gt;&lt;height val=&quot;411&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30&quot;/&gt;&lt;/TableIndex&gt;&lt;/ShapeTextInfo&gt;"/>
  <p:tag name="HTML_SHAPEINFO" val="&lt;ThreeDShapeInfo&gt;&lt;uuid val=&quot;&quot;/&gt;&lt;isInvalidForFieldText val=&quot;0&quot;/&gt;&lt;Image&gt;&lt;filename val=&quot;C:\Users\monc0003\AppData\Local\Temp\~CaD32\data\asimages\{169E751C-184B-44D3-B691-63952861F602}_9.png&quot;/&gt;&lt;left val=&quot;35&quot;/&gt;&lt;top val=&quot;6&quot;/&gt;&lt;width val=&quot;648&quot;/&gt;&lt;height val=&quot;132&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6&quot;/&gt;&lt;/TableIndex&gt;&lt;/ShapeTextInfo&gt;"/>
  <p:tag name="HTML_SHAPEINFO" val="&lt;ThreeDShapeInfo&gt;&lt;uuid val=&quot;&quot;/&gt;&lt;isInvalidForFieldText val=&quot;0&quot;/&gt;&lt;Image&gt;&lt;filename val=&quot;C:\Users\monc0003\AppData\Local\Temp\~CaD32\data\asimages\{9F367739-6F07-46C5-B2FF-70628A69B62E}_10.png&quot;/&gt;&lt;left val=&quot;34&quot;/&gt;&lt;top val=&quot;0&quot;/&gt;&lt;width val=&quot;663&quot;/&gt;&lt;height val=&quot;146&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7483C8FB-B03C-4E93-966C-698EA5FE5644}&quot;/&gt;&lt;isInvalidForFieldText val=&quot;0&quot;/&gt;&lt;Image&gt;&lt;filename val=&quot;C:\Users\monc0003\AppData\Local\Temp\~CaD32\data\asimages\{7483C8FB-B03C-4E93-966C-698EA5FE5644}_10.png&quot;/&gt;&lt;left val=&quot;335&quot;/&gt;&lt;top val=&quot;137&quot;/&gt;&lt;width val=&quot;366&quot;/&gt;&lt;height val=&quot;261&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4&quot;/&gt;&lt;lineCharCount val=&quot;17&quot;/&gt;&lt;lineCharCount val=&quot;8&quot;/&gt;&lt;lineCharCount val=&quot;11&quot;/&gt;&lt;lineCharCount val=&quot;13&quot;/&gt;&lt;lineCharCount val=&quot;14&quot;/&gt;&lt;lineCharCount val=&quot;13&quot;/&gt;&lt;lineCharCount val=&quot;6&quot;/&gt;&lt;/TableIndex&gt;&lt;/ShapeTextInfo&gt;"/>
  <p:tag name="HTML_SHAPEINFO" val="&lt;ThreeDShapeInfo&gt;&lt;uuid val=&quot;&quot;/&gt;&lt;isInvalidForFieldText val=&quot;0&quot;/&gt;&lt;Image&gt;&lt;filename val=&quot;C:\Users\monc0003\AppData\Local\Temp\~CaD32\data\asimages\{5379DDF1-4354-468F-AB13-AA26363A53A5}_10.png&quot;/&gt;&lt;left val=&quot;24&quot;/&gt;&lt;top val=&quot;119&quot;/&gt;&lt;width val=&quot;317&quot;/&gt;&lt;height val=&quot;402&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24&quot;/&gt;&lt;/TableIndex&gt;&lt;/ShapeTextInfo&gt;"/>
  <p:tag name="HTML_SHAPEINFO" val="&lt;ThreeDShapeInfo&gt;&lt;uuid val=&quot;&quot;/&gt;&lt;isInvalidForFieldText val=&quot;0&quot;/&gt;&lt;Image&gt;&lt;filename val=&quot;C:\Users\monc0003\AppData\Local\Temp\~CaD32\data\asimages\{80E39355-8E7A-4BC6-8DF7-B9AE3160CC12}_11.png&quot;/&gt;&lt;left val=&quot;35&quot;/&gt;&lt;top val=&quot;0&quot;/&gt;&lt;width val=&quot;648&quot;/&gt;&lt;height val=&quot;146&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7&quot;/&gt;&lt;/TableIndex&gt;&lt;/ShapeTextInfo&gt;"/>
  <p:tag name="HTML_SHAPEINFO" val="&lt;ThreeDShapeInfo&gt;&lt;uuid val=&quot;&quot;/&gt;&lt;isInvalidForFieldText val=&quot;0&quot;/&gt;&lt;Image&gt;&lt;filename val=&quot;C:\Users\monc0003\AppData\Local\Temp\~CaD32\data\asimages\{1E8DB5D1-8070-475B-978A-E69C266DBC9E}_11.png&quot;/&gt;&lt;left val=&quot;31&quot;/&gt;&lt;top val=&quot;297&quot;/&gt;&lt;width val=&quot;323&quot;/&gt;&lt;height val=&quot;39&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monc0003\AppData\Local\Temp\~CaD32\data\asimages\{8C3BEABB-0B2F-474E-893B-01563808106B}_11.png&quot;/&gt;&lt;left val=&quot;19&quot;/&gt;&lt;top val=&quot;500&quot;/&gt;&lt;width val=&quot;227&quot;/&gt;&lt;height val=&quot;39&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7&quot;/&gt;&lt;lineCharCount val=&quot;15&quot;/&gt;&lt;lineCharCount val=&quot;20&quot;/&gt;&lt;lineCharCount val=&quot;13&quot;/&gt;&lt;lineCharCount val=&quot;19&quot;/&gt;&lt;/TableIndex&gt;&lt;/ShapeTextInfo&gt;"/>
  <p:tag name="HTML_SHAPEINFO" val="&lt;ThreeDShapeInfo&gt;&lt;uuid val=&quot;&quot;/&gt;&lt;isInvalidForFieldText val=&quot;0&quot;/&gt;&lt;Image&gt;&lt;filename val=&quot;C:\Users\monc0003\AppData\Local\Temp\~CaD32\data\asimages\{42551577-83CF-4415-B79B-BD8E73F8E71A}_11.png&quot;/&gt;&lt;left val=&quot;387&quot;/&gt;&lt;top val=&quot;168&quot;/&gt;&lt;width val=&quot;279&quot;/&gt;&lt;height val=&quot;194&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AppData\Local\Temp\~CaD32\data\asimages\{DA081EA2-07D2-409D-AA2E-80C0570D4618}_12.png&quot;/&gt;&lt;left val=&quot;35&quot;/&gt;&lt;top val=&quot;21&quot;/&gt;&lt;width val=&quot;648&quot;/&gt;&lt;height val=&quot;98&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INFO" val="&lt;ThreeDShapeInfo&gt;&lt;uuid val=&quot;{238457A0-4E2B-4005-9AA0-80571D13FFDF}&quot;/&gt;&lt;isInvalidForFieldText val=&quot;0&quot;/&gt;&lt;Image&gt;&lt;filename val=&quot;C:\Users\monc0003\AppData\Local\Temp\~CaD32\data\asimages\{238457A0-4E2B-4005-9AA0-80571D13FFDF}_12.png&quot;/&gt;&lt;left val=&quot;95&quot;/&gt;&lt;top val=&quot;138&quot;/&gt;&lt;width val=&quot;563&quot;/&gt;&lt;height val=&quot;375&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7&quot;/&gt;&lt;/TableIndex&gt;&lt;/ShapeTextInfo&gt;"/>
  <p:tag name="HTML_SHAPEINFO" val="&lt;ThreeDShapeInfo&gt;&lt;uuid val=&quot;&quot;/&gt;&lt;isInvalidForFieldText val=&quot;0&quot;/&gt;&lt;Image&gt;&lt;filename val=&quot;C:\Users\monc0003\AppData\Local\Temp\~CaD32\data\asimages\{5D9B6EF2-7A7E-4D02-8497-3F41D890BBE8}_12.png&quot;/&gt;&lt;left val=&quot;384&quot;/&gt;&lt;top val=&quot;154&quot;/&gt;&lt;width val=&quot;302&quot;/&gt;&lt;height val=&quot;160&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23&quot;/&gt;&lt;/TableIndex&gt;&lt;/ShapeTextInfo&gt;"/>
  <p:tag name="HTML_SHAPEINFO" val="&lt;ThreeDShapeInfo&gt;&lt;uuid val=&quot;&quot;/&gt;&lt;isInvalidForFieldText val=&quot;0&quot;/&gt;&lt;Image&gt;&lt;filename val=&quot;C:\Users\monc0003\AppData\Local\Temp\~CaD32\data\asimages\{0EF6A865-7A45-45E8-9036-DB875C0AF8D9}_12.png&quot;/&gt;&lt;left val=&quot;13&quot;/&gt;&lt;top val=&quot;108&quot;/&gt;&lt;width val=&quot;274&quot;/&gt;&lt;height val=&quot;60&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6&quot;/&gt;&lt;/TableIndex&gt;&lt;/ShapeTextInfo&gt;"/>
  <p:tag name="HTML_SHAPEINFO" val="&lt;ThreeDShapeInfo&gt;&lt;uuid val=&quot;&quot;/&gt;&lt;isInvalidForFieldText val=&quot;0&quot;/&gt;&lt;Image&gt;&lt;filename val=&quot;C:\Users\monc0003\AppData\Local\Temp\~CaD32\data\asimages\{F33A2B9A-7223-47D7-A8AC-9C4EBF143F5C}_12.png&quot;/&gt;&lt;left val=&quot;15&quot;/&gt;&lt;top val=&quot;364&quot;/&gt;&lt;width val=&quot;273&quot;/&gt;&lt;height val=&quot;34&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C:\Users\monc0003\AppData\Local\Temp\~CaD32\data\asimages\{3F3039CC-4A04-4445-A0E4-836B50CA9CFF}_13.png&quot;/&gt;&lt;left val=&quot;35&quot;/&gt;&lt;top val=&quot;21&quot;/&gt;&lt;width val=&quot;648&quot;/&gt;&lt;height val=&quot;98&quot;/&gt;&lt;hasText val=&quot;1&quot;/&gt;&lt;/Image&gt;&lt;/ThreeDShape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6&quot;/&gt;&lt;lineCharCount val=&quot;47&quot;/&gt;&lt;lineCharCount val=&quot;16&quot;/&gt;&lt;/TableIndex&gt;&lt;/ShapeTextInfo&gt;"/>
  <p:tag name="HTML_SHAPEINFO" val="&lt;ThreeDShapeInfo&gt;&lt;uuid val=&quot;&quot;/&gt;&lt;isInvalidForFieldText val=&quot;0&quot;/&gt;&lt;Image&gt;&lt;filename val=&quot;C:\Users\monc0003\AppData\Local\Temp\~CaD32\data\asimages\{4994B22D-F546-48F6-8938-082AC4D5F37B}_13.png&quot;/&gt;&lt;left val=&quot;27&quot;/&gt;&lt;top val=&quot;106&quot;/&gt;&lt;width val=&quot;657&quot;/&gt;&lt;height val=&quot;376&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AppData\Local\Temp\~CaD32\data\asimages\{25095526-D204-4987-ABA7-BE7249A6C717}_14.png&quot;/&gt;&lt;left val=&quot;35&quot;/&gt;&lt;top val=&quot;21&quot;/&gt;&lt;width val=&quot;648&quot;/&gt;&lt;height val=&quot;98&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AppData\Local\Temp\~CaD32\data\asimages\{12FE0A84-61EB-4EC2-B97B-72F8CF42A930}_15.png&quot;/&gt;&lt;left val=&quot;29&quot;/&gt;&lt;top val=&quot;14&quot;/&gt;&lt;width val=&quot;648&quot;/&gt;&lt;height val=&quot;98&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INFO" val="&lt;ThreeDShapeInfo&gt;&lt;uuid val=&quot;{40C4C2EB-F955-46E1-BBBD-48CD4C647BC2}&quot;/&gt;&lt;isInvalidForFieldText val=&quot;0&quot;/&gt;&lt;Image&gt;&lt;filename val=&quot;C:\Users\monc0003\AppData\Local\Temp\~CaD32\data\asimages\{40C4C2EB-F955-46E1-BBBD-48CD4C647BC2}_15.png&quot;/&gt;&lt;left val=&quot;41&quot;/&gt;&lt;top val=&quot;107&quot;/&gt;&lt;width val=&quot;362&quot;/&gt;&lt;height val=&quot;327&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RESENTER_SHAPEINFO" val="&lt;ThreeDShapeInfo&gt;&lt;uuid val=&quot;{B08EB7C9-C61A-427E-ABB4-8EAC0F5309F4}&quot;/&gt;&lt;isInvalidForFieldText val=&quot;0&quot;/&gt;&lt;Image&gt;&lt;filename val=&quot;C:\Users\monc0003\AppData\Local\Temp\~CaD32\data\asimages\{B08EB7C9-C61A-427E-ABB4-8EAC0F5309F4}_15.png&quot;/&gt;&lt;left val=&quot;323&quot;/&gt;&lt;top val=&quot;191&quot;/&gt;&lt;width val=&quot;377&quot;/&gt;&lt;height val=&quot;300&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monc0003\AppData\Local\Temp\~CaD32\data\asimages\{F76B3F51-DFB1-422B-8A49-1EB5B6E0859E}_16.png&quot;/&gt;&lt;left val=&quot;35&quot;/&gt;&lt;top val=&quot;21&quot;/&gt;&lt;width val=&quot;648&quot;/&gt;&lt;height val=&quot;98&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4&quot;/&gt;&lt;lineCharCount val=&quot;40&quot;/&gt;&lt;lineCharCount val=&quot;42&quot;/&gt;&lt;lineCharCount val=&quot;25&quot;/&gt;&lt;lineCharCount val=&quot;19&quot;/&gt;&lt;lineCharCount val=&quot;11&quot;/&gt;&lt;/TableIndex&gt;&lt;/ShapeTextInfo&gt;"/>
  <p:tag name="HTML_SHAPEINFO" val="&lt;ThreeDShapeInfo&gt;&lt;uuid val=&quot;&quot;/&gt;&lt;isInvalidForFieldText val=&quot;0&quot;/&gt;&lt;Image&gt;&lt;filename val=&quot;C:\Users\monc0003\AppData\Local\Temp\~CaD32\data\asimages\{8EC60153-B362-414A-88A3-35F8153D1FAF}_16.png&quot;/&gt;&lt;left val=&quot;27&quot;/&gt;&lt;top val=&quot;120&quot;/&gt;&lt;width val=&quot;675&quot;/&gt;&lt;height val=&quot;383&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D32\data\asimages\{2433F23C-1461-4871-BDF3-F848CA030334}_17.png&quot;/&gt;&lt;left val=&quot;35&quot;/&gt;&lt;top val=&quot;21&quot;/&gt;&lt;width val=&quot;648&quot;/&gt;&lt;height val=&quot;98&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9&quot;/&gt;&lt;lineCharCount val=&quot;19&quot;/&gt;&lt;lineCharCount val=&quot;19&quot;/&gt;&lt;lineCharCount val=&quot;16&quot;/&gt;&lt;lineCharCount val=&quot;13&quot;/&gt;&lt;lineCharCount val=&quot;10&quot;/&gt;&lt;lineCharCount val=&quot;10&quot;/&gt;&lt;lineCharCount val=&quot;10&quot;/&gt;&lt;/TableIndex&gt;&lt;/ShapeTextInfo&gt;"/>
  <p:tag name="HTML_SHAPEINFO" val="&lt;ThreeDShapeInfo&gt;&lt;uuid val=&quot;&quot;/&gt;&lt;isInvalidForFieldText val=&quot;0&quot;/&gt;&lt;Image&gt;&lt;filename val=&quot;C:\Users\monc0003\AppData\Local\Temp\~CaD32\data\asimages\{0C4FFAFC-086B-4E68-8B98-AC5A317357B9}_17.png&quot;/&gt;&lt;left val=&quot;3&quot;/&gt;&lt;top val=&quot;113&quot;/&gt;&lt;width val=&quot;357&quot;/&gt;&lt;height val=&quot;375&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monc0003\AppData\Local\Temp\~CaD32\data\asimages\{A893C043-9BB7-4C2C-AB49-161F63A734F8}_19.png&quot;/&gt;&lt;left val=&quot;35&quot;/&gt;&lt;top val=&quot;21&quot;/&gt;&lt;width val=&quot;648&quot;/&gt;&lt;height val=&quot;98&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31&quot;/&gt;&lt;/TableIndex&gt;&lt;/ShapeTextInfo&gt;"/>
  <p:tag name="HTML_SHAPEINFO" val="&lt;ThreeDShapeInfo&gt;&lt;uuid val=&quot;&quot;/&gt;&lt;isInvalidForFieldText val=&quot;0&quot;/&gt;&lt;Image&gt;&lt;filename val=&quot;C:\Users\monc0003\AppData\Local\Temp\~CaD32\data\asimages\{443710DD-FF6D-45C9-8FAD-067206548D1C}_19.png&quot;/&gt;&lt;left val=&quot;24&quot;/&gt;&lt;top val=&quot;119&quot;/&gt;&lt;width val=&quot;659&quot;/&gt;&lt;height val=&quot;363&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5&quot;/&gt;&lt;lineCharCount val=&quot;12&quot;/&gt;&lt;/TableIndex&gt;&lt;/ShapeTextInfo&gt;"/>
  <p:tag name="HTML_SHAPEINFO" val="&lt;ThreeDShapeInfo&gt;&lt;uuid val=&quot;&quot;/&gt;&lt;isInvalidForFieldText val=&quot;0&quot;/&gt;&lt;Image&gt;&lt;filename val=&quot;C:\Users\monc0003\AppData\Local\Temp\~CaD32\data\asimages\{88C9B871-D81A-489B-8BF2-A29AFDB95462}_20.png&quot;/&gt;&lt;left val=&quot;35&quot;/&gt;&lt;top val=&quot;6&quot;/&gt;&lt;width val=&quot;648&quot;/&gt;&lt;height val=&quot;132&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42&quot;/&gt;&lt;lineCharCount val=&quot;18&quot;/&gt;&lt;lineCharCount val=&quot;28&quot;/&gt;&lt;lineCharCount val=&quot;11&quot;/&gt;&lt;lineCharCount val=&quot;16&quot;/&gt;&lt;lineCharCount val=&quot;12&quot;/&gt;&lt;lineCharCount val=&quot;12&quot;/&gt;&lt;lineCharCount val=&quot;11&quot;/&gt;&lt;lineCharCount val=&quot;9&quot;/&gt;&lt;/TableIndex&gt;&lt;/ShapeTextInfo&gt;"/>
  <p:tag name="HTML_SHAPEINFO" val="&lt;ThreeDShapeInfo&gt;&lt;uuid val=&quot;&quot;/&gt;&lt;isInvalidForFieldText val=&quot;0&quot;/&gt;&lt;Image&gt;&lt;filename val=&quot;C:\Users\monc0003\AppData\Local\Temp\~CaD32\data\asimages\{7D57E2EC-40E7-475D-861F-296F92C896A6}_20.png&quot;/&gt;&lt;left val=&quot;24&quot;/&gt;&lt;top val=&quot;119&quot;/&gt;&lt;width val=&quot;670&quot;/&gt;&lt;height val=&quot;392&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AppData\Local\Temp\~CaD32\data\asimages\{CEEA6B0D-614B-4DDB-8F24-2E5346D1F9C6}_21.png&quot;/&gt;&lt;left val=&quot;35&quot;/&gt;&lt;top val=&quot;21&quot;/&gt;&lt;width val=&quot;648&quot;/&gt;&lt;height val=&quot;98&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9&quot;/&gt;&lt;lineCharCount val=&quot;7&quot;/&gt;&lt;lineCharCount val=&quot;18&quot;/&gt;&lt;lineCharCount val=&quot;17&quot;/&gt;&lt;lineCharCount val=&quot;16&quot;/&gt;&lt;lineCharCount val=&quot;18&quot;/&gt;&lt;lineCharCount val=&quot;20&quot;/&gt;&lt;lineCharCount val=&quot;16&quot;/&gt;&lt;/TableIndex&gt;&lt;/ShapeTextInfo&gt;"/>
  <p:tag name="HTML_SHAPEINFO" val="&lt;ThreeDShapeInfo&gt;&lt;uuid val=&quot;&quot;/&gt;&lt;isInvalidForFieldText val=&quot;0&quot;/&gt;&lt;Image&gt;&lt;filename val=&quot;C:\Users\monc0003\AppData\Local\Temp\~CaD32\data\asimages\{7C789402-D9E2-42C4-BA7B-FC02EC3F92F4}_21.png&quot;/&gt;&lt;left val=&quot;27&quot;/&gt;&lt;top val=&quot;120&quot;/&gt;&lt;width val=&quot;327&quot;/&gt;&lt;height val=&quot;362&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RESENTER_SHAPEINFO" val="&lt;ThreeDShapeInfo&gt;&lt;uuid val=&quot;{47E3DCB6-B783-4CE3-81C9-4578C9842731}&quot;/&gt;&lt;isInvalidForFieldText val=&quot;0&quot;/&gt;&lt;Image&gt;&lt;filename val=&quot;C:\Users\monc0003\AppData\Local\Temp\~CaD32\data\asimages\{47E3DCB6-B783-4CE3-81C9-4578C9842731}_21.png&quot;/&gt;&lt;left val=&quot;365&quot;/&gt;&lt;top val=&quot;138&quot;/&gt;&lt;width val=&quot;318&quot;/&gt;&lt;height val=&quot;330&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AppData\Local\Temp\~CaD32\data\asimages\{F3C7D558-EF94-4879-BF50-4BD5C3D647CD}_22.png&quot;/&gt;&lt;left val=&quot;35&quot;/&gt;&lt;top val=&quot;21&quot;/&gt;&lt;width val=&quot;648&quot;/&gt;&lt;height val=&quot;98&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0&quot;/&gt;&lt;lineCharCount val=&quot;13&quot;/&gt;&lt;lineCharCount val=&quot;13&quot;/&gt;&lt;lineCharCount val=&quot;22&quot;/&gt;&lt;lineCharCount val=&quot;14&quot;/&gt;&lt;lineCharCount val=&quot;21&quot;/&gt;&lt;lineCharCount val=&quot;22&quot;/&gt;&lt;lineCharCount val=&quot;19&quot;/&gt;&lt;lineCharCount val=&quot;20&quot;/&gt;&lt;/TableIndex&gt;&lt;/ShapeTextInfo&gt;"/>
  <p:tag name="HTML_SHAPEINFO" val="&lt;ThreeDShapeInfo&gt;&lt;uuid val=&quot;&quot;/&gt;&lt;isInvalidForFieldText val=&quot;0&quot;/&gt;&lt;Image&gt;&lt;filename val=&quot;C:\Users\monc0003\AppData\Local\Temp\~CaD32\data\asimages\{69700B85-1D73-4FBF-AA0A-E6B5275C18E8}_22.png&quot;/&gt;&lt;left val=&quot;27&quot;/&gt;&lt;top val=&quot;120&quot;/&gt;&lt;width val=&quot;330&quot;/&gt;&lt;height val=&quot;362&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RESENTER_SHAPEINFO" val="&lt;ThreeDShapeInfo&gt;&lt;uuid val=&quot;{0EDCE296-2B1B-43D6-B853-55716E7EC303}&quot;/&gt;&lt;isInvalidForFieldText val=&quot;0&quot;/&gt;&lt;Image&gt;&lt;filename val=&quot;C:\Users\monc0003\AppData\Local\Temp\~CaD32\data\asimages\{0EDCE296-2B1B-43D6-B853-55716E7EC303}_22.png&quot;/&gt;&lt;left val=&quot;390&quot;/&gt;&lt;top val=&quot;125&quot;/&gt;&lt;width val=&quot;269&quot;/&gt;&lt;height val=&quot;357&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RESENTER_SHAPEINFO" val="&lt;ThreeDShapeInfo&gt;&lt;uuid val=&quot;{414CA772-5E87-4471-A3A4-E2902363A396}&quot;/&gt;&lt;isInvalidForFieldText val=&quot;0&quot;/&gt;&lt;Image&gt;&lt;filename val=&quot;C:\Users\monc0003\AppData\Local\Temp\~CaD32\data\asimages\{414CA772-5E87-4471-A3A4-E2902363A396}_23.png&quot;/&gt;&lt;left val=&quot;339&quot;/&gt;&lt;top val=&quot;137&quot;/&gt;&lt;width val=&quot;368&quot;/&gt;&lt;height val=&quot;276&quot;/&gt;&lt;hasText val=&quot;1&quot;/&gt;&lt;/Image&gt;&lt;/ThreeDShape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AppData\Local\Temp\~CaD32\data\asimages\{14CF5198-924A-4146-8971-15B4A6B0A230}_23.png&quot;/&gt;&lt;left val=&quot;35&quot;/&gt;&lt;top val=&quot;21&quot;/&gt;&lt;width val=&quot;648&quot;/&gt;&lt;height val=&quot;98&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2&quot;/&gt;&lt;lineCharCount val=&quot;13&quot;/&gt;&lt;lineCharCount val=&quot;20&quot;/&gt;&lt;lineCharCount val=&quot;22&quot;/&gt;&lt;lineCharCount val=&quot;19&quot;/&gt;&lt;lineCharCount val=&quot;17&quot;/&gt;&lt;/TableIndex&gt;&lt;/ShapeTextInfo&gt;"/>
  <p:tag name="HTML_SHAPEINFO" val="&lt;ThreeDShapeInfo&gt;&lt;uuid val=&quot;&quot;/&gt;&lt;isInvalidForFieldText val=&quot;0&quot;/&gt;&lt;Image&gt;&lt;filename val=&quot;C:\Users\monc0003\AppData\Local\Temp\~CaD32\data\asimages\{F3D03214-71A8-4D44-B3A7-EF5D4499B1B6}_23.png&quot;/&gt;&lt;left val=&quot;27&quot;/&gt;&lt;top val=&quot;120&quot;/&gt;&lt;width val=&quot;327&quot;/&gt;&lt;height val=&quot;362&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INFO" val="&lt;ThreeDShapeInfo&gt;&lt;uuid val=&quot;{E495ECC0-CA9C-4AE6-A1FF-B043502ED458}&quot;/&gt;&lt;isInvalidForFieldText val=&quot;0&quot;/&gt;&lt;Image&gt;&lt;filename val=&quot;C:\Users\monc0003\AppData\Local\Temp\~CaD32\data\asimages\{E495ECC0-CA9C-4AE6-A1FF-B043502ED458}_23.png&quot;/&gt;&lt;left val=&quot;406&quot;/&gt;&lt;top val=&quot;125&quot;/&gt;&lt;width val=&quot;236&quot;/&gt;&lt;height val=&quot;357&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AppData\Local\Temp\~CaD32\data\asimages\{26034182-C1D9-44ED-9208-A1F744A6F2CF}_24.png&quot;/&gt;&lt;left val=&quot;35&quot;/&gt;&lt;top val=&quot;21&quot;/&gt;&lt;width val=&quot;648&quot;/&gt;&lt;height val=&quot;98&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2&quot;/&gt;&lt;lineCharCount val=&quot;20&quot;/&gt;&lt;lineCharCount val=&quot;20&quot;/&gt;&lt;lineCharCount val=&quot;17&quot;/&gt;&lt;lineCharCount val=&quot;5&quot;/&gt;&lt;/TableIndex&gt;&lt;/ShapeTextInfo&gt;"/>
  <p:tag name="HTML_SHAPEINFO" val="&lt;ThreeDShapeInfo&gt;&lt;uuid val=&quot;&quot;/&gt;&lt;isInvalidForFieldText val=&quot;0&quot;/&gt;&lt;Image&gt;&lt;filename val=&quot;C:\Users\monc0003\AppData\Local\Temp\~CaD32\data\asimages\{958C2538-4CB6-44AB-9BEB-A3AE89B07013}_24.png&quot;/&gt;&lt;left val=&quot;27&quot;/&gt;&lt;top val=&quot;125&quot;/&gt;&lt;width val=&quot;327&quot;/&gt;&lt;height val=&quot;357&quot;/&gt;&lt;hasText val=&quot;1&quot;/&gt;&lt;/Image&gt;&lt;/ThreeDShapeInfo&gt;"/>
</p:tagLst>
</file>

<file path=ppt/tags/tag91.xml><?xml version="1.0" encoding="utf-8"?>
<p:tagLst xmlns:a="http://schemas.openxmlformats.org/drawingml/2006/main" xmlns:r="http://schemas.openxmlformats.org/officeDocument/2006/relationships" xmlns:p="http://schemas.openxmlformats.org/presentationml/2006/main">
  <p:tag name="PRESENTER_SHAPEINFO" val="&lt;ThreeDShapeInfo&gt;&lt;uuid val=&quot;{F537ACAD-F8FB-4999-A6FE-1D1184400063}&quot;/&gt;&lt;isInvalidForFieldText val=&quot;0&quot;/&gt;&lt;Image&gt;&lt;filename val=&quot;C:\Users\monc0003\AppData\Local\Temp\~CaD32\data\asimages\{F537ACAD-F8FB-4999-A6FE-1D1184400063}_24.png&quot;/&gt;&lt;left val=&quot;359&quot;/&gt;&lt;top val=&quot;137&quot;/&gt;&lt;width val=&quot;326&quot;/&gt;&lt;height val=&quot;326&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AppData\Local\Temp\~CaD32\data\asimages\{044ED85C-5A96-4BFA-812D-A55EDE98A80B}_25.png&quot;/&gt;&lt;left val=&quot;35&quot;/&gt;&lt;top val=&quot;21&quot;/&gt;&lt;width val=&quot;648&quot;/&gt;&lt;height val=&quot;98&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2&quot;/&gt;&lt;lineCharCount val=&quot;7&quot;/&gt;&lt;lineCharCount val=&quot;23&quot;/&gt;&lt;lineCharCount val=&quot;19&quot;/&gt;&lt;lineCharCount val=&quot;11&quot;/&gt;&lt;lineCharCount val=&quot;19&quot;/&gt;&lt;lineCharCount val=&quot;18&quot;/&gt;&lt;lineCharCount val=&quot;22&quot;/&gt;&lt;lineCharCount val=&quot;15&quot;/&gt;&lt;/TableIndex&gt;&lt;/ShapeTextInfo&gt;"/>
  <p:tag name="HTML_SHAPEINFO" val="&lt;ThreeDShapeInfo&gt;&lt;uuid val=&quot;&quot;/&gt;&lt;isInvalidForFieldText val=&quot;0&quot;/&gt;&lt;Image&gt;&lt;filename val=&quot;C:\Users\monc0003\AppData\Local\Temp\~CaD32\data\asimages\{20F090D5-465F-4B77-9F00-E96BD5E0F6E6}_25.png&quot;/&gt;&lt;left val=&quot;27&quot;/&gt;&lt;top val=&quot;121&quot;/&gt;&lt;width val=&quot;353&quot;/&gt;&lt;height val=&quot;355&quot;/&gt;&lt;hasText val=&quot;1&quot;/&gt;&lt;/Image&gt;&lt;/ThreeDShapeInfo&gt;"/>
</p:tagLst>
</file>

<file path=ppt/tags/tag9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C1E4708-14C5-442F-BABF-75A5B8E36A5D}&quot;/&gt;&lt;isInvalidForFieldText val=&quot;0&quot;/&gt;&lt;Image&gt;&lt;filename val=&quot;C:\Users\monc0003\AppData\Local\Temp\~CaD32\data\asimages\{BC1E4708-14C5-442F-BABF-75A5B8E36A5D}_25.png&quot;/&gt;&lt;left val=&quot;435&quot;/&gt;&lt;top val=&quot;125&quot;/&gt;&lt;width val=&quot;238&quot;/&gt;&lt;height val=&quot;357&quot;/&gt;&lt;hasText val=&quot;1&quot;/&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AppData\Local\Temp\~CaD32\data\asimages\{2B270CEC-FA8D-4B86-81FC-0A3ABD235300}_26.png&quot;/&gt;&lt;left val=&quot;35&quot;/&gt;&lt;top val=&quot;21&quot;/&gt;&lt;width val=&quot;648&quot;/&gt;&lt;height val=&quot;98&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4&quot;/&gt;&lt;lineCharCount val=&quot;10&quot;/&gt;&lt;lineCharCount val=&quot;9&quot;/&gt;&lt;lineCharCount val=&quot;17&quot;/&gt;&lt;lineCharCount val=&quot;10&quot;/&gt;&lt;lineCharCount val=&quot;19&quot;/&gt;&lt;lineCharCount val=&quot;17&quot;/&gt;&lt;lineCharCount val=&quot;15&quot;/&gt;&lt;lineCharCount val=&quot;17&quot;/&gt;&lt;lineCharCount val=&quot;18&quot;/&gt;&lt;lineCharCount val=&quot;12&quot;/&gt;&lt;/TableIndex&gt;&lt;/ShapeTextInfo&gt;"/>
  <p:tag name="HTML_SHAPEINFO" val="&lt;ThreeDShapeInfo&gt;&lt;uuid val=&quot;&quot;/&gt;&lt;isInvalidForFieldText val=&quot;0&quot;/&gt;&lt;Image&gt;&lt;filename val=&quot;C:\Users\monc0003\AppData\Local\Temp\~CaD32\data\asimages\{0D011176-A2EF-4CD7-9818-D198F06E5C3C}_26.png&quot;/&gt;&lt;left val=&quot;27&quot;/&gt;&lt;top val=&quot;98&quot;/&gt;&lt;width val=&quot;327&quot;/&gt;&lt;height val=&quot;420&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RESENTER_SHAPEINFO" val="&lt;ThreeDShapeInfo&gt;&lt;uuid val=&quot;{04243C1C-3145-447A-90BB-3942ABE189B5}&quot;/&gt;&lt;isInvalidForFieldText val=&quot;0&quot;/&gt;&lt;Image&gt;&lt;filename val=&quot;C:\Users\monc0003\AppData\Local\Temp\~CaD32\data\asimages\{04243C1C-3145-447A-90BB-3942ABE189B5}_26.png&quot;/&gt;&lt;left val=&quot;341&quot;/&gt;&lt;top val=&quot;179&quot;/&gt;&lt;width val=&quot;341&quot;/&gt;&lt;height val=&quot;256&quot;/&gt;&lt;hasText val=&quot;1&quot;/&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monc0003\AppData\Local\Temp\~CaD32\data\asimages\{CEC16128-AD04-4ADA-9A95-1528F08C1BE4}_27.png&quot;/&gt;&lt;left val=&quot;35&quot;/&gt;&lt;top val=&quot;21&quot;/&gt;&lt;width val=&quot;648&quot;/&gt;&lt;height val=&quot;98&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1">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53822</TotalTime>
  <Words>6614</Words>
  <Application>Microsoft Office PowerPoint</Application>
  <PresentationFormat>On-screen Show (4:3)</PresentationFormat>
  <Paragraphs>750</Paragraphs>
  <Slides>69</Slides>
  <Notes>69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Calibri</vt:lpstr>
      <vt:lpstr>Cambria</vt:lpstr>
      <vt:lpstr>Cambria Regular</vt:lpstr>
      <vt:lpstr>Times New Roman</vt:lpstr>
      <vt:lpstr>Wingdings</vt:lpstr>
      <vt:lpstr>Office Theme</vt:lpstr>
      <vt:lpstr>Cover Crops</vt:lpstr>
      <vt:lpstr>Cover Crops</vt:lpstr>
      <vt:lpstr>What Is a Cover Crop?</vt:lpstr>
      <vt:lpstr>What Is a Cover Crop?</vt:lpstr>
      <vt:lpstr>Cover Crops on Organic Farms</vt:lpstr>
      <vt:lpstr>Cover Cropping in Organic Systems</vt:lpstr>
      <vt:lpstr>Cover Crops</vt:lpstr>
      <vt:lpstr>Benefits of Cover Cropping</vt:lpstr>
      <vt:lpstr>“Name the single biggest benefit you receive from cover crops…”</vt:lpstr>
      <vt:lpstr>Soil Health: Increased Organic Matter</vt:lpstr>
      <vt:lpstr>Soil Health: Improved Water  Infiltration &amp; Retention</vt:lpstr>
      <vt:lpstr>Improved Water Quality</vt:lpstr>
      <vt:lpstr>Improved Nutrient Cycling</vt:lpstr>
      <vt:lpstr>Weed Control</vt:lpstr>
      <vt:lpstr>Pest and Disease Control</vt:lpstr>
      <vt:lpstr>Cover Crop Risks</vt:lpstr>
      <vt:lpstr>Cover Crops</vt:lpstr>
      <vt:lpstr>Cover Crop Species</vt:lpstr>
      <vt:lpstr>Cover Crop Characteristics</vt:lpstr>
      <vt:lpstr>Cover Crops for Northern Environments</vt:lpstr>
      <vt:lpstr>Winter Rye</vt:lpstr>
      <vt:lpstr>Annual Ryegrass</vt:lpstr>
      <vt:lpstr>Spring Oat</vt:lpstr>
      <vt:lpstr>Hairy Vetch</vt:lpstr>
      <vt:lpstr>Red Clover</vt:lpstr>
      <vt:lpstr>Brassicas</vt:lpstr>
      <vt:lpstr>Cover Crop Mixtures</vt:lpstr>
      <vt:lpstr>Cover Crops</vt:lpstr>
      <vt:lpstr>Selecting Cover Crops Based on Your Farm’s Goals</vt:lpstr>
      <vt:lpstr>Nitrogen Fixers and Scavengers</vt:lpstr>
      <vt:lpstr>Nitrogen Credits from Cover Crops</vt:lpstr>
      <vt:lpstr>Building Soil Organic Matter</vt:lpstr>
      <vt:lpstr>Erosion Control</vt:lpstr>
      <vt:lpstr>Improved Soil Structure</vt:lpstr>
      <vt:lpstr>Weed Control</vt:lpstr>
      <vt:lpstr>Disease Control</vt:lpstr>
      <vt:lpstr>Habitat for Beneficial Insects</vt:lpstr>
      <vt:lpstr>Midwest Cover Crop Selection Tool</vt:lpstr>
      <vt:lpstr>Cover Crops</vt:lpstr>
      <vt:lpstr>Seed Sourcing</vt:lpstr>
      <vt:lpstr>Establishing Cover Crops</vt:lpstr>
      <vt:lpstr>Planting Methods</vt:lpstr>
      <vt:lpstr>Planting Methods</vt:lpstr>
      <vt:lpstr>Methods Matter!</vt:lpstr>
      <vt:lpstr>Seeding Rates</vt:lpstr>
      <vt:lpstr>Terminating Cover Crops</vt:lpstr>
      <vt:lpstr>Preferred Termination Methods</vt:lpstr>
      <vt:lpstr>Termination</vt:lpstr>
      <vt:lpstr>Establishing the Following Crop</vt:lpstr>
      <vt:lpstr>Cover Crops in Organic No-Till</vt:lpstr>
      <vt:lpstr>Cover Crops</vt:lpstr>
      <vt:lpstr>Cover Crops in Rotation</vt:lpstr>
      <vt:lpstr>Typical Rotations</vt:lpstr>
      <vt:lpstr>Typical Rotations</vt:lpstr>
      <vt:lpstr>Quote from a Farmer…</vt:lpstr>
      <vt:lpstr>Cover Crops</vt:lpstr>
      <vt:lpstr>Cover Crop Profitability </vt:lpstr>
      <vt:lpstr>Cover Crop Costs</vt:lpstr>
      <vt:lpstr>Cover Crop Returns</vt:lpstr>
      <vt:lpstr>Cropping Systems Calculator</vt:lpstr>
      <vt:lpstr>Cover Crops</vt:lpstr>
      <vt:lpstr>Conclusions</vt:lpstr>
      <vt:lpstr>Cover Crop Funding Opportunities</vt:lpstr>
      <vt:lpstr>Resources - Tools</vt:lpstr>
      <vt:lpstr>Additional Resources</vt:lpstr>
      <vt:lpstr>Cover Crops</vt:lpstr>
      <vt:lpstr>PowerPoint Presentation</vt:lpstr>
      <vt:lpstr>References</vt:lpstr>
      <vt:lpstr>References (cont.)</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M Moncada</dc:creator>
  <cp:lastModifiedBy>Kristine M Moncada</cp:lastModifiedBy>
  <cp:revision>1093</cp:revision>
  <dcterms:created xsi:type="dcterms:W3CDTF">2015-03-12T19:27:19Z</dcterms:created>
  <dcterms:modified xsi:type="dcterms:W3CDTF">2018-06-26T18:16:58Z</dcterms:modified>
</cp:coreProperties>
</file>